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FF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386094-0878-4A6C-A232-421235CFA8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9267" name="Rectangle 51"/>
            <p:cNvSpPr>
              <a:spLocks noChangeArrowheads="1"/>
            </p:cNvSpPr>
            <p:nvPr userDrawn="1"/>
          </p:nvSpPr>
          <p:spPr bwMode="hidden">
            <a:xfrm>
              <a:off x="144" y="2016"/>
              <a:ext cx="552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66" name="Rectangle 50"/>
            <p:cNvSpPr>
              <a:spLocks noChangeArrowheads="1"/>
            </p:cNvSpPr>
            <p:nvPr userDrawn="1"/>
          </p:nvSpPr>
          <p:spPr bwMode="hidden">
            <a:xfrm>
              <a:off x="576" y="576"/>
              <a:ext cx="480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42" name="AutoShape 26" descr="Stationery"/>
            <p:cNvSpPr>
              <a:spLocks noChangeArrowheads="1"/>
            </p:cNvSpPr>
            <p:nvPr userDrawn="1"/>
          </p:nvSpPr>
          <p:spPr bwMode="white">
            <a:xfrm>
              <a:off x="459" y="1008"/>
              <a:ext cx="4848" cy="1200"/>
            </a:xfrm>
            <a:prstGeom prst="bevel">
              <a:avLst>
                <a:gd name="adj" fmla="val 516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65" name="Rectangle 49"/>
            <p:cNvSpPr>
              <a:spLocks noChangeArrowheads="1"/>
            </p:cNvSpPr>
            <p:nvPr userDrawn="1"/>
          </p:nvSpPr>
          <p:spPr bwMode="hidden">
            <a:xfrm>
              <a:off x="0" y="3888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9269" name="Picture 53" descr="ANABNR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0" t="-1314" r="-2" b="-36961"/>
            <a:stretch>
              <a:fillRect/>
            </a:stretch>
          </p:blipFill>
          <p:spPr bwMode="auto">
            <a:xfrm>
              <a:off x="336" y="2016"/>
              <a:ext cx="5328" cy="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270" name="Group 54"/>
            <p:cNvGrpSpPr>
              <a:grpSpLocks/>
            </p:cNvGrpSpPr>
            <p:nvPr userDrawn="1"/>
          </p:nvGrpSpPr>
          <p:grpSpPr bwMode="auto">
            <a:xfrm>
              <a:off x="0" y="0"/>
              <a:ext cx="96" cy="4346"/>
              <a:chOff x="0" y="480"/>
              <a:chExt cx="81" cy="3866"/>
            </a:xfrm>
          </p:grpSpPr>
          <p:pic>
            <p:nvPicPr>
              <p:cNvPr id="9271" name="Picture 55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48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2" name="Picture 56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86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3" name="Picture 57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24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4" name="Picture 58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63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5" name="Picture 59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01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6" name="Picture 60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40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7" name="Picture 61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78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8" name="Picture 62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16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9" name="Picture 63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55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80" name="Picture 64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93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35" name="Rectangle 19"/>
            <p:cNvSpPr>
              <a:spLocks noChangeArrowheads="1"/>
            </p:cNvSpPr>
            <p:nvPr/>
          </p:nvSpPr>
          <p:spPr bwMode="hidden">
            <a:xfrm>
              <a:off x="501" y="1824"/>
              <a:ext cx="192" cy="62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3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fld id="{DEDD1B47-50D5-475B-9F4C-DAC4DC4B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13A2-13FB-4E28-987F-BD14009308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422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3A9F2-0712-4DD5-AE3C-595233AE33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824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066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3A15BB-7FD4-4A4E-83C6-11A863A549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14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DF202-EE73-4221-8172-54A94CF25C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9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A99D0-E40D-4F67-AD24-624C97AC12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755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C407D-9B51-4B72-8D0E-8C6022D7A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758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5C27-E3CE-4D9C-8177-C3A26FF265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5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4E15D-A5FD-4FFB-A175-0DE3665E6E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248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EB5A5-08A0-4AA7-8DC5-0DDF2D0926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8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3376A-22E8-476B-9DB3-0993939ED2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134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EDAEB-E722-4E02-88ED-D675D27D61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304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1072" name="Rectangle 48"/>
            <p:cNvSpPr>
              <a:spLocks noChangeArrowheads="1"/>
            </p:cNvSpPr>
            <p:nvPr userDrawn="1"/>
          </p:nvSpPr>
          <p:spPr bwMode="hidden">
            <a:xfrm>
              <a:off x="528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4704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053" name="Picture 29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2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48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" name="Picture 31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86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24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63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01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35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40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78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1" name="Picture 37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16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55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3" name="Picture 39" descr="NAPVB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93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" name="Rectangle 41" descr="Stationery"/>
            <p:cNvSpPr>
              <a:spLocks noChangeArrowheads="1"/>
            </p:cNvSpPr>
            <p:nvPr userDrawn="1"/>
          </p:nvSpPr>
          <p:spPr bwMode="auto">
            <a:xfrm>
              <a:off x="480" y="69"/>
              <a:ext cx="576" cy="416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9" name="Rectangle 45" descr="Stationery"/>
            <p:cNvSpPr>
              <a:spLocks noChangeArrowheads="1"/>
            </p:cNvSpPr>
            <p:nvPr userDrawn="1"/>
          </p:nvSpPr>
          <p:spPr bwMode="auto">
            <a:xfrm>
              <a:off x="31" y="67"/>
              <a:ext cx="497" cy="4253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1071" name="Picture 47" descr="ANABNR2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4944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6" name="Rectangle 52"/>
            <p:cNvSpPr>
              <a:spLocks noChangeArrowheads="1"/>
            </p:cNvSpPr>
            <p:nvPr userDrawn="1"/>
          </p:nvSpPr>
          <p:spPr bwMode="auto">
            <a:xfrm>
              <a:off x="336" y="288"/>
              <a:ext cx="1440" cy="19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</a:defRPr>
            </a:lvl1pPr>
          </a:lstStyle>
          <a:p>
            <a:fld id="{154A25DB-406F-408B-8F78-525D894C379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全文検索の素朴な夢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平成２０年８月２６日</a:t>
            </a:r>
          </a:p>
          <a:p>
            <a:r>
              <a:rPr lang="ja-JP" altLang="en-US"/>
              <a:t>図書系のためのアプリケーション</a:t>
            </a:r>
          </a:p>
          <a:p>
            <a:r>
              <a:rPr lang="ja-JP" altLang="en-US"/>
              <a:t>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全文検索には２種類あるのだ！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3816350"/>
          </a:xfrm>
        </p:spPr>
        <p:txBody>
          <a:bodyPr/>
          <a:lstStyle/>
          <a:p>
            <a:r>
              <a:rPr lang="ja-JP" altLang="en-US" sz="2800"/>
              <a:t>文字列で検索</a:t>
            </a:r>
          </a:p>
          <a:p>
            <a:pPr lvl="1"/>
            <a:r>
              <a:rPr lang="ja-JP" altLang="en-US" sz="2400"/>
              <a:t>東京大学経済学部</a:t>
            </a:r>
            <a:r>
              <a:rPr lang="en-US" altLang="ja-JP" sz="2400"/>
              <a:t>Engel</a:t>
            </a:r>
          </a:p>
          <a:p>
            <a:pPr lvl="1"/>
            <a:r>
              <a:rPr lang="ja-JP" altLang="en-US" sz="2400"/>
              <a:t>東京大学医学部の和雑誌特集記事索引ＤＢ</a:t>
            </a:r>
          </a:p>
          <a:p>
            <a:r>
              <a:rPr lang="ja-JP" altLang="en-US" sz="2800"/>
              <a:t>単語単位で検索</a:t>
            </a:r>
          </a:p>
          <a:p>
            <a:pPr lvl="1"/>
            <a:r>
              <a:rPr lang="ja-JP" altLang="en-US" sz="2400"/>
              <a:t>東京大学</a:t>
            </a:r>
            <a:r>
              <a:rPr lang="en-US" altLang="ja-JP" sz="2400"/>
              <a:t>OPAC</a:t>
            </a:r>
          </a:p>
          <a:p>
            <a:pPr lvl="1"/>
            <a:r>
              <a:rPr lang="en-US" altLang="ja-JP" sz="2400"/>
              <a:t>WebCat</a:t>
            </a:r>
          </a:p>
          <a:p>
            <a:pPr lvl="1"/>
            <a:r>
              <a:rPr lang="en-US" altLang="ja-JP" sz="2400"/>
              <a:t>Google</a:t>
            </a:r>
          </a:p>
          <a:p>
            <a:pPr lvl="1"/>
            <a:r>
              <a:rPr lang="ja-JP" altLang="en-US" sz="2400"/>
              <a:t>などなど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779838" y="333375"/>
            <a:ext cx="1584325" cy="647700"/>
          </a:xfrm>
          <a:prstGeom prst="wedgeEllipseCallout">
            <a:avLst>
              <a:gd name="adj1" fmla="val -199"/>
              <a:gd name="adj2" fmla="val 9656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sz="2800">
                <a:solidFill>
                  <a:srgbClr val="008000"/>
                </a:solidFill>
              </a:rPr>
              <a:t>実は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文字列で検索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627313" y="3068638"/>
            <a:ext cx="5832475" cy="1800225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400">
                <a:solidFill>
                  <a:srgbClr val="008000"/>
                </a:solidFill>
              </a:rPr>
              <a:t>・お坊さんがたくはつ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・図書館はきょうも、お客がたくさん！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・きょうのまえださんのおかずは、たくあん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・しんがたくさもち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042988" y="1844675"/>
            <a:ext cx="3457575" cy="863600"/>
            <a:chOff x="657" y="1162"/>
            <a:chExt cx="2178" cy="544"/>
          </a:xfrm>
        </p:grpSpPr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657" y="1389"/>
              <a:ext cx="862" cy="317"/>
            </a:xfrm>
            <a:prstGeom prst="horizontalScroll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latin typeface="Arial" panose="020B0604020202020204" pitchFamily="34" charset="0"/>
                </a:rPr>
                <a:t>“</a:t>
              </a:r>
              <a:r>
                <a:rPr lang="ja-JP" altLang="en-US" sz="2400">
                  <a:solidFill>
                    <a:srgbClr val="008000"/>
                  </a:solidFill>
                </a:rPr>
                <a:t>がたくさ</a:t>
              </a:r>
              <a:r>
                <a:rPr lang="ja-JP" altLang="en-US">
                  <a:solidFill>
                    <a:srgbClr val="008000"/>
                  </a:solidFill>
                  <a:latin typeface="Arial" panose="020B0604020202020204" pitchFamily="34" charset="0"/>
                </a:rPr>
                <a:t>”</a:t>
              </a:r>
              <a:endParaRPr lang="ja-JP" altLang="en-US">
                <a:solidFill>
                  <a:srgbClr val="008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746" y="1162"/>
              <a:ext cx="1089" cy="408"/>
            </a:xfrm>
            <a:prstGeom prst="wedgeRoundRectCallout">
              <a:avLst>
                <a:gd name="adj1" fmla="val -66162"/>
                <a:gd name="adj2" fmla="val 45833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ja-JP" altLang="en-US">
                  <a:solidFill>
                    <a:srgbClr val="008000"/>
                  </a:solidFill>
                </a:rPr>
                <a:t>検索キー</a:t>
              </a:r>
            </a:p>
            <a:p>
              <a:pPr algn="ctr"/>
              <a:r>
                <a:rPr lang="ja-JP" altLang="en-US">
                  <a:solidFill>
                    <a:srgbClr val="008000"/>
                  </a:solidFill>
                </a:rPr>
                <a:t>ワード</a:t>
              </a:r>
            </a:p>
          </p:txBody>
        </p:sp>
      </p:grp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700338" y="2708275"/>
            <a:ext cx="2303462" cy="433388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検索する文章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042988" y="3068638"/>
            <a:ext cx="1368425" cy="503237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ja-JP" altLang="en-US" sz="2400">
                <a:solidFill>
                  <a:srgbClr val="008000"/>
                </a:solidFill>
              </a:rPr>
              <a:t>がたくさ</a:t>
            </a: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042988" y="3429000"/>
            <a:ext cx="1368425" cy="503238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ja-JP" altLang="en-US" sz="2400">
                <a:solidFill>
                  <a:srgbClr val="008000"/>
                </a:solidFill>
              </a:rPr>
              <a:t>がたくさ</a:t>
            </a: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042988" y="3789363"/>
            <a:ext cx="1368425" cy="503237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ja-JP" altLang="en-US" sz="2400">
                <a:solidFill>
                  <a:srgbClr val="008000"/>
                </a:solidFill>
              </a:rPr>
              <a:t>がたくさ</a:t>
            </a: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1042988" y="4221163"/>
            <a:ext cx="1368425" cy="503237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ja-JP" altLang="en-US" sz="2400">
                <a:solidFill>
                  <a:srgbClr val="008000"/>
                </a:solidFill>
              </a:rPr>
              <a:t>がたくさ</a:t>
            </a:r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</a:rPr>
              <a:t>”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795963" y="3502025"/>
            <a:ext cx="1009650" cy="358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rgbClr val="FF3300"/>
                </a:solidFill>
              </a:rPr>
              <a:t>がたくさ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419475" y="4221163"/>
            <a:ext cx="1008063" cy="358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rgbClr val="FF3300"/>
                </a:solidFill>
              </a:rPr>
              <a:t>がたくさ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1692275" y="4941888"/>
            <a:ext cx="6696075" cy="19161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>
                <a:solidFill>
                  <a:srgbClr val="008000"/>
                </a:solidFill>
              </a:rPr>
              <a:t>文字列検索だと、単語ではなくとも検索ができてしまいます。</a:t>
            </a:r>
          </a:p>
          <a:p>
            <a:r>
              <a:rPr lang="ja-JP" altLang="en-US">
                <a:solidFill>
                  <a:srgbClr val="008000"/>
                </a:solidFill>
              </a:rPr>
              <a:t>簡単にいうと、</a:t>
            </a:r>
            <a:r>
              <a:rPr lang="en-US" altLang="ja-JP">
                <a:solidFill>
                  <a:srgbClr val="008000"/>
                </a:solidFill>
              </a:rPr>
              <a:t>Perl</a:t>
            </a:r>
            <a:r>
              <a:rPr lang="ja-JP" altLang="en-US">
                <a:solidFill>
                  <a:srgbClr val="008000"/>
                </a:solidFill>
              </a:rPr>
              <a:t>のパターンマッチなんかがそうですよ。</a:t>
            </a:r>
          </a:p>
          <a:p>
            <a:r>
              <a:rPr lang="ja-JP" altLang="en-US">
                <a:solidFill>
                  <a:srgbClr val="008000"/>
                </a:solidFill>
              </a:rPr>
              <a:t>ただ、ノイズが出ることもあります。</a:t>
            </a:r>
          </a:p>
          <a:p>
            <a:r>
              <a:rPr lang="ja-JP" altLang="en-US">
                <a:solidFill>
                  <a:srgbClr val="008000"/>
                </a:solidFill>
              </a:rPr>
              <a:t>高度なものだと、文字単位でインデックスをつくって、</a:t>
            </a:r>
          </a:p>
          <a:p>
            <a:r>
              <a:rPr lang="ja-JP" altLang="en-US">
                <a:solidFill>
                  <a:srgbClr val="008000"/>
                </a:solidFill>
              </a:rPr>
              <a:t>文字列単位の検索を可能にします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5" grpId="1" animBg="1"/>
      <p:bldP spid="14346" grpId="0" animBg="1"/>
      <p:bldP spid="14346" grpId="1" animBg="1"/>
      <p:bldP spid="14347" grpId="0" animBg="1"/>
      <p:bldP spid="14347" grpId="1" animBg="1"/>
      <p:bldP spid="14348" grpId="0" animBg="1"/>
      <p:bldP spid="14349" grpId="0" animBg="1"/>
      <p:bldP spid="143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632700" cy="1143000"/>
          </a:xfrm>
        </p:spPr>
        <p:txBody>
          <a:bodyPr/>
          <a:lstStyle/>
          <a:p>
            <a:r>
              <a:rPr lang="ja-JP" altLang="en-US"/>
              <a:t>単語でインデックス</a:t>
            </a:r>
            <a:r>
              <a:rPr lang="ja-JP" altLang="en-US" sz="3600"/>
              <a:t>（事前準備編）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187450" y="1844675"/>
            <a:ext cx="4968875" cy="1152525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800">
                <a:solidFill>
                  <a:srgbClr val="008000"/>
                </a:solidFill>
              </a:rPr>
              <a:t>１．「三四郎」と池</a:t>
            </a:r>
          </a:p>
          <a:p>
            <a:r>
              <a:rPr lang="ja-JP" altLang="en-US" sz="2800">
                <a:solidFill>
                  <a:srgbClr val="008000"/>
                </a:solidFill>
              </a:rPr>
              <a:t>２．ハリーポッターと秘密の部屋</a:t>
            </a:r>
          </a:p>
        </p:txBody>
      </p:sp>
      <p:graphicFrame>
        <p:nvGraphicFramePr>
          <p:cNvPr id="15544" name="Group 184"/>
          <p:cNvGraphicFramePr>
            <a:graphicFrameLocks noGrp="1"/>
          </p:cNvGraphicFramePr>
          <p:nvPr>
            <p:ph idx="1"/>
          </p:nvPr>
        </p:nvGraphicFramePr>
        <p:xfrm>
          <a:off x="4716463" y="3068638"/>
          <a:ext cx="3635375" cy="3178175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27843334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410968041"/>
                    </a:ext>
                  </a:extLst>
                </a:gridCol>
              </a:tblGrid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単語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文献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965527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三四郎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416853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216951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ハリーポッター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24776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秘密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18668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部屋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81176"/>
                  </a:ext>
                </a:extLst>
              </a:tr>
            </a:tbl>
          </a:graphicData>
        </a:graphic>
      </p:graphicFrame>
      <p:sp>
        <p:nvSpPr>
          <p:cNvPr id="15537" name="AutoShape 177"/>
          <p:cNvSpPr>
            <a:spLocks noChangeArrowheads="1"/>
          </p:cNvSpPr>
          <p:nvPr/>
        </p:nvSpPr>
        <p:spPr bwMode="auto">
          <a:xfrm>
            <a:off x="1187450" y="1557338"/>
            <a:ext cx="2305050" cy="358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3366FF"/>
                </a:solidFill>
              </a:rPr>
              <a:t>検索対象文章</a:t>
            </a:r>
          </a:p>
        </p:txBody>
      </p:sp>
      <p:sp>
        <p:nvSpPr>
          <p:cNvPr id="15539" name="AutoShape 179"/>
          <p:cNvSpPr>
            <a:spLocks noChangeArrowheads="1"/>
          </p:cNvSpPr>
          <p:nvPr/>
        </p:nvSpPr>
        <p:spPr bwMode="auto">
          <a:xfrm rot="5400000">
            <a:off x="2339975" y="3789363"/>
            <a:ext cx="1295400" cy="1079500"/>
          </a:xfrm>
          <a:custGeom>
            <a:avLst/>
            <a:gdLst>
              <a:gd name="G0" fmla="+- 7200 0 0"/>
              <a:gd name="G1" fmla="+- 18514 0 0"/>
              <a:gd name="G2" fmla="+- 7200 0 0"/>
              <a:gd name="G3" fmla="*/ 7200 1 2"/>
              <a:gd name="G4" fmla="+- G3 10800 0"/>
              <a:gd name="G5" fmla="+- 21600 7200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4400 w 21600"/>
              <a:gd name="T1" fmla="*/ 0 h 21600"/>
              <a:gd name="T2" fmla="*/ 7200 w 21600"/>
              <a:gd name="T3" fmla="*/ 7200 h 21600"/>
              <a:gd name="T4" fmla="*/ 0 w 21600"/>
              <a:gd name="T5" fmla="*/ 16800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00" y="0"/>
                </a:moveTo>
                <a:lnTo>
                  <a:pt x="7200" y="7200"/>
                </a:lnTo>
                <a:lnTo>
                  <a:pt x="10286" y="7200"/>
                </a:lnTo>
                <a:lnTo>
                  <a:pt x="10286" y="12001"/>
                </a:lnTo>
                <a:lnTo>
                  <a:pt x="0" y="12001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40" name="Rectangle 180"/>
          <p:cNvSpPr>
            <a:spLocks noChangeArrowheads="1"/>
          </p:cNvSpPr>
          <p:nvPr/>
        </p:nvSpPr>
        <p:spPr bwMode="auto">
          <a:xfrm>
            <a:off x="1476375" y="5084763"/>
            <a:ext cx="27352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単語に分割して、インデックス</a:t>
            </a:r>
          </a:p>
          <a:p>
            <a:pPr algn="ctr"/>
            <a:r>
              <a:rPr lang="ja-JP" altLang="en-US"/>
              <a:t>（別ファイル）に記録</a:t>
            </a:r>
          </a:p>
        </p:txBody>
      </p:sp>
      <p:sp>
        <p:nvSpPr>
          <p:cNvPr id="15542" name="AutoShape 182"/>
          <p:cNvSpPr>
            <a:spLocks noChangeArrowheads="1"/>
          </p:cNvSpPr>
          <p:nvPr/>
        </p:nvSpPr>
        <p:spPr bwMode="auto">
          <a:xfrm>
            <a:off x="1403350" y="6092825"/>
            <a:ext cx="6840538" cy="7651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3366FF"/>
                </a:solidFill>
              </a:rPr>
              <a:t>検索対象のデータにあらかじめインデックスをつけておきます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772400" cy="1143000"/>
          </a:xfrm>
        </p:spPr>
        <p:txBody>
          <a:bodyPr/>
          <a:lstStyle/>
          <a:p>
            <a:r>
              <a:rPr lang="ja-JP" altLang="en-US"/>
              <a:t>単語でインデックス</a:t>
            </a:r>
            <a:r>
              <a:rPr lang="ja-JP" altLang="en-US" sz="3600"/>
              <a:t>（検索時編）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03575" y="2133600"/>
            <a:ext cx="3346450" cy="519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008000"/>
                </a:solidFill>
              </a:rPr>
              <a:t>ハリーポッターと秘密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916238" y="4005263"/>
            <a:ext cx="20161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rgbClr val="3366FF"/>
                </a:solidFill>
              </a:rPr>
              <a:t>ハリーポッター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211638" y="3502025"/>
            <a:ext cx="158273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3366FF"/>
                </a:solidFill>
              </a:rPr>
              <a:t>秘密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10800000">
            <a:off x="4500563" y="5084763"/>
            <a:ext cx="792162" cy="6492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484438" y="3213100"/>
            <a:ext cx="4248150" cy="1800225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3091546">
            <a:off x="7033419" y="2983706"/>
            <a:ext cx="1882775" cy="1763713"/>
          </a:xfrm>
          <a:prstGeom prst="wedgeEllipseCallout">
            <a:avLst>
              <a:gd name="adj1" fmla="val -60213"/>
              <a:gd name="adj2" fmla="val 49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ctr"/>
            <a:r>
              <a:rPr lang="ja-JP" altLang="en-US">
                <a:solidFill>
                  <a:srgbClr val="FFFF00"/>
                </a:solidFill>
              </a:rPr>
              <a:t>システムによっては、</a:t>
            </a:r>
          </a:p>
          <a:p>
            <a:pPr algn="ctr"/>
            <a:r>
              <a:rPr lang="ja-JP" altLang="en-US">
                <a:solidFill>
                  <a:srgbClr val="FFFF00"/>
                </a:solidFill>
              </a:rPr>
              <a:t>キーワード文字列を</a:t>
            </a:r>
          </a:p>
          <a:p>
            <a:pPr algn="ctr"/>
            <a:r>
              <a:rPr lang="ja-JP" altLang="en-US">
                <a:solidFill>
                  <a:srgbClr val="FFFF00"/>
                </a:solidFill>
              </a:rPr>
              <a:t>単語に分割</a:t>
            </a:r>
          </a:p>
          <a:p>
            <a:pPr algn="ctr"/>
            <a:endParaRPr lang="en-US" altLang="ja-JP">
              <a:solidFill>
                <a:srgbClr val="FFFF00"/>
              </a:solidFill>
            </a:endParaRP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692275" y="5589588"/>
            <a:ext cx="6983413" cy="1268412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3366FF"/>
                </a:solidFill>
              </a:rPr>
              <a:t>先のインデックスをつかい「ハリーポッター」と「秘密」で</a:t>
            </a:r>
          </a:p>
          <a:p>
            <a:pPr algn="ctr"/>
            <a:r>
              <a:rPr lang="en-US" altLang="ja-JP" sz="2800">
                <a:solidFill>
                  <a:srgbClr val="3366FF"/>
                </a:solidFill>
              </a:rPr>
              <a:t>AND</a:t>
            </a:r>
            <a:r>
              <a:rPr lang="ja-JP" altLang="en-US" sz="2800">
                <a:solidFill>
                  <a:srgbClr val="3366FF"/>
                </a:solidFill>
              </a:rPr>
              <a:t>検索</a:t>
            </a:r>
          </a:p>
          <a:p>
            <a:pPr algn="ctr"/>
            <a:r>
              <a:rPr lang="ja-JP" altLang="en-US">
                <a:solidFill>
                  <a:srgbClr val="3366FF"/>
                </a:solidFill>
              </a:rPr>
              <a:t>（連想検索の場合は、ちょっと事情が違います）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971550" y="1844675"/>
            <a:ext cx="1944688" cy="1800225"/>
          </a:xfrm>
          <a:prstGeom prst="cloudCallout">
            <a:avLst>
              <a:gd name="adj1" fmla="val 20611"/>
              <a:gd name="adj2" fmla="val 530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>
                <a:solidFill>
                  <a:srgbClr val="FFFF00"/>
                </a:solidFill>
              </a:rPr>
              <a:t>システムによっては</a:t>
            </a:r>
          </a:p>
          <a:p>
            <a:pPr algn="ctr"/>
            <a:r>
              <a:rPr lang="ja-JP" altLang="en-US">
                <a:solidFill>
                  <a:srgbClr val="FFFF00"/>
                </a:solidFill>
              </a:rPr>
              <a:t>不要語を取り除きます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2771775" y="1903413"/>
            <a:ext cx="1368425" cy="215900"/>
          </a:xfrm>
          <a:prstGeom prst="flowChartPredefined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008000"/>
                </a:solidFill>
              </a:rPr>
              <a:t>キーワード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10800000">
            <a:off x="4284663" y="2708275"/>
            <a:ext cx="792162" cy="6492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文章のバラバラ事件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単語による検索の場合、先に示したとおり文章を単語に分割（</a:t>
            </a:r>
            <a:r>
              <a:rPr lang="en-US" altLang="ja-JP" sz="2800"/>
              <a:t>+</a:t>
            </a:r>
            <a:r>
              <a:rPr lang="ja-JP" altLang="en-US" sz="2800"/>
              <a:t>不要語を削除）します。</a:t>
            </a:r>
          </a:p>
          <a:p>
            <a:r>
              <a:rPr lang="ja-JP" altLang="en-US" sz="2800"/>
              <a:t>理論はちょっと難解ですが、単語と品詞を組みにした辞書を使って解析をします。（品詞を使わないソフトもあります）</a:t>
            </a:r>
          </a:p>
          <a:p>
            <a:r>
              <a:rPr lang="en-US" altLang="ja-JP" sz="2800"/>
              <a:t>Windows</a:t>
            </a:r>
            <a:r>
              <a:rPr lang="ja-JP" altLang="en-US" sz="2800"/>
              <a:t>上で体験をするのであれば、</a:t>
            </a:r>
            <a:r>
              <a:rPr lang="en-US" altLang="ja-JP" sz="2800"/>
              <a:t>Winwows</a:t>
            </a:r>
            <a:r>
              <a:rPr lang="ja-JP" altLang="en-US" sz="2800"/>
              <a:t>版の「茶筅」がおすすめです。</a:t>
            </a:r>
          </a:p>
          <a:p>
            <a:pPr lvl="1"/>
            <a:r>
              <a:rPr lang="en-US" altLang="ja-JP" sz="2400"/>
              <a:t>http://sourceforge.jp/projects/chasen-legacy/ </a:t>
            </a:r>
            <a:r>
              <a:rPr lang="ja-JP" altLang="en-US" sz="2400"/>
              <a:t>　（</a:t>
            </a:r>
            <a:r>
              <a:rPr lang="en-US" altLang="ja-JP" sz="2400"/>
              <a:t>Wincha</a:t>
            </a:r>
            <a:r>
              <a:rPr lang="ja-JP" altLang="en-US" sz="2400"/>
              <a:t>が</a:t>
            </a:r>
            <a:r>
              <a:rPr lang="en-US" altLang="ja-JP" sz="2400"/>
              <a:t>Windows</a:t>
            </a:r>
            <a:r>
              <a:rPr lang="ja-JP" altLang="en-US" sz="2400"/>
              <a:t>版です）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然のデザイン テンプレート">
  <a:themeElements>
    <a:clrScheme name="自然のデザイン テンプレート 1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自然のデザイン テンプレート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然のデザイン テンプレート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のデザイン テンプレート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のデザイン テンプレート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然のデザイン テンプレート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のデザイン テンプレート 5">
        <a:dk1>
          <a:srgbClr val="788D71"/>
        </a:dk1>
        <a:lt1>
          <a:srgbClr val="FFFFCC"/>
        </a:lt1>
        <a:dk2>
          <a:srgbClr val="93A48E"/>
        </a:dk2>
        <a:lt2>
          <a:srgbClr val="192449"/>
        </a:lt2>
        <a:accent1>
          <a:srgbClr val="E8D88A"/>
        </a:accent1>
        <a:accent2>
          <a:srgbClr val="F9B84F"/>
        </a:accent2>
        <a:accent3>
          <a:srgbClr val="C8CFC6"/>
        </a:accent3>
        <a:accent4>
          <a:srgbClr val="DADAAE"/>
        </a:accent4>
        <a:accent5>
          <a:srgbClr val="F2E9C4"/>
        </a:accent5>
        <a:accent6>
          <a:srgbClr val="E2A647"/>
        </a:accent6>
        <a:hlink>
          <a:srgbClr val="BC9652"/>
        </a:hlink>
        <a:folHlink>
          <a:srgbClr val="C1E5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然のデザイン テンプレート 6">
        <a:dk1>
          <a:srgbClr val="99735B"/>
        </a:dk1>
        <a:lt1>
          <a:srgbClr val="FFFFCC"/>
        </a:lt1>
        <a:dk2>
          <a:srgbClr val="B3937F"/>
        </a:dk2>
        <a:lt2>
          <a:srgbClr val="3C211C"/>
        </a:lt2>
        <a:accent1>
          <a:srgbClr val="D0C4A2"/>
        </a:accent1>
        <a:accent2>
          <a:srgbClr val="F9B84F"/>
        </a:accent2>
        <a:accent3>
          <a:srgbClr val="D6C8C0"/>
        </a:accent3>
        <a:accent4>
          <a:srgbClr val="DADAAE"/>
        </a:accent4>
        <a:accent5>
          <a:srgbClr val="E4DECE"/>
        </a:accent5>
        <a:accent6>
          <a:srgbClr val="E2A647"/>
        </a:accent6>
        <a:hlink>
          <a:srgbClr val="85BBBA"/>
        </a:hlink>
        <a:folHlink>
          <a:srgbClr val="BED98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自然のデザイン テンプレート</Template>
  <TotalTime>71</TotalTime>
  <Words>394</Words>
  <Application>Microsoft Office PowerPoint</Application>
  <PresentationFormat>画面に合わせる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Times New Roman</vt:lpstr>
      <vt:lpstr>ＭＳ Ｐゴシック</vt:lpstr>
      <vt:lpstr>Arial</vt:lpstr>
      <vt:lpstr>Monotype Sorts</vt:lpstr>
      <vt:lpstr>ＭＳ Ｐ明朝</vt:lpstr>
      <vt:lpstr>自然のデザイン テンプレート</vt:lpstr>
      <vt:lpstr>全文検索の素朴な夢</vt:lpstr>
      <vt:lpstr>全文検索には２種類あるのだ！</vt:lpstr>
      <vt:lpstr>文字列で検索</vt:lpstr>
      <vt:lpstr>単語でインデックス（事前準備編）</vt:lpstr>
      <vt:lpstr>単語でインデックス（検索時編）</vt:lpstr>
      <vt:lpstr>文章のバラバラ事件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全文検索の素朴な夢</dc:title>
  <dc:subject/>
  <dc:creator>社研図書室</dc:creator>
  <cp:keywords/>
  <dc:description/>
  <cp:lastModifiedBy>前田　朗</cp:lastModifiedBy>
  <cp:revision>47</cp:revision>
  <cp:lastPrinted>1601-01-01T00:00:00Z</cp:lastPrinted>
  <dcterms:created xsi:type="dcterms:W3CDTF">2008-08-27T02:51:03Z</dcterms:created>
  <dcterms:modified xsi:type="dcterms:W3CDTF">2021-10-11T04:48:24Z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TC010690471041</vt:lpwstr>
  </property>
</Properties>
</file>