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1"/>
  </p:notesMasterIdLst>
  <p:sldIdLst>
    <p:sldId id="256" r:id="rId2"/>
    <p:sldId id="258" r:id="rId3"/>
    <p:sldId id="263" r:id="rId4"/>
    <p:sldId id="266" r:id="rId5"/>
    <p:sldId id="259" r:id="rId6"/>
    <p:sldId id="260" r:id="rId7"/>
    <p:sldId id="261" r:id="rId8"/>
    <p:sldId id="268" r:id="rId9"/>
    <p:sldId id="267" r:id="rId10"/>
  </p:sldIdLst>
  <p:sldSz cx="14762163" cy="10440988"/>
  <p:notesSz cx="10233025" cy="14662150"/>
  <p:defaultTextStyle>
    <a:defPPr>
      <a:defRPr lang="en-GB"/>
    </a:defPPr>
    <a:lvl1pPr algn="l" defTabSz="706438" rtl="0" fontAlgn="base">
      <a:spcBef>
        <a:spcPct val="0"/>
      </a:spcBef>
      <a:spcAft>
        <a:spcPct val="0"/>
      </a:spcAft>
      <a:defRPr kumimoji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1168400" indent="-449263" algn="l" defTabSz="706438" rtl="0" fontAlgn="base">
      <a:spcBef>
        <a:spcPct val="0"/>
      </a:spcBef>
      <a:spcAft>
        <a:spcPct val="0"/>
      </a:spcAft>
      <a:defRPr kumimoji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1798638" indent="-358775" algn="l" defTabSz="706438" rtl="0" fontAlgn="base">
      <a:spcBef>
        <a:spcPct val="0"/>
      </a:spcBef>
      <a:spcAft>
        <a:spcPct val="0"/>
      </a:spcAft>
      <a:defRPr kumimoji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2519363" indent="-358775" algn="l" defTabSz="706438" rtl="0" fontAlgn="base">
      <a:spcBef>
        <a:spcPct val="0"/>
      </a:spcBef>
      <a:spcAft>
        <a:spcPct val="0"/>
      </a:spcAft>
      <a:defRPr kumimoji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3238500" indent="-358775" algn="l" defTabSz="706438" rtl="0" fontAlgn="base">
      <a:spcBef>
        <a:spcPct val="0"/>
      </a:spcBef>
      <a:spcAft>
        <a:spcPct val="0"/>
      </a:spcAft>
      <a:defRPr kumimoji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46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127">
          <p15:clr>
            <a:srgbClr val="A4A3A4"/>
          </p15:clr>
        </p15:guide>
        <p15:guide id="2" pos="31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00"/>
    <a:srgbClr val="009900"/>
    <a:srgbClr val="3366FF"/>
    <a:srgbClr val="FFCC99"/>
    <a:srgbClr val="99FF99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332" autoAdjust="0"/>
  </p:normalViewPr>
  <p:slideViewPr>
    <p:cSldViewPr>
      <p:cViewPr varScale="1">
        <p:scale>
          <a:sx n="58" d="100"/>
          <a:sy n="58" d="100"/>
        </p:scale>
        <p:origin x="1661" y="58"/>
      </p:cViewPr>
      <p:guideLst>
        <p:guide orient="horz" pos="3289"/>
        <p:guide pos="465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4127"/>
        <p:guide pos="31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0"/>
            <a:ext cx="10233025" cy="1466215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lIns="131302" tIns="65653" rIns="131302" bIns="65653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  <a:ea typeface="ＭＳ Ｐゴシック" charset="-128"/>
            </a:endParaRPr>
          </a:p>
        </p:txBody>
      </p:sp>
      <p:sp>
        <p:nvSpPr>
          <p:cNvPr id="11267" name="AutoShape 2"/>
          <p:cNvSpPr>
            <a:spLocks noChangeArrowheads="1"/>
          </p:cNvSpPr>
          <p:nvPr/>
        </p:nvSpPr>
        <p:spPr bwMode="auto">
          <a:xfrm>
            <a:off x="0" y="0"/>
            <a:ext cx="10233025" cy="1466215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131302" tIns="65653" rIns="131302" bIns="65653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  <a:ea typeface="ＭＳ Ｐゴシック" charset="-128"/>
            </a:endParaRPr>
          </a:p>
        </p:txBody>
      </p:sp>
      <p:sp>
        <p:nvSpPr>
          <p:cNvPr id="11268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1235988" y="-16905288"/>
            <a:ext cx="25471438" cy="1801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1022350" y="6962775"/>
            <a:ext cx="8178800" cy="659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064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0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7064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0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7064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0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7064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0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7064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0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3599091" algn="l" defTabSz="1439636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4318909" algn="l" defTabSz="1439636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5038728" algn="l" defTabSz="1439636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5758545" algn="l" defTabSz="1439636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3197225" y="1114425"/>
            <a:ext cx="3836988" cy="54959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31302" tIns="65653" rIns="131302" bIns="65653" anchor="ctr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/>
          </p:nvPr>
        </p:nvSpPr>
        <p:spPr>
          <a:xfrm>
            <a:off x="1022350" y="6962775"/>
            <a:ext cx="8181975" cy="6596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/>
          </a:p>
        </p:txBody>
      </p:sp>
      <p:sp>
        <p:nvSpPr>
          <p:cNvPr id="13316" name="スライド番号プレースホル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795963" y="13927138"/>
            <a:ext cx="44354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2228" tIns="71113" rIns="142228" bIns="71113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BDE4A82-5ED1-41D0-A9BA-BAFA45328C86}" type="slidenum">
              <a:rPr lang="ja-JP" altLang="en-US"/>
              <a:pPr eaLnBrk="1" hangingPunct="1"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/>
          </a:p>
        </p:txBody>
      </p:sp>
      <p:sp>
        <p:nvSpPr>
          <p:cNvPr id="14340" name="スライド番号プレースホル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795963" y="13927138"/>
            <a:ext cx="44354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2228" tIns="71113" rIns="142228" bIns="71113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ED7E0C2E-5488-44BE-84B2-ED39E1F663C6}" type="slidenum">
              <a:rPr lang="ja-JP" altLang="en-US"/>
              <a:pPr eaLnBrk="1" hangingPunct="1"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/>
          </a:p>
        </p:txBody>
      </p:sp>
      <p:sp>
        <p:nvSpPr>
          <p:cNvPr id="15364" name="スライド番号プレースホル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795963" y="13927138"/>
            <a:ext cx="44354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2228" tIns="71113" rIns="142228" bIns="71113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939796AE-70EE-4F09-9374-281AE70B2CDC}" type="slidenum">
              <a:rPr lang="ja-JP" altLang="en-US"/>
              <a:pPr eaLnBrk="1" hangingPunct="1"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/>
          </a:p>
        </p:txBody>
      </p:sp>
      <p:sp>
        <p:nvSpPr>
          <p:cNvPr id="16388" name="スライド番号プレースホル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795963" y="13927138"/>
            <a:ext cx="44354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2228" tIns="71113" rIns="142228" bIns="71113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8FAF6797-D314-4DD8-80F1-7F3E6CB2B1FF}" type="slidenum">
              <a:rPr lang="ja-JP" altLang="en-US"/>
              <a:pPr eaLnBrk="1" hangingPunct="1"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/>
          </a:p>
        </p:txBody>
      </p:sp>
      <p:sp>
        <p:nvSpPr>
          <p:cNvPr id="17412" name="スライド番号プレースホル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795963" y="13927138"/>
            <a:ext cx="44354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2228" tIns="71113" rIns="142228" bIns="71113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7F34279-0E06-46A5-B72B-51CCBF70D01B}" type="slidenum">
              <a:rPr lang="ja-JP" altLang="en-US"/>
              <a:pPr eaLnBrk="1" hangingPunct="1"/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/>
          </a:p>
        </p:txBody>
      </p:sp>
      <p:sp>
        <p:nvSpPr>
          <p:cNvPr id="18436" name="スライド番号プレースホル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795963" y="13927138"/>
            <a:ext cx="44354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2228" tIns="71113" rIns="142228" bIns="71113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F57D4025-D4B7-4EEA-97B1-1D887A97B334}" type="slidenum">
              <a:rPr lang="ja-JP" altLang="en-US"/>
              <a:pPr eaLnBrk="1" hangingPunct="1"/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/>
          </a:p>
        </p:txBody>
      </p:sp>
      <p:sp>
        <p:nvSpPr>
          <p:cNvPr id="19460" name="スライド番号プレースホル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795963" y="13927138"/>
            <a:ext cx="44354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2228" tIns="71113" rIns="142228" bIns="71113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CCE70F64-D42C-4859-BA0B-57DFA68DF07A}" type="slidenum">
              <a:rPr lang="ja-JP" altLang="en-US"/>
              <a:pPr eaLnBrk="1" hangingPunct="1"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07163" y="3243476"/>
            <a:ext cx="12547838" cy="223804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14324" y="5916559"/>
            <a:ext cx="10333515" cy="2668253"/>
          </a:xfrm>
        </p:spPr>
        <p:txBody>
          <a:bodyPr/>
          <a:lstStyle>
            <a:lvl1pPr marL="0" indent="0" algn="ctr">
              <a:buNone/>
              <a:defRPr/>
            </a:lvl1pPr>
            <a:lvl2pPr marL="719819" indent="0" algn="ctr">
              <a:buNone/>
              <a:defRPr/>
            </a:lvl2pPr>
            <a:lvl3pPr marL="1439636" indent="0" algn="ctr">
              <a:buNone/>
              <a:defRPr/>
            </a:lvl3pPr>
            <a:lvl4pPr marL="2159455" indent="0" algn="ctr">
              <a:buNone/>
              <a:defRPr/>
            </a:lvl4pPr>
            <a:lvl5pPr marL="2879273" indent="0" algn="ctr">
              <a:buNone/>
              <a:defRPr/>
            </a:lvl5pPr>
            <a:lvl6pPr marL="3599091" indent="0" algn="ctr">
              <a:buNone/>
              <a:defRPr/>
            </a:lvl6pPr>
            <a:lvl7pPr marL="4318909" indent="0" algn="ctr">
              <a:buNone/>
              <a:defRPr/>
            </a:lvl7pPr>
            <a:lvl8pPr marL="5038728" indent="0" algn="ctr">
              <a:buNone/>
              <a:defRPr/>
            </a:lvl8pPr>
            <a:lvl9pPr marL="5758545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6EA56-062D-4D46-B99C-09606136A9D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501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5F655-8E79-4CA4-8CE3-FE1E885B498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490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0697444" y="2443482"/>
            <a:ext cx="3318924" cy="688331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38110" y="2443482"/>
            <a:ext cx="9713298" cy="688331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AEF4F-D174-47FF-8C6C-9DC3C397169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675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07163" y="3243475"/>
            <a:ext cx="12540151" cy="223079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DC181-247E-45D2-B830-D51B08C2F23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949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A99AB-4220-4337-A301-0F3DEFE2500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930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66109" y="6709303"/>
            <a:ext cx="12547838" cy="2073696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166109" y="4425337"/>
            <a:ext cx="12547838" cy="2283966"/>
          </a:xfrm>
        </p:spPr>
        <p:txBody>
          <a:bodyPr anchor="b"/>
          <a:lstStyle>
            <a:lvl1pPr marL="0" indent="0">
              <a:buNone/>
              <a:defRPr sz="3100"/>
            </a:lvl1pPr>
            <a:lvl2pPr marL="719819" indent="0">
              <a:buNone/>
              <a:defRPr sz="2800"/>
            </a:lvl2pPr>
            <a:lvl3pPr marL="1439636" indent="0">
              <a:buNone/>
              <a:defRPr sz="2400"/>
            </a:lvl3pPr>
            <a:lvl4pPr marL="2159455" indent="0">
              <a:buNone/>
              <a:defRPr sz="2200"/>
            </a:lvl4pPr>
            <a:lvl5pPr marL="2879273" indent="0">
              <a:buNone/>
              <a:defRPr sz="2200"/>
            </a:lvl5pPr>
            <a:lvl6pPr marL="3599091" indent="0">
              <a:buNone/>
              <a:defRPr sz="2200"/>
            </a:lvl6pPr>
            <a:lvl7pPr marL="4318909" indent="0">
              <a:buNone/>
              <a:defRPr sz="2200"/>
            </a:lvl7pPr>
            <a:lvl8pPr marL="5038728" indent="0">
              <a:buNone/>
              <a:defRPr sz="2200"/>
            </a:lvl8pPr>
            <a:lvl9pPr marL="5758545" indent="0">
              <a:buNone/>
              <a:defRPr sz="2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12A12-4CE1-443B-8237-A353B0FB46E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333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38110" y="2443482"/>
            <a:ext cx="6514829" cy="6883318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7498975" y="2443482"/>
            <a:ext cx="6517393" cy="6883318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053B0-A4DF-4231-96E3-BB68ED94016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251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8108" y="418124"/>
            <a:ext cx="13285947" cy="1740164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38109" y="2337140"/>
            <a:ext cx="6522519" cy="97400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9819" indent="0">
              <a:buNone/>
              <a:defRPr sz="3100" b="1"/>
            </a:lvl2pPr>
            <a:lvl3pPr marL="1439636" indent="0">
              <a:buNone/>
              <a:defRPr sz="2800" b="1"/>
            </a:lvl3pPr>
            <a:lvl4pPr marL="2159455" indent="0">
              <a:buNone/>
              <a:defRPr sz="2400" b="1"/>
            </a:lvl4pPr>
            <a:lvl5pPr marL="2879273" indent="0">
              <a:buNone/>
              <a:defRPr sz="2400" b="1"/>
            </a:lvl5pPr>
            <a:lvl6pPr marL="3599091" indent="0">
              <a:buNone/>
              <a:defRPr sz="2400" b="1"/>
            </a:lvl6pPr>
            <a:lvl7pPr marL="4318909" indent="0">
              <a:buNone/>
              <a:defRPr sz="2400" b="1"/>
            </a:lvl7pPr>
            <a:lvl8pPr marL="5038728" indent="0">
              <a:buNone/>
              <a:defRPr sz="2400" b="1"/>
            </a:lvl8pPr>
            <a:lvl9pPr marL="5758545" indent="0">
              <a:buNone/>
              <a:defRPr sz="24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738109" y="3311148"/>
            <a:ext cx="6522519" cy="6015653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498975" y="2337140"/>
            <a:ext cx="6525081" cy="97400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9819" indent="0">
              <a:buNone/>
              <a:defRPr sz="3100" b="1"/>
            </a:lvl2pPr>
            <a:lvl3pPr marL="1439636" indent="0">
              <a:buNone/>
              <a:defRPr sz="2800" b="1"/>
            </a:lvl3pPr>
            <a:lvl4pPr marL="2159455" indent="0">
              <a:buNone/>
              <a:defRPr sz="2400" b="1"/>
            </a:lvl4pPr>
            <a:lvl5pPr marL="2879273" indent="0">
              <a:buNone/>
              <a:defRPr sz="2400" b="1"/>
            </a:lvl5pPr>
            <a:lvl6pPr marL="3599091" indent="0">
              <a:buNone/>
              <a:defRPr sz="2400" b="1"/>
            </a:lvl6pPr>
            <a:lvl7pPr marL="4318909" indent="0">
              <a:buNone/>
              <a:defRPr sz="2400" b="1"/>
            </a:lvl7pPr>
            <a:lvl8pPr marL="5038728" indent="0">
              <a:buNone/>
              <a:defRPr sz="2400" b="1"/>
            </a:lvl8pPr>
            <a:lvl9pPr marL="5758545" indent="0">
              <a:buNone/>
              <a:defRPr sz="24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7498975" y="3311148"/>
            <a:ext cx="6525081" cy="6015653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C5234-F8B7-445B-8BB6-D0766BCD758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043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49C7C5-337A-4D04-9793-39298ABC635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717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D779E-2713-4AA9-930D-D69F5D69B11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757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8110" y="415707"/>
            <a:ext cx="4856649" cy="1769167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71595" y="415707"/>
            <a:ext cx="8252460" cy="8911093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738110" y="2184875"/>
            <a:ext cx="4856649" cy="7141926"/>
          </a:xfrm>
        </p:spPr>
        <p:txBody>
          <a:bodyPr/>
          <a:lstStyle>
            <a:lvl1pPr marL="0" indent="0">
              <a:buNone/>
              <a:defRPr sz="2200"/>
            </a:lvl1pPr>
            <a:lvl2pPr marL="719819" indent="0">
              <a:buNone/>
              <a:defRPr sz="2000"/>
            </a:lvl2pPr>
            <a:lvl3pPr marL="1439636" indent="0">
              <a:buNone/>
              <a:defRPr sz="1600"/>
            </a:lvl3pPr>
            <a:lvl4pPr marL="2159455" indent="0">
              <a:buNone/>
              <a:defRPr sz="1500"/>
            </a:lvl4pPr>
            <a:lvl5pPr marL="2879273" indent="0">
              <a:buNone/>
              <a:defRPr sz="1500"/>
            </a:lvl5pPr>
            <a:lvl6pPr marL="3599091" indent="0">
              <a:buNone/>
              <a:defRPr sz="1500"/>
            </a:lvl6pPr>
            <a:lvl7pPr marL="4318909" indent="0">
              <a:buNone/>
              <a:defRPr sz="1500"/>
            </a:lvl7pPr>
            <a:lvl8pPr marL="5038728" indent="0">
              <a:buNone/>
              <a:defRPr sz="1500"/>
            </a:lvl8pPr>
            <a:lvl9pPr marL="5758545" indent="0">
              <a:buNone/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F72FD-CA3A-4BA8-A27B-B69EC2AFD84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604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93488" y="7308693"/>
            <a:ext cx="8857298" cy="862832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893488" y="932921"/>
            <a:ext cx="8857298" cy="6264593"/>
          </a:xfrm>
        </p:spPr>
        <p:txBody>
          <a:bodyPr/>
          <a:lstStyle>
            <a:lvl1pPr marL="0" indent="0">
              <a:buNone/>
              <a:defRPr sz="5100"/>
            </a:lvl1pPr>
            <a:lvl2pPr marL="719819" indent="0">
              <a:buNone/>
              <a:defRPr sz="4400"/>
            </a:lvl2pPr>
            <a:lvl3pPr marL="1439636" indent="0">
              <a:buNone/>
              <a:defRPr sz="3800"/>
            </a:lvl3pPr>
            <a:lvl4pPr marL="2159455" indent="0">
              <a:buNone/>
              <a:defRPr sz="3100"/>
            </a:lvl4pPr>
            <a:lvl5pPr marL="2879273" indent="0">
              <a:buNone/>
              <a:defRPr sz="3100"/>
            </a:lvl5pPr>
            <a:lvl6pPr marL="3599091" indent="0">
              <a:buNone/>
              <a:defRPr sz="3100"/>
            </a:lvl6pPr>
            <a:lvl7pPr marL="4318909" indent="0">
              <a:buNone/>
              <a:defRPr sz="3100"/>
            </a:lvl7pPr>
            <a:lvl8pPr marL="5038728" indent="0">
              <a:buNone/>
              <a:defRPr sz="3100"/>
            </a:lvl8pPr>
            <a:lvl9pPr marL="5758545" indent="0">
              <a:buNone/>
              <a:defRPr sz="31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893488" y="8171525"/>
            <a:ext cx="8857298" cy="1225366"/>
          </a:xfrm>
        </p:spPr>
        <p:txBody>
          <a:bodyPr/>
          <a:lstStyle>
            <a:lvl1pPr marL="0" indent="0">
              <a:buNone/>
              <a:defRPr sz="2200"/>
            </a:lvl1pPr>
            <a:lvl2pPr marL="719819" indent="0">
              <a:buNone/>
              <a:defRPr sz="2000"/>
            </a:lvl2pPr>
            <a:lvl3pPr marL="1439636" indent="0">
              <a:buNone/>
              <a:defRPr sz="1600"/>
            </a:lvl3pPr>
            <a:lvl4pPr marL="2159455" indent="0">
              <a:buNone/>
              <a:defRPr sz="1500"/>
            </a:lvl4pPr>
            <a:lvl5pPr marL="2879273" indent="0">
              <a:buNone/>
              <a:defRPr sz="1500"/>
            </a:lvl5pPr>
            <a:lvl6pPr marL="3599091" indent="0">
              <a:buNone/>
              <a:defRPr sz="1500"/>
            </a:lvl6pPr>
            <a:lvl7pPr marL="4318909" indent="0">
              <a:buNone/>
              <a:defRPr sz="1500"/>
            </a:lvl7pPr>
            <a:lvl8pPr marL="5038728" indent="0">
              <a:buNone/>
              <a:defRPr sz="1500"/>
            </a:lvl8pPr>
            <a:lvl9pPr marL="5758545" indent="0">
              <a:buNone/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B0403D-726A-4236-B375-EB6F983619D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294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2163" cy="1044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6488" y="3243263"/>
            <a:ext cx="1254125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1696" tIns="73683" rIns="141696" bIns="73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タイトルテキストの書式を編集するにはクリックします。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38188" y="9507538"/>
            <a:ext cx="3436937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41696" tIns="73683" rIns="141696" bIns="73683" numCol="1" anchor="t" anchorCtr="0" compatLnSpc="1">
            <a:prstTxWarp prst="textNoShape">
              <a:avLst/>
            </a:prstTxWarp>
          </a:bodyPr>
          <a:lstStyle>
            <a:lvl1pPr defTabSz="707322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139713" algn="l"/>
                <a:tab pos="2279424" algn="l"/>
              </a:tabLst>
              <a:defRPr kumimoji="0" sz="2200">
                <a:solidFill>
                  <a:srgbClr val="000066"/>
                </a:solidFill>
                <a:latin typeface="Times New Roman" pitchFamily="18" charset="0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043488" y="9507538"/>
            <a:ext cx="4667250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41696" tIns="73683" rIns="141696" bIns="73683" numCol="1" anchor="t" anchorCtr="0" compatLnSpc="1">
            <a:prstTxWarp prst="textNoShape">
              <a:avLst/>
            </a:prstTxWarp>
          </a:bodyPr>
          <a:lstStyle>
            <a:lvl1pPr algn="ctr" defTabSz="707322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139713" algn="l"/>
                <a:tab pos="2279424" algn="l"/>
                <a:tab pos="3419137" algn="l"/>
              </a:tabLst>
              <a:defRPr kumimoji="0" sz="2200">
                <a:solidFill>
                  <a:srgbClr val="000066"/>
                </a:solidFill>
                <a:latin typeface="Times New Roman" pitchFamily="18" charset="0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10579100" y="9507538"/>
            <a:ext cx="3436938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41696" tIns="73683" rIns="141696" bIns="73683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kumimoji="0" sz="2200">
                <a:solidFill>
                  <a:srgbClr val="000066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</a:lstStyle>
          <a:p>
            <a:fld id="{300A68D2-0859-4BD3-9E69-7FF1A23CDD0F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8188" y="2443163"/>
            <a:ext cx="132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アウトラインテキストの書式を編集するにはクリックします。</a:t>
            </a:r>
          </a:p>
          <a:p>
            <a:pPr lvl="1"/>
            <a:r>
              <a:rPr lang="en-GB" altLang="ja-JP" smtClean="0"/>
              <a:t>2</a:t>
            </a:r>
            <a:r>
              <a:rPr lang="ja-JP" altLang="en-GB" smtClean="0"/>
              <a:t>レベル目のアウトライン</a:t>
            </a:r>
          </a:p>
          <a:p>
            <a:pPr lvl="2"/>
            <a:r>
              <a:rPr lang="en-GB" altLang="ja-JP" smtClean="0"/>
              <a:t>3</a:t>
            </a:r>
            <a:r>
              <a:rPr lang="ja-JP" altLang="en-GB" smtClean="0"/>
              <a:t>レベル目のアウトライン</a:t>
            </a:r>
          </a:p>
          <a:p>
            <a:pPr lvl="3"/>
            <a:r>
              <a:rPr lang="en-GB" altLang="ja-JP" smtClean="0"/>
              <a:t>4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5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6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7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8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9</a:t>
            </a:r>
            <a:r>
              <a:rPr lang="ja-JP" altLang="en-GB" smtClean="0"/>
              <a:t>レベル目のアウトライン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7064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900">
          <a:solidFill>
            <a:srgbClr val="000000"/>
          </a:solidFill>
          <a:latin typeface="+mj-lt"/>
          <a:ea typeface="+mj-ea"/>
          <a:cs typeface="+mj-cs"/>
        </a:defRPr>
      </a:lvl1pPr>
      <a:lvl2pPr algn="l" defTabSz="7064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900">
          <a:solidFill>
            <a:srgbClr val="000000"/>
          </a:solidFill>
          <a:latin typeface="Arial" charset="0"/>
          <a:ea typeface="ＭＳ Ｐゴシック" pitchFamily="50" charset="-128"/>
        </a:defRPr>
      </a:lvl2pPr>
      <a:lvl3pPr algn="l" defTabSz="7064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900">
          <a:solidFill>
            <a:srgbClr val="000000"/>
          </a:solidFill>
          <a:latin typeface="Arial" charset="0"/>
          <a:ea typeface="ＭＳ Ｐゴシック" pitchFamily="50" charset="-128"/>
        </a:defRPr>
      </a:lvl3pPr>
      <a:lvl4pPr algn="l" defTabSz="7064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900">
          <a:solidFill>
            <a:srgbClr val="000000"/>
          </a:solidFill>
          <a:latin typeface="Arial" charset="0"/>
          <a:ea typeface="ＭＳ Ｐゴシック" pitchFamily="50" charset="-128"/>
        </a:defRPr>
      </a:lvl4pPr>
      <a:lvl5pPr algn="l" defTabSz="7064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900">
          <a:solidFill>
            <a:srgbClr val="000000"/>
          </a:solidFill>
          <a:latin typeface="Arial" charset="0"/>
          <a:ea typeface="ＭＳ Ｐゴシック" pitchFamily="50" charset="-128"/>
        </a:defRPr>
      </a:lvl5pPr>
      <a:lvl6pPr marL="3959000" indent="-359909" algn="l" defTabSz="70732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6900">
          <a:solidFill>
            <a:srgbClr val="000000"/>
          </a:solidFill>
          <a:latin typeface="Arial" charset="0"/>
          <a:ea typeface="ＭＳ Ｐゴシック" pitchFamily="50" charset="-128"/>
        </a:defRPr>
      </a:lvl6pPr>
      <a:lvl7pPr marL="4678818" indent="-359909" algn="l" defTabSz="70732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6900">
          <a:solidFill>
            <a:srgbClr val="000000"/>
          </a:solidFill>
          <a:latin typeface="Arial" charset="0"/>
          <a:ea typeface="ＭＳ Ｐゴシック" pitchFamily="50" charset="-128"/>
        </a:defRPr>
      </a:lvl7pPr>
      <a:lvl8pPr marL="5398637" indent="-359909" algn="l" defTabSz="70732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6900">
          <a:solidFill>
            <a:srgbClr val="000000"/>
          </a:solidFill>
          <a:latin typeface="Arial" charset="0"/>
          <a:ea typeface="ＭＳ Ｐゴシック" pitchFamily="50" charset="-128"/>
        </a:defRPr>
      </a:lvl8pPr>
      <a:lvl9pPr marL="6118455" indent="-359909" algn="l" defTabSz="70732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6900">
          <a:solidFill>
            <a:srgbClr val="000000"/>
          </a:solidFill>
          <a:latin typeface="Arial" charset="0"/>
          <a:ea typeface="ＭＳ Ｐゴシック" pitchFamily="50" charset="-128"/>
        </a:defRPr>
      </a:lvl9pPr>
    </p:titleStyle>
    <p:bodyStyle>
      <a:lvl1pPr marL="539750" indent="-539750" algn="l" defTabSz="706438" rtl="0" eaLnBrk="0" fontAlgn="base" hangingPunct="0">
        <a:spcBef>
          <a:spcPts val="12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5100">
          <a:solidFill>
            <a:srgbClr val="000000"/>
          </a:solidFill>
          <a:latin typeface="+mn-lt"/>
          <a:ea typeface="+mn-ea"/>
          <a:cs typeface="+mn-cs"/>
        </a:defRPr>
      </a:lvl1pPr>
      <a:lvl2pPr marL="1168400" indent="-449263" algn="l" defTabSz="706438" rtl="0" eaLnBrk="0" fontAlgn="base" hangingPunct="0">
        <a:spcBef>
          <a:spcPts val="11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4400">
          <a:solidFill>
            <a:srgbClr val="000000"/>
          </a:solidFill>
          <a:latin typeface="+mn-lt"/>
          <a:ea typeface="+mn-ea"/>
        </a:defRPr>
      </a:lvl2pPr>
      <a:lvl3pPr marL="1798638" indent="-358775" algn="l" defTabSz="706438" rtl="0" eaLnBrk="0" fontAlgn="base" hangingPunct="0">
        <a:spcBef>
          <a:spcPts val="9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800">
          <a:solidFill>
            <a:srgbClr val="000000"/>
          </a:solidFill>
          <a:latin typeface="+mn-lt"/>
          <a:ea typeface="+mn-ea"/>
        </a:defRPr>
      </a:lvl3pPr>
      <a:lvl4pPr marL="2519363" indent="-358775" algn="l" defTabSz="706438" rtl="0" eaLnBrk="0" fontAlgn="base" hangingPunct="0">
        <a:spcBef>
          <a:spcPts val="7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3100">
          <a:solidFill>
            <a:srgbClr val="000000"/>
          </a:solidFill>
          <a:latin typeface="+mn-lt"/>
          <a:ea typeface="+mn-ea"/>
        </a:defRPr>
      </a:lvl4pPr>
      <a:lvl5pPr marL="3238500" indent="-358775" algn="l" defTabSz="706438" rtl="0" eaLnBrk="0" fontAlgn="base" hangingPunct="0">
        <a:spcBef>
          <a:spcPts val="7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3100">
          <a:solidFill>
            <a:srgbClr val="000000"/>
          </a:solidFill>
          <a:latin typeface="+mn-lt"/>
          <a:ea typeface="+mn-ea"/>
        </a:defRPr>
      </a:lvl5pPr>
      <a:lvl6pPr marL="3959000" indent="-359909" algn="l" defTabSz="707322" rtl="0" fontAlgn="base">
        <a:spcBef>
          <a:spcPts val="78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>
          <a:solidFill>
            <a:srgbClr val="000000"/>
          </a:solidFill>
          <a:latin typeface="+mn-lt"/>
          <a:ea typeface="+mn-ea"/>
        </a:defRPr>
      </a:lvl6pPr>
      <a:lvl7pPr marL="4678818" indent="-359909" algn="l" defTabSz="707322" rtl="0" fontAlgn="base">
        <a:spcBef>
          <a:spcPts val="78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>
          <a:solidFill>
            <a:srgbClr val="000000"/>
          </a:solidFill>
          <a:latin typeface="+mn-lt"/>
          <a:ea typeface="+mn-ea"/>
        </a:defRPr>
      </a:lvl7pPr>
      <a:lvl8pPr marL="5398637" indent="-359909" algn="l" defTabSz="707322" rtl="0" fontAlgn="base">
        <a:spcBef>
          <a:spcPts val="78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>
          <a:solidFill>
            <a:srgbClr val="000000"/>
          </a:solidFill>
          <a:latin typeface="+mn-lt"/>
          <a:ea typeface="+mn-ea"/>
        </a:defRPr>
      </a:lvl8pPr>
      <a:lvl9pPr marL="6118455" indent="-359909" algn="l" defTabSz="707322" rtl="0" fontAlgn="base">
        <a:spcBef>
          <a:spcPts val="78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439636" rtl="0" eaLnBrk="1" latinLnBrk="0" hangingPunct="1"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819" algn="l" defTabSz="1439636" rtl="0" eaLnBrk="1" latinLnBrk="0" hangingPunct="1"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636" algn="l" defTabSz="1439636" rtl="0" eaLnBrk="1" latinLnBrk="0" hangingPunct="1"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9455" algn="l" defTabSz="1439636" rtl="0" eaLnBrk="1" latinLnBrk="0" hangingPunct="1"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273" algn="l" defTabSz="1439636" rtl="0" eaLnBrk="1" latinLnBrk="0" hangingPunct="1"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9091" algn="l" defTabSz="1439636" rtl="0" eaLnBrk="1" latinLnBrk="0" hangingPunct="1"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8909" algn="l" defTabSz="1439636" rtl="0" eaLnBrk="1" latinLnBrk="0" hangingPunct="1"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38728" algn="l" defTabSz="1439636" rtl="0" eaLnBrk="1" latinLnBrk="0" hangingPunct="1"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58545" algn="l" defTabSz="1439636" rtl="0" eaLnBrk="1" latinLnBrk="0" hangingPunct="1"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6.wm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wmf"/><Relationship Id="rId5" Type="http://schemas.openxmlformats.org/officeDocument/2006/relationships/image" Target="../media/image2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1104900" y="615950"/>
            <a:ext cx="12547600" cy="985838"/>
          </a:xfr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tabLst>
                <a:tab pos="0" algn="l"/>
                <a:tab pos="703263" algn="l"/>
                <a:tab pos="1411288" algn="l"/>
                <a:tab pos="2119313" algn="l"/>
                <a:tab pos="2825750" algn="l"/>
                <a:tab pos="3533775" algn="l"/>
                <a:tab pos="4240213" algn="l"/>
                <a:tab pos="4948238" algn="l"/>
                <a:tab pos="5654675" algn="l"/>
                <a:tab pos="6362700" algn="l"/>
                <a:tab pos="7069138" algn="l"/>
                <a:tab pos="7777163" algn="l"/>
                <a:tab pos="8485188" algn="l"/>
                <a:tab pos="9191625" algn="l"/>
                <a:tab pos="9899650" algn="l"/>
                <a:tab pos="10606088" algn="l"/>
                <a:tab pos="11314113" algn="l"/>
                <a:tab pos="12020550" algn="l"/>
                <a:tab pos="12728575" algn="l"/>
                <a:tab pos="13436600" algn="l"/>
                <a:tab pos="14143038" algn="l"/>
              </a:tabLst>
            </a:pPr>
            <a:r>
              <a:rPr lang="ja-JP" altLang="en-US" sz="5700" smtClean="0">
                <a:solidFill>
                  <a:srgbClr val="000066"/>
                </a:solidFill>
              </a:rPr>
              <a:t>未来をめざす図書館職員自作アプリ</a:t>
            </a:r>
            <a:endParaRPr lang="en-US" altLang="ja-JP" sz="5700" smtClean="0">
              <a:solidFill>
                <a:srgbClr val="000066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149475" y="5111750"/>
            <a:ext cx="10334625" cy="2668588"/>
          </a:xfrm>
        </p:spPr>
        <p:txBody>
          <a:bodyPr lIns="141696" tIns="73683" rIns="141696" bIns="73683"/>
          <a:lstStyle/>
          <a:p>
            <a:pPr marL="0" indent="0" algn="ctr" eaLnBrk="1" hangingPunct="1">
              <a:spcBef>
                <a:spcPts val="1100"/>
              </a:spcBef>
              <a:buFont typeface="Times New Roman" panose="02020603050405020304" pitchFamily="18" charset="0"/>
              <a:buNone/>
              <a:tabLst>
                <a:tab pos="539750" algn="l"/>
                <a:tab pos="703263" algn="l"/>
                <a:tab pos="1411288" algn="l"/>
                <a:tab pos="2119313" algn="l"/>
                <a:tab pos="2825750" algn="l"/>
                <a:tab pos="3533775" algn="l"/>
                <a:tab pos="4240213" algn="l"/>
                <a:tab pos="4948238" algn="l"/>
                <a:tab pos="5654675" algn="l"/>
                <a:tab pos="6362700" algn="l"/>
                <a:tab pos="7069138" algn="l"/>
                <a:tab pos="7777163" algn="l"/>
                <a:tab pos="8485188" algn="l"/>
                <a:tab pos="9191625" algn="l"/>
                <a:tab pos="9899650" algn="l"/>
                <a:tab pos="10606088" algn="l"/>
                <a:tab pos="11314113" algn="l"/>
                <a:tab pos="12020550" algn="l"/>
                <a:tab pos="12728575" algn="l"/>
                <a:tab pos="13436600" algn="l"/>
                <a:tab pos="14143038" algn="l"/>
              </a:tabLst>
            </a:pPr>
            <a:r>
              <a:rPr lang="en-US" altLang="ja-JP" sz="4400" smtClean="0">
                <a:solidFill>
                  <a:srgbClr val="000066"/>
                </a:solidFill>
              </a:rPr>
              <a:t>平成22年11月 24-26日</a:t>
            </a:r>
            <a:endParaRPr lang="ja-JP" altLang="en-US" sz="4400" smtClean="0">
              <a:solidFill>
                <a:srgbClr val="000066"/>
              </a:solidFill>
            </a:endParaRPr>
          </a:p>
          <a:p>
            <a:pPr marL="0" indent="0" algn="ctr" eaLnBrk="1" hangingPunct="1">
              <a:spcBef>
                <a:spcPts val="1100"/>
              </a:spcBef>
              <a:buFont typeface="Times New Roman" panose="02020603050405020304" pitchFamily="18" charset="0"/>
              <a:buNone/>
              <a:tabLst>
                <a:tab pos="539750" algn="l"/>
                <a:tab pos="703263" algn="l"/>
                <a:tab pos="1411288" algn="l"/>
                <a:tab pos="2119313" algn="l"/>
                <a:tab pos="2825750" algn="l"/>
                <a:tab pos="3533775" algn="l"/>
                <a:tab pos="4240213" algn="l"/>
                <a:tab pos="4948238" algn="l"/>
                <a:tab pos="5654675" algn="l"/>
                <a:tab pos="6362700" algn="l"/>
                <a:tab pos="7069138" algn="l"/>
                <a:tab pos="7777163" algn="l"/>
                <a:tab pos="8485188" algn="l"/>
                <a:tab pos="9191625" algn="l"/>
                <a:tab pos="9899650" algn="l"/>
                <a:tab pos="10606088" algn="l"/>
                <a:tab pos="11314113" algn="l"/>
                <a:tab pos="12020550" algn="l"/>
                <a:tab pos="12728575" algn="l"/>
                <a:tab pos="13436600" algn="l"/>
                <a:tab pos="14143038" algn="l"/>
              </a:tabLst>
            </a:pPr>
            <a:r>
              <a:rPr lang="ja-JP" altLang="en-US" sz="4400" smtClean="0">
                <a:solidFill>
                  <a:srgbClr val="000066"/>
                </a:solidFill>
              </a:rPr>
              <a:t>図書館総合展ポスター展示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801813" y="7851775"/>
            <a:ext cx="10425112" cy="1320800"/>
          </a:xfrm>
          <a:prstGeom prst="rect">
            <a:avLst/>
          </a:prstGeom>
          <a:solidFill>
            <a:srgbClr val="FF3366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41696" tIns="73683" rIns="141696" bIns="73683">
            <a:spAutoFit/>
          </a:bodyPr>
          <a:lstStyle>
            <a:lvl1pPr eaLnBrk="0" hangingPunct="0">
              <a:tabLst>
                <a:tab pos="0" algn="l"/>
                <a:tab pos="703263" algn="l"/>
                <a:tab pos="1411288" algn="l"/>
                <a:tab pos="2119313" algn="l"/>
                <a:tab pos="2825750" algn="l"/>
                <a:tab pos="3533775" algn="l"/>
                <a:tab pos="4240213" algn="l"/>
                <a:tab pos="4948238" algn="l"/>
                <a:tab pos="5654675" algn="l"/>
                <a:tab pos="6362700" algn="l"/>
                <a:tab pos="7069138" algn="l"/>
                <a:tab pos="7777163" algn="l"/>
                <a:tab pos="8485188" algn="l"/>
                <a:tab pos="9191625" algn="l"/>
                <a:tab pos="9899650" algn="l"/>
                <a:tab pos="10606088" algn="l"/>
                <a:tab pos="11314113" algn="l"/>
                <a:tab pos="12020550" algn="l"/>
                <a:tab pos="12728575" algn="l"/>
                <a:tab pos="13436600" algn="l"/>
                <a:tab pos="14143038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tabLst>
                <a:tab pos="0" algn="l"/>
                <a:tab pos="703263" algn="l"/>
                <a:tab pos="1411288" algn="l"/>
                <a:tab pos="2119313" algn="l"/>
                <a:tab pos="2825750" algn="l"/>
                <a:tab pos="3533775" algn="l"/>
                <a:tab pos="4240213" algn="l"/>
                <a:tab pos="4948238" algn="l"/>
                <a:tab pos="5654675" algn="l"/>
                <a:tab pos="6362700" algn="l"/>
                <a:tab pos="7069138" algn="l"/>
                <a:tab pos="7777163" algn="l"/>
                <a:tab pos="8485188" algn="l"/>
                <a:tab pos="9191625" algn="l"/>
                <a:tab pos="9899650" algn="l"/>
                <a:tab pos="10606088" algn="l"/>
                <a:tab pos="11314113" algn="l"/>
                <a:tab pos="12020550" algn="l"/>
                <a:tab pos="12728575" algn="l"/>
                <a:tab pos="13436600" algn="l"/>
                <a:tab pos="14143038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tabLst>
                <a:tab pos="0" algn="l"/>
                <a:tab pos="703263" algn="l"/>
                <a:tab pos="1411288" algn="l"/>
                <a:tab pos="2119313" algn="l"/>
                <a:tab pos="2825750" algn="l"/>
                <a:tab pos="3533775" algn="l"/>
                <a:tab pos="4240213" algn="l"/>
                <a:tab pos="4948238" algn="l"/>
                <a:tab pos="5654675" algn="l"/>
                <a:tab pos="6362700" algn="l"/>
                <a:tab pos="7069138" algn="l"/>
                <a:tab pos="7777163" algn="l"/>
                <a:tab pos="8485188" algn="l"/>
                <a:tab pos="9191625" algn="l"/>
                <a:tab pos="9899650" algn="l"/>
                <a:tab pos="10606088" algn="l"/>
                <a:tab pos="11314113" algn="l"/>
                <a:tab pos="12020550" algn="l"/>
                <a:tab pos="12728575" algn="l"/>
                <a:tab pos="13436600" algn="l"/>
                <a:tab pos="14143038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tabLst>
                <a:tab pos="0" algn="l"/>
                <a:tab pos="703263" algn="l"/>
                <a:tab pos="1411288" algn="l"/>
                <a:tab pos="2119313" algn="l"/>
                <a:tab pos="2825750" algn="l"/>
                <a:tab pos="3533775" algn="l"/>
                <a:tab pos="4240213" algn="l"/>
                <a:tab pos="4948238" algn="l"/>
                <a:tab pos="5654675" algn="l"/>
                <a:tab pos="6362700" algn="l"/>
                <a:tab pos="7069138" algn="l"/>
                <a:tab pos="7777163" algn="l"/>
                <a:tab pos="8485188" algn="l"/>
                <a:tab pos="9191625" algn="l"/>
                <a:tab pos="9899650" algn="l"/>
                <a:tab pos="10606088" algn="l"/>
                <a:tab pos="11314113" algn="l"/>
                <a:tab pos="12020550" algn="l"/>
                <a:tab pos="12728575" algn="l"/>
                <a:tab pos="13436600" algn="l"/>
                <a:tab pos="14143038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tabLst>
                <a:tab pos="0" algn="l"/>
                <a:tab pos="703263" algn="l"/>
                <a:tab pos="1411288" algn="l"/>
                <a:tab pos="2119313" algn="l"/>
                <a:tab pos="2825750" algn="l"/>
                <a:tab pos="3533775" algn="l"/>
                <a:tab pos="4240213" algn="l"/>
                <a:tab pos="4948238" algn="l"/>
                <a:tab pos="5654675" algn="l"/>
                <a:tab pos="6362700" algn="l"/>
                <a:tab pos="7069138" algn="l"/>
                <a:tab pos="7777163" algn="l"/>
                <a:tab pos="8485188" algn="l"/>
                <a:tab pos="9191625" algn="l"/>
                <a:tab pos="9899650" algn="l"/>
                <a:tab pos="10606088" algn="l"/>
                <a:tab pos="11314113" algn="l"/>
                <a:tab pos="12020550" algn="l"/>
                <a:tab pos="12728575" algn="l"/>
                <a:tab pos="13436600" algn="l"/>
                <a:tab pos="14143038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03263" algn="l"/>
                <a:tab pos="1411288" algn="l"/>
                <a:tab pos="2119313" algn="l"/>
                <a:tab pos="2825750" algn="l"/>
                <a:tab pos="3533775" algn="l"/>
                <a:tab pos="4240213" algn="l"/>
                <a:tab pos="4948238" algn="l"/>
                <a:tab pos="5654675" algn="l"/>
                <a:tab pos="6362700" algn="l"/>
                <a:tab pos="7069138" algn="l"/>
                <a:tab pos="7777163" algn="l"/>
                <a:tab pos="8485188" algn="l"/>
                <a:tab pos="9191625" algn="l"/>
                <a:tab pos="9899650" algn="l"/>
                <a:tab pos="10606088" algn="l"/>
                <a:tab pos="11314113" algn="l"/>
                <a:tab pos="12020550" algn="l"/>
                <a:tab pos="12728575" algn="l"/>
                <a:tab pos="13436600" algn="l"/>
                <a:tab pos="14143038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03263" algn="l"/>
                <a:tab pos="1411288" algn="l"/>
                <a:tab pos="2119313" algn="l"/>
                <a:tab pos="2825750" algn="l"/>
                <a:tab pos="3533775" algn="l"/>
                <a:tab pos="4240213" algn="l"/>
                <a:tab pos="4948238" algn="l"/>
                <a:tab pos="5654675" algn="l"/>
                <a:tab pos="6362700" algn="l"/>
                <a:tab pos="7069138" algn="l"/>
                <a:tab pos="7777163" algn="l"/>
                <a:tab pos="8485188" algn="l"/>
                <a:tab pos="9191625" algn="l"/>
                <a:tab pos="9899650" algn="l"/>
                <a:tab pos="10606088" algn="l"/>
                <a:tab pos="11314113" algn="l"/>
                <a:tab pos="12020550" algn="l"/>
                <a:tab pos="12728575" algn="l"/>
                <a:tab pos="13436600" algn="l"/>
                <a:tab pos="14143038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03263" algn="l"/>
                <a:tab pos="1411288" algn="l"/>
                <a:tab pos="2119313" algn="l"/>
                <a:tab pos="2825750" algn="l"/>
                <a:tab pos="3533775" algn="l"/>
                <a:tab pos="4240213" algn="l"/>
                <a:tab pos="4948238" algn="l"/>
                <a:tab pos="5654675" algn="l"/>
                <a:tab pos="6362700" algn="l"/>
                <a:tab pos="7069138" algn="l"/>
                <a:tab pos="7777163" algn="l"/>
                <a:tab pos="8485188" algn="l"/>
                <a:tab pos="9191625" algn="l"/>
                <a:tab pos="9899650" algn="l"/>
                <a:tab pos="10606088" algn="l"/>
                <a:tab pos="11314113" algn="l"/>
                <a:tab pos="12020550" algn="l"/>
                <a:tab pos="12728575" algn="l"/>
                <a:tab pos="13436600" algn="l"/>
                <a:tab pos="14143038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03263" algn="l"/>
                <a:tab pos="1411288" algn="l"/>
                <a:tab pos="2119313" algn="l"/>
                <a:tab pos="2825750" algn="l"/>
                <a:tab pos="3533775" algn="l"/>
                <a:tab pos="4240213" algn="l"/>
                <a:tab pos="4948238" algn="l"/>
                <a:tab pos="5654675" algn="l"/>
                <a:tab pos="6362700" algn="l"/>
                <a:tab pos="7069138" algn="l"/>
                <a:tab pos="7777163" algn="l"/>
                <a:tab pos="8485188" algn="l"/>
                <a:tab pos="9191625" algn="l"/>
                <a:tab pos="9899650" algn="l"/>
                <a:tab pos="10606088" algn="l"/>
                <a:tab pos="11314113" algn="l"/>
                <a:tab pos="12020550" algn="l"/>
                <a:tab pos="12728575" algn="l"/>
                <a:tab pos="13436600" algn="l"/>
                <a:tab pos="14143038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kumimoji="0" lang="en-US" altLang="ja-JP" sz="3800">
                <a:solidFill>
                  <a:schemeClr val="tx1"/>
                </a:solidFill>
              </a:rPr>
              <a:t>＊ https://mbc.dl.itc.u-tokyo.ac.jp/products.html</a:t>
            </a:r>
            <a:endParaRPr kumimoji="0" lang="en-US" altLang="ja-JP" sz="38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kumimoji="0" lang="en-US" altLang="ja-JP" sz="3800">
                <a:solidFill>
                  <a:srgbClr val="000000"/>
                </a:solidFill>
              </a:rPr>
              <a:t>　　からアクセス可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正方形/長方形 13"/>
          <p:cNvSpPr>
            <a:spLocks noChangeArrowheads="1"/>
          </p:cNvSpPr>
          <p:nvPr/>
        </p:nvSpPr>
        <p:spPr bwMode="auto">
          <a:xfrm>
            <a:off x="1274763" y="1392238"/>
            <a:ext cx="11742737" cy="8420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/>
          </a:p>
        </p:txBody>
      </p:sp>
      <p:sp>
        <p:nvSpPr>
          <p:cNvPr id="3075" name="タイトル 1"/>
          <p:cNvSpPr>
            <a:spLocks noGrp="1"/>
          </p:cNvSpPr>
          <p:nvPr>
            <p:ph type="title"/>
          </p:nvPr>
        </p:nvSpPr>
        <p:spPr>
          <a:xfrm>
            <a:off x="2339975" y="28575"/>
            <a:ext cx="10113963" cy="1093788"/>
          </a:xfrm>
          <a:gradFill rotWithShape="1">
            <a:gsLst>
              <a:gs pos="0">
                <a:srgbClr val="8B8B8B"/>
              </a:gs>
              <a:gs pos="50000">
                <a:srgbClr val="C8C8C8"/>
              </a:gs>
              <a:gs pos="100000">
                <a:srgbClr val="EEEEEE"/>
              </a:gs>
            </a:gsLst>
            <a:lin ang="5400000" scaled="1"/>
          </a:gradFill>
        </p:spPr>
        <p:txBody>
          <a:bodyPr/>
          <a:lstStyle/>
          <a:p>
            <a:r>
              <a:rPr kumimoji="1" lang="ja-JP" altLang="en-US" smtClean="0"/>
              <a:t>ポスター・テーマの配置</a:t>
            </a:r>
          </a:p>
        </p:txBody>
      </p:sp>
      <p:sp>
        <p:nvSpPr>
          <p:cNvPr id="5" name="メモ 4"/>
          <p:cNvSpPr/>
          <p:nvPr/>
        </p:nvSpPr>
        <p:spPr>
          <a:xfrm>
            <a:off x="2946400" y="2814638"/>
            <a:ext cx="3021013" cy="186213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63" tIns="71982" rIns="143963" bIns="71982" anchor="ctr"/>
          <a:lstStyle/>
          <a:p>
            <a:pPr algn="ctr" defTabSz="707322">
              <a:defRPr/>
            </a:pPr>
            <a:r>
              <a:rPr lang="ja-JP" altLang="en-US" dirty="0"/>
              <a:t>ポスター①</a:t>
            </a:r>
          </a:p>
        </p:txBody>
      </p:sp>
      <p:sp>
        <p:nvSpPr>
          <p:cNvPr id="6" name="メモ 5"/>
          <p:cNvSpPr/>
          <p:nvPr/>
        </p:nvSpPr>
        <p:spPr>
          <a:xfrm>
            <a:off x="6157913" y="2813050"/>
            <a:ext cx="3021012" cy="1863725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63" tIns="71982" rIns="143963" bIns="71982" anchor="ctr"/>
          <a:lstStyle/>
          <a:p>
            <a:pPr algn="ctr" defTabSz="707322">
              <a:defRPr/>
            </a:pPr>
            <a:r>
              <a:rPr lang="ja-JP" altLang="en-US" dirty="0"/>
              <a:t>ポスター②</a:t>
            </a:r>
          </a:p>
        </p:txBody>
      </p:sp>
      <p:sp>
        <p:nvSpPr>
          <p:cNvPr id="7" name="メモ 6"/>
          <p:cNvSpPr/>
          <p:nvPr/>
        </p:nvSpPr>
        <p:spPr>
          <a:xfrm>
            <a:off x="2947988" y="4891088"/>
            <a:ext cx="3021012" cy="1863725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63" tIns="71982" rIns="143963" bIns="71982" anchor="ctr"/>
          <a:lstStyle/>
          <a:p>
            <a:pPr algn="ctr" defTabSz="707322">
              <a:defRPr/>
            </a:pPr>
            <a:r>
              <a:rPr lang="ja-JP" altLang="en-US" dirty="0"/>
              <a:t>ポスター③</a:t>
            </a:r>
          </a:p>
        </p:txBody>
      </p:sp>
      <p:sp>
        <p:nvSpPr>
          <p:cNvPr id="8" name="メモ 7"/>
          <p:cNvSpPr/>
          <p:nvPr/>
        </p:nvSpPr>
        <p:spPr>
          <a:xfrm>
            <a:off x="6300788" y="4891088"/>
            <a:ext cx="3024187" cy="186372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63" tIns="71982" rIns="143963" bIns="71982" anchor="ctr"/>
          <a:lstStyle/>
          <a:p>
            <a:pPr algn="ctr" defTabSz="707322">
              <a:defRPr/>
            </a:pPr>
            <a:r>
              <a:rPr lang="ja-JP" altLang="en-US" dirty="0"/>
              <a:t>ポスター④</a:t>
            </a:r>
          </a:p>
        </p:txBody>
      </p:sp>
      <p:sp>
        <p:nvSpPr>
          <p:cNvPr id="9" name="メモ 8"/>
          <p:cNvSpPr/>
          <p:nvPr/>
        </p:nvSpPr>
        <p:spPr>
          <a:xfrm>
            <a:off x="2917825" y="7083425"/>
            <a:ext cx="3021013" cy="186372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63" tIns="71982" rIns="143963" bIns="71982" anchor="ctr"/>
          <a:lstStyle/>
          <a:p>
            <a:pPr algn="ctr" defTabSz="707322">
              <a:defRPr/>
            </a:pPr>
            <a:r>
              <a:rPr lang="ja-JP" altLang="en-US" dirty="0"/>
              <a:t>ポスター⑤</a:t>
            </a:r>
          </a:p>
        </p:txBody>
      </p:sp>
      <p:sp>
        <p:nvSpPr>
          <p:cNvPr id="10" name="メモ 9"/>
          <p:cNvSpPr/>
          <p:nvPr/>
        </p:nvSpPr>
        <p:spPr>
          <a:xfrm>
            <a:off x="6327775" y="7078663"/>
            <a:ext cx="3021013" cy="1863725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63" tIns="71982" rIns="143963" bIns="71982" anchor="ctr"/>
          <a:lstStyle/>
          <a:p>
            <a:pPr algn="ctr" defTabSz="707322">
              <a:defRPr/>
            </a:pPr>
            <a:r>
              <a:rPr lang="ja-JP" altLang="en-US" dirty="0"/>
              <a:t>ポスター⑥</a:t>
            </a:r>
          </a:p>
        </p:txBody>
      </p:sp>
      <p:sp>
        <p:nvSpPr>
          <p:cNvPr id="11" name="メモ 10"/>
          <p:cNvSpPr/>
          <p:nvPr/>
        </p:nvSpPr>
        <p:spPr>
          <a:xfrm>
            <a:off x="3063875" y="1563688"/>
            <a:ext cx="2027238" cy="96837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63" tIns="71982" rIns="143963" bIns="71982" anchor="ctr"/>
          <a:lstStyle/>
          <a:p>
            <a:pPr algn="ctr" defTabSz="707322">
              <a:defRPr/>
            </a:pPr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</a:rPr>
              <a:t>未来をめざす</a:t>
            </a:r>
          </a:p>
        </p:txBody>
      </p:sp>
      <p:sp>
        <p:nvSpPr>
          <p:cNvPr id="14" name="メモ 13"/>
          <p:cNvSpPr/>
          <p:nvPr/>
        </p:nvSpPr>
        <p:spPr>
          <a:xfrm>
            <a:off x="5091113" y="1563688"/>
            <a:ext cx="2027237" cy="96837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63" tIns="71982" rIns="143963" bIns="71982" anchor="ctr"/>
          <a:lstStyle/>
          <a:p>
            <a:pPr algn="ctr" defTabSz="707322">
              <a:defRPr/>
            </a:pPr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</a:rPr>
              <a:t>図書館職員</a:t>
            </a:r>
          </a:p>
        </p:txBody>
      </p:sp>
      <p:sp>
        <p:nvSpPr>
          <p:cNvPr id="15" name="メモ 14"/>
          <p:cNvSpPr/>
          <p:nvPr/>
        </p:nvSpPr>
        <p:spPr>
          <a:xfrm>
            <a:off x="7118350" y="1563688"/>
            <a:ext cx="2206625" cy="96837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63" tIns="71982" rIns="143963" bIns="71982" anchor="ctr"/>
          <a:lstStyle/>
          <a:p>
            <a:pPr algn="ctr" defTabSz="707322">
              <a:defRPr/>
            </a:pPr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</a:rPr>
              <a:t>自作アプリ</a:t>
            </a:r>
          </a:p>
        </p:txBody>
      </p:sp>
      <p:sp>
        <p:nvSpPr>
          <p:cNvPr id="3085" name="正方形/長方形 1"/>
          <p:cNvSpPr>
            <a:spLocks noChangeArrowheads="1"/>
          </p:cNvSpPr>
          <p:nvPr/>
        </p:nvSpPr>
        <p:spPr bwMode="auto">
          <a:xfrm>
            <a:off x="2268538" y="1370013"/>
            <a:ext cx="8137525" cy="1258887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/>
          </a:p>
        </p:txBody>
      </p:sp>
      <p:sp>
        <p:nvSpPr>
          <p:cNvPr id="3086" name="円形吹き出し 2"/>
          <p:cNvSpPr>
            <a:spLocks noChangeArrowheads="1"/>
          </p:cNvSpPr>
          <p:nvPr/>
        </p:nvSpPr>
        <p:spPr bwMode="auto">
          <a:xfrm>
            <a:off x="10929938" y="1506538"/>
            <a:ext cx="2087562" cy="1122362"/>
          </a:xfrm>
          <a:prstGeom prst="wedgeEllipseCallout">
            <a:avLst>
              <a:gd name="adj1" fmla="val -127292"/>
              <a:gd name="adj2" fmla="val 612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en-US" altLang="ja-JP"/>
              <a:t>A4</a:t>
            </a:r>
            <a:r>
              <a:rPr kumimoji="0" lang="ja-JP" altLang="en-US"/>
              <a:t>　ｘ　３枚でポスター展示テーマを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00"/>
          <p:cNvSpPr>
            <a:spLocks noChangeArrowheads="1"/>
          </p:cNvSpPr>
          <p:nvPr/>
        </p:nvSpPr>
        <p:spPr bwMode="auto">
          <a:xfrm>
            <a:off x="7488238" y="6516688"/>
            <a:ext cx="7237412" cy="3097212"/>
          </a:xfrm>
          <a:prstGeom prst="rect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/>
          </a:p>
        </p:txBody>
      </p:sp>
      <p:sp>
        <p:nvSpPr>
          <p:cNvPr id="4099" name="正方形/長方形 99"/>
          <p:cNvSpPr>
            <a:spLocks noChangeArrowheads="1"/>
          </p:cNvSpPr>
          <p:nvPr/>
        </p:nvSpPr>
        <p:spPr bwMode="auto">
          <a:xfrm>
            <a:off x="0" y="6588125"/>
            <a:ext cx="7164388" cy="2376488"/>
          </a:xfrm>
          <a:prstGeom prst="rect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/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871538" y="68263"/>
            <a:ext cx="13014325" cy="8763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141696" tIns="73683" rIns="141696" bIns="73683" anchor="ctr"/>
          <a:lstStyle/>
          <a:p>
            <a:pPr algn="ctr" defTabSz="707322">
              <a:buClr>
                <a:srgbClr val="000000"/>
              </a:buClr>
              <a:buSzPct val="100000"/>
              <a:tabLst>
                <a:tab pos="0" algn="l"/>
                <a:tab pos="704822" algn="l"/>
                <a:tab pos="1412144" algn="l"/>
                <a:tab pos="2119465" algn="l"/>
                <a:tab pos="2826786" algn="l"/>
                <a:tab pos="3534108" algn="l"/>
                <a:tab pos="4241430" algn="l"/>
                <a:tab pos="4948750" algn="l"/>
                <a:tab pos="5656073" algn="l"/>
                <a:tab pos="6363393" algn="l"/>
                <a:tab pos="7070715" algn="l"/>
                <a:tab pos="7778036" algn="l"/>
                <a:tab pos="8485358" algn="l"/>
                <a:tab pos="9192678" algn="l"/>
                <a:tab pos="9900001" algn="l"/>
                <a:tab pos="10607321" algn="l"/>
                <a:tab pos="11314643" algn="l"/>
                <a:tab pos="12021964" algn="l"/>
                <a:tab pos="12729286" algn="l"/>
                <a:tab pos="13436606" algn="l"/>
                <a:tab pos="14143928" algn="l"/>
              </a:tabLst>
              <a:defRPr/>
            </a:pPr>
            <a:r>
              <a:rPr lang="ja-JP" altLang="en-US" sz="57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１．図書館向けブラウザアドオン“</a:t>
            </a:r>
            <a:r>
              <a:rPr lang="en-US" altLang="ja-JP" sz="5700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LibX</a:t>
            </a:r>
            <a:r>
              <a:rPr lang="ja-JP" altLang="en-US" sz="57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”</a:t>
            </a:r>
            <a:endParaRPr kumimoji="0" lang="en-US" altLang="ja-JP" sz="5700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8029575" y="1116013"/>
            <a:ext cx="3721100" cy="765175"/>
          </a:xfrm>
          <a:gradFill rotWithShape="1">
            <a:gsLst>
              <a:gs pos="0">
                <a:srgbClr val="979774"/>
              </a:gs>
              <a:gs pos="50000">
                <a:srgbClr val="DADAA8"/>
              </a:gs>
              <a:gs pos="100000">
                <a:srgbClr val="FFFFC8"/>
              </a:gs>
            </a:gsLst>
            <a:lin ang="5400000" scaled="1"/>
          </a:gradFill>
        </p:spPr>
        <p:txBody>
          <a:bodyPr/>
          <a:lstStyle/>
          <a:p>
            <a:r>
              <a:rPr lang="ja-JP" altLang="en-US" sz="4400" smtClean="0">
                <a:solidFill>
                  <a:srgbClr val="0070C0"/>
                </a:solidFill>
              </a:rPr>
              <a:t>東大版</a:t>
            </a:r>
            <a:r>
              <a:rPr lang="en-US" altLang="ja-JP" sz="4400" smtClean="0">
                <a:solidFill>
                  <a:srgbClr val="0070C0"/>
                </a:solidFill>
              </a:rPr>
              <a:t>LibX</a:t>
            </a:r>
            <a:endParaRPr lang="ja-JP" altLang="en-US" sz="4400" smtClean="0">
              <a:solidFill>
                <a:srgbClr val="0070C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2413" y="1116013"/>
            <a:ext cx="7056437" cy="985837"/>
          </a:xfrm>
          <a:prstGeom prst="rect">
            <a:avLst/>
          </a:prstGeom>
          <a:gradFill rotWithShape="1">
            <a:gsLst>
              <a:gs pos="0">
                <a:srgbClr val="979774"/>
              </a:gs>
              <a:gs pos="50000">
                <a:srgbClr val="DADAA8"/>
              </a:gs>
              <a:gs pos="100000">
                <a:srgbClr val="FFFFC8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141696" tIns="73683" rIns="141696" bIns="73683" anchor="ctr"/>
          <a:lstStyle/>
          <a:p>
            <a:pPr defTabSz="707322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en-US" altLang="ja-JP" sz="3800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LibX</a:t>
            </a:r>
            <a:r>
              <a:rPr kumimoji="0" lang="ja-JP" altLang="en-US" sz="38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altLang="ja-JP" sz="38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Japanese Home Edition </a:t>
            </a:r>
          </a:p>
          <a:p>
            <a:pPr defTabSz="707322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en-US" altLang="ja-JP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(</a:t>
            </a:r>
            <a:r>
              <a:rPr kumimoji="0" lang="en-US" altLang="ja-JP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LibX</a:t>
            </a:r>
            <a:r>
              <a:rPr kumimoji="0" lang="ja-JP" altLang="en-US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家庭版</a:t>
            </a:r>
            <a:r>
              <a:rPr kumimoji="0" lang="en-US" altLang="ja-JP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)</a:t>
            </a:r>
            <a:endParaRPr kumimoji="0" lang="ja-JP" altLang="en-US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103" name="グループ化 26"/>
          <p:cNvGrpSpPr>
            <a:grpSpLocks/>
          </p:cNvGrpSpPr>
          <p:nvPr/>
        </p:nvGrpSpPr>
        <p:grpSpPr bwMode="auto">
          <a:xfrm>
            <a:off x="7265988" y="2151063"/>
            <a:ext cx="230187" cy="8289925"/>
            <a:chOff x="3923928" y="360040"/>
            <a:chExt cx="216024" cy="5261675"/>
          </a:xfrm>
        </p:grpSpPr>
        <p:sp>
          <p:nvSpPr>
            <p:cNvPr id="28" name="フリーフォーム 27"/>
            <p:cNvSpPr/>
            <p:nvPr/>
          </p:nvSpPr>
          <p:spPr bwMode="auto">
            <a:xfrm>
              <a:off x="3923928" y="2204864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4179" name="フリーフォーム 28"/>
            <p:cNvSpPr>
              <a:spLocks/>
            </p:cNvSpPr>
            <p:nvPr/>
          </p:nvSpPr>
          <p:spPr bwMode="auto">
            <a:xfrm>
              <a:off x="3923928" y="2492896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フリーフォーム 29"/>
            <p:cNvSpPr/>
            <p:nvPr/>
          </p:nvSpPr>
          <p:spPr bwMode="auto">
            <a:xfrm>
              <a:off x="3923928" y="2852936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4183" name="フリーフォーム 30"/>
            <p:cNvSpPr>
              <a:spLocks/>
            </p:cNvSpPr>
            <p:nvPr/>
          </p:nvSpPr>
          <p:spPr bwMode="auto">
            <a:xfrm>
              <a:off x="3923928" y="3140968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フリーフォーム 31"/>
            <p:cNvSpPr/>
            <p:nvPr/>
          </p:nvSpPr>
          <p:spPr bwMode="auto">
            <a:xfrm>
              <a:off x="3923928" y="3501008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4187" name="フリーフォーム 32"/>
            <p:cNvSpPr>
              <a:spLocks/>
            </p:cNvSpPr>
            <p:nvPr/>
          </p:nvSpPr>
          <p:spPr bwMode="auto">
            <a:xfrm>
              <a:off x="3923928" y="3789040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フリーフォーム 33"/>
            <p:cNvSpPr/>
            <p:nvPr/>
          </p:nvSpPr>
          <p:spPr bwMode="auto">
            <a:xfrm>
              <a:off x="3923928" y="4149080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4191" name="フリーフォーム 34"/>
            <p:cNvSpPr>
              <a:spLocks/>
            </p:cNvSpPr>
            <p:nvPr/>
          </p:nvSpPr>
          <p:spPr bwMode="auto">
            <a:xfrm>
              <a:off x="3923928" y="4437112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フリーフォーム 35"/>
            <p:cNvSpPr/>
            <p:nvPr/>
          </p:nvSpPr>
          <p:spPr bwMode="auto">
            <a:xfrm>
              <a:off x="3923928" y="4797152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4195" name="フリーフォーム 36"/>
            <p:cNvSpPr>
              <a:spLocks/>
            </p:cNvSpPr>
            <p:nvPr/>
          </p:nvSpPr>
          <p:spPr bwMode="auto">
            <a:xfrm>
              <a:off x="3923928" y="5085184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フリーフォーム 37"/>
            <p:cNvSpPr/>
            <p:nvPr/>
          </p:nvSpPr>
          <p:spPr bwMode="auto">
            <a:xfrm>
              <a:off x="3923928" y="360040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4199" name="フリーフォーム 38"/>
            <p:cNvSpPr>
              <a:spLocks/>
            </p:cNvSpPr>
            <p:nvPr/>
          </p:nvSpPr>
          <p:spPr bwMode="auto">
            <a:xfrm>
              <a:off x="3923928" y="648072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フリーフォーム 39"/>
            <p:cNvSpPr/>
            <p:nvPr/>
          </p:nvSpPr>
          <p:spPr bwMode="auto">
            <a:xfrm>
              <a:off x="3923928" y="1008112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4203" name="フリーフォーム 40"/>
            <p:cNvSpPr>
              <a:spLocks/>
            </p:cNvSpPr>
            <p:nvPr/>
          </p:nvSpPr>
          <p:spPr bwMode="auto">
            <a:xfrm>
              <a:off x="3923928" y="1296144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フリーフォーム 41"/>
            <p:cNvSpPr/>
            <p:nvPr/>
          </p:nvSpPr>
          <p:spPr bwMode="auto">
            <a:xfrm>
              <a:off x="3923928" y="1656184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4207" name="フリーフォーム 42"/>
            <p:cNvSpPr>
              <a:spLocks/>
            </p:cNvSpPr>
            <p:nvPr/>
          </p:nvSpPr>
          <p:spPr bwMode="auto">
            <a:xfrm>
              <a:off x="3923928" y="1944216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4104" name="Picture 40" descr="C:\Users\Akira\AppData\Local\Microsoft\Windows\Temporary Internet Files\Content.IE5\W8C2NX0B\MP90031396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901238"/>
            <a:ext cx="6508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正方形/長方形 32"/>
          <p:cNvSpPr>
            <a:spLocks noChangeArrowheads="1"/>
          </p:cNvSpPr>
          <p:nvPr/>
        </p:nvSpPr>
        <p:spPr bwMode="auto">
          <a:xfrm>
            <a:off x="469900" y="9901238"/>
            <a:ext cx="6478588" cy="539750"/>
          </a:xfrm>
          <a:prstGeom prst="rect">
            <a:avLst/>
          </a:prstGeom>
          <a:solidFill>
            <a:srgbClr val="FFFFFF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ja-JP" altLang="en-US" sz="3100">
                <a:solidFill>
                  <a:schemeClr val="tx1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学術情報をご家庭でも</a:t>
            </a:r>
          </a:p>
        </p:txBody>
      </p:sp>
      <p:grpSp>
        <p:nvGrpSpPr>
          <p:cNvPr id="3" name="グループ化 34"/>
          <p:cNvGrpSpPr/>
          <p:nvPr/>
        </p:nvGrpSpPr>
        <p:grpSpPr>
          <a:xfrm>
            <a:off x="7597106" y="9901016"/>
            <a:ext cx="6840760" cy="539968"/>
            <a:chOff x="-26519" y="4935315"/>
            <a:chExt cx="3837818" cy="359413"/>
          </a:xfrm>
          <a:blipFill>
            <a:blip r:embed="rId4"/>
            <a:tile tx="0" ty="0" sx="100000" sy="100000" flip="none" algn="tl"/>
          </a:blipFill>
        </p:grpSpPr>
        <p:pic>
          <p:nvPicPr>
            <p:cNvPr id="37" name="Picture 40" descr="C:\Users\Akira\AppData\Local\Microsoft\Windows\Temporary Internet Files\Content.IE5\W8C2NX0B\MP900313963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6519" y="4935315"/>
              <a:ext cx="3837818" cy="359412"/>
            </a:xfrm>
            <a:prstGeom prst="rect">
              <a:avLst/>
            </a:prstGeom>
            <a:grpFill/>
          </p:spPr>
        </p:pic>
        <p:sp>
          <p:nvSpPr>
            <p:cNvPr id="39" name="正方形/長方形 38"/>
            <p:cNvSpPr/>
            <p:nvPr/>
          </p:nvSpPr>
          <p:spPr bwMode="auto">
            <a:xfrm>
              <a:off x="-26519" y="4935315"/>
              <a:ext cx="3837818" cy="359413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lvl="1" indent="0" defTabSz="707322">
                <a:buClr>
                  <a:srgbClr val="000000"/>
                </a:buClr>
                <a:buSzPct val="100000"/>
                <a:defRPr/>
              </a:pPr>
              <a:r>
                <a:rPr lang="ja-JP" altLang="en-US" sz="3100" dirty="0">
                  <a:solidFill>
                    <a:schemeClr val="tx1"/>
                  </a:solidFill>
                  <a:latin typeface="HG行書体" pitchFamily="65" charset="-128"/>
                  <a:ea typeface="HG行書体" pitchFamily="65" charset="-128"/>
                </a:rPr>
                <a:t>東京大学附属図書館の便利ツール</a:t>
              </a:r>
              <a:endParaRPr lang="en-US" altLang="ja-JP" sz="3100" dirty="0">
                <a:solidFill>
                  <a:schemeClr val="tx1"/>
                </a:solidFill>
                <a:latin typeface="HG行書体" pitchFamily="65" charset="-128"/>
                <a:ea typeface="HG行書体" pitchFamily="65" charset="-128"/>
              </a:endParaRPr>
            </a:p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endParaRPr>
            </a:p>
          </p:txBody>
        </p:sp>
      </p:grpSp>
      <p:pic>
        <p:nvPicPr>
          <p:cNvPr id="4107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90775"/>
            <a:ext cx="4006850" cy="1239838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636963"/>
            <a:ext cx="4032250" cy="2562225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図形 32"/>
          <p:cNvSpPr/>
          <p:nvPr/>
        </p:nvSpPr>
        <p:spPr>
          <a:xfrm rot="5193586">
            <a:off x="4495800" y="2511425"/>
            <a:ext cx="1300163" cy="1935163"/>
          </a:xfrm>
          <a:prstGeom prst="swooshArrow">
            <a:avLst>
              <a:gd name="adj1" fmla="val 17672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角丸四角形 40"/>
          <p:cNvSpPr/>
          <p:nvPr/>
        </p:nvSpPr>
        <p:spPr bwMode="auto">
          <a:xfrm>
            <a:off x="1187450" y="5580063"/>
            <a:ext cx="4394200" cy="431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43" name="角丸四角形 42"/>
          <p:cNvSpPr/>
          <p:nvPr/>
        </p:nvSpPr>
        <p:spPr bwMode="auto">
          <a:xfrm>
            <a:off x="1116013" y="5508625"/>
            <a:ext cx="4392612" cy="431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ja-JP" altLang="en-US" sz="2000">
                <a:latin typeface="Arial" charset="0"/>
              </a:rPr>
              <a:t>ツールバー上</a:t>
            </a:r>
            <a:r>
              <a:rPr kumimoji="0" lang="ja-JP" altLang="en-US" sz="2000" dirty="0">
                <a:latin typeface="Arial" charset="0"/>
              </a:rPr>
              <a:t>で</a:t>
            </a:r>
            <a:r>
              <a:rPr kumimoji="0" lang="en-US" altLang="ja-JP" sz="2000" dirty="0" err="1">
                <a:solidFill>
                  <a:srgbClr val="FFC000"/>
                </a:solidFill>
                <a:latin typeface="Arial" charset="0"/>
              </a:rPr>
              <a:t>CiNii</a:t>
            </a:r>
            <a:r>
              <a:rPr kumimoji="0" lang="ja-JP" altLang="en-US" sz="2000" dirty="0">
                <a:latin typeface="Arial" charset="0"/>
              </a:rPr>
              <a:t>ほか詳細検索</a:t>
            </a:r>
            <a:endParaRPr kumimoji="0" lang="ja-JP" altLang="en-US" dirty="0">
              <a:latin typeface="Arial" charset="0"/>
            </a:endParaRPr>
          </a:p>
        </p:txBody>
      </p:sp>
      <p:grpSp>
        <p:nvGrpSpPr>
          <p:cNvPr id="4112" name="グループ化 60"/>
          <p:cNvGrpSpPr>
            <a:grpSpLocks/>
          </p:cNvGrpSpPr>
          <p:nvPr/>
        </p:nvGrpSpPr>
        <p:grpSpPr bwMode="auto">
          <a:xfrm>
            <a:off x="252413" y="5364163"/>
            <a:ext cx="936625" cy="730250"/>
            <a:chOff x="7669113" y="9252942"/>
            <a:chExt cx="936104" cy="731473"/>
          </a:xfrm>
        </p:grpSpPr>
        <p:sp>
          <p:nvSpPr>
            <p:cNvPr id="45" name="アーチ 44"/>
            <p:cNvSpPr/>
            <p:nvPr/>
          </p:nvSpPr>
          <p:spPr bwMode="auto">
            <a:xfrm>
              <a:off x="7884893" y="9542351"/>
              <a:ext cx="720324" cy="71557"/>
            </a:xfrm>
            <a:prstGeom prst="blockArc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>
                <a:latin typeface="Arial" charset="0"/>
              </a:endParaRPr>
            </a:p>
          </p:txBody>
        </p:sp>
        <p:pic>
          <p:nvPicPr>
            <p:cNvPr id="4175" name="Picture 43" descr="C:\Users\Akira\AppData\Local\Microsoft\Windows\Temporary Internet Files\Content.IE5\W8C2NX0B\MC900344515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113" y="9252942"/>
              <a:ext cx="685304" cy="73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角丸四角形 47"/>
          <p:cNvSpPr/>
          <p:nvPr/>
        </p:nvSpPr>
        <p:spPr bwMode="auto">
          <a:xfrm>
            <a:off x="1476375" y="2268538"/>
            <a:ext cx="3600450" cy="431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49" name="角丸四角形 48"/>
          <p:cNvSpPr/>
          <p:nvPr/>
        </p:nvSpPr>
        <p:spPr bwMode="auto">
          <a:xfrm>
            <a:off x="1476375" y="2195513"/>
            <a:ext cx="3529013" cy="4333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en-US" altLang="ja-JP" sz="2000" dirty="0" err="1">
                <a:latin typeface="Arial" charset="0"/>
              </a:rPr>
              <a:t>FireFox</a:t>
            </a:r>
            <a:r>
              <a:rPr kumimoji="0" lang="ja-JP" altLang="en-US" sz="2000" dirty="0">
                <a:latin typeface="Arial" charset="0"/>
              </a:rPr>
              <a:t>にツールバー追加</a:t>
            </a:r>
          </a:p>
        </p:txBody>
      </p:sp>
      <p:grpSp>
        <p:nvGrpSpPr>
          <p:cNvPr id="4115" name="グループ化 60"/>
          <p:cNvGrpSpPr>
            <a:grpSpLocks/>
          </p:cNvGrpSpPr>
          <p:nvPr/>
        </p:nvGrpSpPr>
        <p:grpSpPr bwMode="auto">
          <a:xfrm>
            <a:off x="755650" y="2195513"/>
            <a:ext cx="793750" cy="731837"/>
            <a:chOff x="7669113" y="9252942"/>
            <a:chExt cx="936104" cy="731473"/>
          </a:xfrm>
        </p:grpSpPr>
        <p:sp>
          <p:nvSpPr>
            <p:cNvPr id="51" name="アーチ 50"/>
            <p:cNvSpPr/>
            <p:nvPr/>
          </p:nvSpPr>
          <p:spPr bwMode="auto">
            <a:xfrm>
              <a:off x="7884418" y="9541723"/>
              <a:ext cx="720799" cy="71401"/>
            </a:xfrm>
            <a:prstGeom prst="blockArc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>
                <a:latin typeface="Arial" charset="0"/>
              </a:endParaRPr>
            </a:p>
          </p:txBody>
        </p:sp>
        <p:pic>
          <p:nvPicPr>
            <p:cNvPr id="4173" name="Picture 43" descr="C:\Users\Akira\AppData\Local\Microsoft\Windows\Temporary Internet Files\Content.IE5\W8C2NX0B\MC900344515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113" y="9252942"/>
              <a:ext cx="685304" cy="73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6" name="グループ化 53"/>
          <p:cNvGrpSpPr>
            <a:grpSpLocks/>
          </p:cNvGrpSpPr>
          <p:nvPr/>
        </p:nvGrpSpPr>
        <p:grpSpPr bwMode="auto">
          <a:xfrm>
            <a:off x="7885113" y="2411413"/>
            <a:ext cx="4824412" cy="1225550"/>
            <a:chOff x="7813129" y="2124150"/>
            <a:chExt cx="6638925" cy="2352675"/>
          </a:xfrm>
        </p:grpSpPr>
        <p:pic>
          <p:nvPicPr>
            <p:cNvPr id="4170" name="Picture 4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3129" y="2124150"/>
              <a:ext cx="6638925" cy="2352675"/>
            </a:xfrm>
            <a:prstGeom prst="rect">
              <a:avLst/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71" name="正方形/長方形 52"/>
            <p:cNvSpPr>
              <a:spLocks noChangeArrowheads="1"/>
            </p:cNvSpPr>
            <p:nvPr/>
          </p:nvSpPr>
          <p:spPr bwMode="auto">
            <a:xfrm>
              <a:off x="7885137" y="4068366"/>
              <a:ext cx="4104456" cy="288032"/>
            </a:xfrm>
            <a:prstGeom prst="rect">
              <a:avLst/>
            </a:prstGeom>
            <a:solidFill>
              <a:srgbClr val="FFFFFF"/>
            </a:solidFill>
            <a:ln w="38100" algn="ctr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>
              <a:lvl1pPr defTabSz="449263" eaLnBrk="0" hangingPunct="0">
                <a:defRPr kumimoji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449263" eaLnBrk="0" hangingPunct="0">
                <a:defRPr kumimoji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449263" eaLnBrk="0" hangingPunct="0">
                <a:defRPr kumimoji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449263" eaLnBrk="0" hangingPunct="0">
                <a:defRPr kumimoji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449263" eaLnBrk="0" hangingPunct="0">
                <a:defRPr kumimoji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kumimoji="0" lang="ja-JP" altLang="en-US"/>
            </a:p>
          </p:txBody>
        </p:sp>
      </p:grpSp>
      <p:sp>
        <p:nvSpPr>
          <p:cNvPr id="59" name="角丸四角形 58"/>
          <p:cNvSpPr/>
          <p:nvPr/>
        </p:nvSpPr>
        <p:spPr bwMode="auto">
          <a:xfrm>
            <a:off x="8461375" y="2052638"/>
            <a:ext cx="3816350" cy="431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60" name="角丸四角形 59"/>
          <p:cNvSpPr/>
          <p:nvPr/>
        </p:nvSpPr>
        <p:spPr bwMode="auto">
          <a:xfrm>
            <a:off x="8389938" y="1979613"/>
            <a:ext cx="3816350" cy="431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ja-JP" altLang="en-US" dirty="0">
                <a:latin typeface="Arial" charset="0"/>
              </a:rPr>
              <a:t>　</a:t>
            </a:r>
            <a:r>
              <a:rPr kumimoji="0" lang="en-US" altLang="ja-JP" sz="2000" dirty="0" err="1">
                <a:latin typeface="Arial" charset="0"/>
              </a:rPr>
              <a:t>FireFox</a:t>
            </a:r>
            <a:r>
              <a:rPr kumimoji="0" lang="ja-JP" altLang="en-US" sz="2000" dirty="0">
                <a:latin typeface="Arial" charset="0"/>
              </a:rPr>
              <a:t>にツールバー追加</a:t>
            </a:r>
            <a:endParaRPr kumimoji="0" lang="ja-JP" altLang="en-US" dirty="0">
              <a:latin typeface="Arial" charset="0"/>
            </a:endParaRPr>
          </a:p>
        </p:txBody>
      </p:sp>
      <p:pic>
        <p:nvPicPr>
          <p:cNvPr id="4119" name="Picture 4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438" y="3773488"/>
            <a:ext cx="5184775" cy="2382837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図形 60"/>
          <p:cNvSpPr/>
          <p:nvPr/>
        </p:nvSpPr>
        <p:spPr>
          <a:xfrm rot="5193586">
            <a:off x="12488862" y="2727326"/>
            <a:ext cx="1300163" cy="1935162"/>
          </a:xfrm>
          <a:prstGeom prst="swooshArrow">
            <a:avLst>
              <a:gd name="adj1" fmla="val 17672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4" name="角丸四角形 63"/>
          <p:cNvSpPr/>
          <p:nvPr/>
        </p:nvSpPr>
        <p:spPr bwMode="auto">
          <a:xfrm>
            <a:off x="8532813" y="5653088"/>
            <a:ext cx="5113337" cy="431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65" name="角丸四角形 64"/>
          <p:cNvSpPr/>
          <p:nvPr/>
        </p:nvSpPr>
        <p:spPr bwMode="auto">
          <a:xfrm>
            <a:off x="8461375" y="5580063"/>
            <a:ext cx="5111750" cy="431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ja-JP" altLang="en-US" sz="2000" dirty="0">
                <a:latin typeface="Arial" charset="0"/>
              </a:rPr>
              <a:t>ツールバー上で</a:t>
            </a:r>
            <a:r>
              <a:rPr kumimoji="0" lang="ja-JP" altLang="en-US" sz="2000" dirty="0">
                <a:solidFill>
                  <a:srgbClr val="FFC000"/>
                </a:solidFill>
                <a:latin typeface="Arial" charset="0"/>
              </a:rPr>
              <a:t>東大ＯＰＡＣ</a:t>
            </a:r>
            <a:r>
              <a:rPr kumimoji="0" lang="ja-JP" altLang="en-US" sz="2000" dirty="0">
                <a:latin typeface="Arial" charset="0"/>
              </a:rPr>
              <a:t>ほか詳細検索</a:t>
            </a:r>
            <a:endParaRPr kumimoji="0" lang="ja-JP" altLang="en-US" dirty="0">
              <a:latin typeface="Arial" charset="0"/>
            </a:endParaRPr>
          </a:p>
        </p:txBody>
      </p:sp>
      <p:grpSp>
        <p:nvGrpSpPr>
          <p:cNvPr id="4123" name="グループ化 60"/>
          <p:cNvGrpSpPr>
            <a:grpSpLocks/>
          </p:cNvGrpSpPr>
          <p:nvPr/>
        </p:nvGrpSpPr>
        <p:grpSpPr bwMode="auto">
          <a:xfrm>
            <a:off x="7669213" y="5508625"/>
            <a:ext cx="936625" cy="731838"/>
            <a:chOff x="7669113" y="9252942"/>
            <a:chExt cx="936104" cy="731473"/>
          </a:xfrm>
        </p:grpSpPr>
        <p:sp>
          <p:nvSpPr>
            <p:cNvPr id="67" name="アーチ 66"/>
            <p:cNvSpPr/>
            <p:nvPr/>
          </p:nvSpPr>
          <p:spPr bwMode="auto">
            <a:xfrm>
              <a:off x="7884893" y="9541723"/>
              <a:ext cx="720324" cy="71402"/>
            </a:xfrm>
            <a:prstGeom prst="blockArc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>
                <a:latin typeface="Arial" charset="0"/>
              </a:endParaRPr>
            </a:p>
          </p:txBody>
        </p:sp>
        <p:pic>
          <p:nvPicPr>
            <p:cNvPr id="4169" name="Picture 43" descr="C:\Users\Akira\AppData\Local\Microsoft\Windows\Temporary Internet Files\Content.IE5\W8C2NX0B\MC900344515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113" y="9252942"/>
              <a:ext cx="685304" cy="73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24" name="正方形/長方形 68"/>
          <p:cNvSpPr>
            <a:spLocks noChangeArrowheads="1"/>
          </p:cNvSpPr>
          <p:nvPr/>
        </p:nvSpPr>
        <p:spPr bwMode="auto">
          <a:xfrm>
            <a:off x="252413" y="8461375"/>
            <a:ext cx="6840537" cy="358775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50000">
                <a:srgbClr val="BFFFBF"/>
              </a:gs>
              <a:gs pos="100000">
                <a:srgbClr val="DFFFD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/>
          </a:p>
        </p:txBody>
      </p:sp>
      <p:sp>
        <p:nvSpPr>
          <p:cNvPr id="4125" name="正方形/長方形 80"/>
          <p:cNvSpPr>
            <a:spLocks noChangeArrowheads="1"/>
          </p:cNvSpPr>
          <p:nvPr/>
        </p:nvSpPr>
        <p:spPr bwMode="auto">
          <a:xfrm>
            <a:off x="7669213" y="7956550"/>
            <a:ext cx="6985000" cy="360363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/>
          </a:p>
        </p:txBody>
      </p:sp>
      <p:sp>
        <p:nvSpPr>
          <p:cNvPr id="4126" name="ホームベース 81"/>
          <p:cNvSpPr>
            <a:spLocks noChangeArrowheads="1"/>
          </p:cNvSpPr>
          <p:nvPr/>
        </p:nvSpPr>
        <p:spPr bwMode="auto">
          <a:xfrm>
            <a:off x="107950" y="8461375"/>
            <a:ext cx="1223963" cy="358775"/>
          </a:xfrm>
          <a:prstGeom prst="homePlate">
            <a:avLst>
              <a:gd name="adj" fmla="val 50162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ja-JP" altLang="en-US"/>
              <a:t>ＩＳＳＮ</a:t>
            </a:r>
          </a:p>
        </p:txBody>
      </p:sp>
      <p:sp>
        <p:nvSpPr>
          <p:cNvPr id="83" name="正方形/長方形 82"/>
          <p:cNvSpPr/>
          <p:nvPr/>
        </p:nvSpPr>
        <p:spPr bwMode="auto">
          <a:xfrm>
            <a:off x="107950" y="7164388"/>
            <a:ext cx="6985000" cy="3603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 dirty="0">
              <a:latin typeface="Arial" charset="0"/>
            </a:endParaRPr>
          </a:p>
        </p:txBody>
      </p:sp>
      <p:sp>
        <p:nvSpPr>
          <p:cNvPr id="4128" name="ホームベース 83"/>
          <p:cNvSpPr>
            <a:spLocks noChangeArrowheads="1"/>
          </p:cNvSpPr>
          <p:nvPr/>
        </p:nvSpPr>
        <p:spPr bwMode="auto">
          <a:xfrm>
            <a:off x="107950" y="7164388"/>
            <a:ext cx="1223963" cy="360362"/>
          </a:xfrm>
          <a:prstGeom prst="homePlate">
            <a:avLst>
              <a:gd name="adj" fmla="val 49941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ja-JP" altLang="en-US"/>
              <a:t>Ａｍａｚｏｎ</a:t>
            </a:r>
          </a:p>
        </p:txBody>
      </p:sp>
      <p:sp>
        <p:nvSpPr>
          <p:cNvPr id="85" name="正方形/長方形 84"/>
          <p:cNvSpPr/>
          <p:nvPr/>
        </p:nvSpPr>
        <p:spPr bwMode="auto">
          <a:xfrm>
            <a:off x="252413" y="7596188"/>
            <a:ext cx="6840537" cy="3603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4130" name="ホームベース 85"/>
          <p:cNvSpPr>
            <a:spLocks noChangeArrowheads="1"/>
          </p:cNvSpPr>
          <p:nvPr/>
        </p:nvSpPr>
        <p:spPr bwMode="auto">
          <a:xfrm>
            <a:off x="107950" y="7596188"/>
            <a:ext cx="1239838" cy="360362"/>
          </a:xfrm>
          <a:prstGeom prst="homePlate">
            <a:avLst>
              <a:gd name="adj" fmla="val 49951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en-US" altLang="ja-JP"/>
              <a:t>Google</a:t>
            </a:r>
            <a:endParaRPr kumimoji="0" lang="ja-JP" altLang="en-US"/>
          </a:p>
        </p:txBody>
      </p:sp>
      <p:sp>
        <p:nvSpPr>
          <p:cNvPr id="4131" name="正方形/長方形 86"/>
          <p:cNvSpPr>
            <a:spLocks noChangeArrowheads="1"/>
          </p:cNvSpPr>
          <p:nvPr/>
        </p:nvSpPr>
        <p:spPr bwMode="auto">
          <a:xfrm>
            <a:off x="7669213" y="8820150"/>
            <a:ext cx="6985000" cy="360363"/>
          </a:xfrm>
          <a:prstGeom prst="rect">
            <a:avLst/>
          </a:prstGeom>
          <a:gradFill rotWithShape="1">
            <a:gsLst>
              <a:gs pos="0">
                <a:srgbClr val="FFB897"/>
              </a:gs>
              <a:gs pos="50000">
                <a:srgbClr val="FFD2BF"/>
              </a:gs>
              <a:gs pos="100000">
                <a:srgbClr val="FFE8D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/>
          </a:p>
        </p:txBody>
      </p:sp>
      <p:sp>
        <p:nvSpPr>
          <p:cNvPr id="4132" name="ホームベース 87"/>
          <p:cNvSpPr>
            <a:spLocks noChangeArrowheads="1"/>
          </p:cNvSpPr>
          <p:nvPr/>
        </p:nvSpPr>
        <p:spPr bwMode="auto">
          <a:xfrm>
            <a:off x="7524750" y="8820150"/>
            <a:ext cx="1223963" cy="360363"/>
          </a:xfrm>
          <a:prstGeom prst="homePlate">
            <a:avLst>
              <a:gd name="adj" fmla="val 49941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en-US" altLang="ja-JP" sz="1600"/>
              <a:t>DOI,PMID</a:t>
            </a:r>
            <a:endParaRPr kumimoji="0" lang="ja-JP" altLang="en-US" sz="1600"/>
          </a:p>
        </p:txBody>
      </p:sp>
      <p:sp>
        <p:nvSpPr>
          <p:cNvPr id="4133" name="正方形/長方形 88"/>
          <p:cNvSpPr>
            <a:spLocks noChangeArrowheads="1"/>
          </p:cNvSpPr>
          <p:nvPr/>
        </p:nvSpPr>
        <p:spPr bwMode="auto">
          <a:xfrm>
            <a:off x="7669213" y="9253538"/>
            <a:ext cx="6985000" cy="358775"/>
          </a:xfrm>
          <a:prstGeom prst="rect">
            <a:avLst/>
          </a:prstGeom>
          <a:gradFill rotWithShape="1">
            <a:gsLst>
              <a:gs pos="0">
                <a:srgbClr val="AECF92"/>
              </a:gs>
              <a:gs pos="50000">
                <a:srgbClr val="CDE0BE"/>
              </a:gs>
              <a:gs pos="100000">
                <a:srgbClr val="E6EFE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/>
          </a:p>
        </p:txBody>
      </p:sp>
      <p:sp>
        <p:nvSpPr>
          <p:cNvPr id="4134" name="ホームベース 89"/>
          <p:cNvSpPr>
            <a:spLocks noChangeArrowheads="1"/>
          </p:cNvSpPr>
          <p:nvPr/>
        </p:nvSpPr>
        <p:spPr bwMode="auto">
          <a:xfrm>
            <a:off x="7524750" y="9253538"/>
            <a:ext cx="1223963" cy="358775"/>
          </a:xfrm>
          <a:prstGeom prst="homePlate">
            <a:avLst>
              <a:gd name="adj" fmla="val 50162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en-US" altLang="ja-JP"/>
              <a:t>COINS</a:t>
            </a:r>
            <a:endParaRPr kumimoji="0" lang="ja-JP" altLang="en-US"/>
          </a:p>
        </p:txBody>
      </p:sp>
      <p:sp>
        <p:nvSpPr>
          <p:cNvPr id="91" name="正方形/長方形 90"/>
          <p:cNvSpPr/>
          <p:nvPr/>
        </p:nvSpPr>
        <p:spPr bwMode="auto">
          <a:xfrm>
            <a:off x="7669213" y="7092950"/>
            <a:ext cx="6985000" cy="3603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4136" name="ホームベース 91"/>
          <p:cNvSpPr>
            <a:spLocks noChangeArrowheads="1"/>
          </p:cNvSpPr>
          <p:nvPr/>
        </p:nvSpPr>
        <p:spPr bwMode="auto">
          <a:xfrm>
            <a:off x="7524750" y="7092950"/>
            <a:ext cx="1223963" cy="360363"/>
          </a:xfrm>
          <a:prstGeom prst="homePlate">
            <a:avLst>
              <a:gd name="adj" fmla="val 49941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ja-JP" altLang="en-US"/>
              <a:t>Ａｍａｚｏｎ</a:t>
            </a:r>
          </a:p>
        </p:txBody>
      </p:sp>
      <p:sp>
        <p:nvSpPr>
          <p:cNvPr id="93" name="正方形/長方形 92"/>
          <p:cNvSpPr/>
          <p:nvPr/>
        </p:nvSpPr>
        <p:spPr bwMode="auto">
          <a:xfrm>
            <a:off x="7669213" y="7524750"/>
            <a:ext cx="6985000" cy="3603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4138" name="ホームベース 93"/>
          <p:cNvSpPr>
            <a:spLocks noChangeArrowheads="1"/>
          </p:cNvSpPr>
          <p:nvPr/>
        </p:nvSpPr>
        <p:spPr bwMode="auto">
          <a:xfrm>
            <a:off x="7524750" y="7524750"/>
            <a:ext cx="1223963" cy="360363"/>
          </a:xfrm>
          <a:prstGeom prst="homePlate">
            <a:avLst>
              <a:gd name="adj" fmla="val 49941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en-US" altLang="ja-JP"/>
              <a:t>Google</a:t>
            </a:r>
            <a:endParaRPr kumimoji="0" lang="ja-JP" altLang="en-US"/>
          </a:p>
        </p:txBody>
      </p:sp>
      <p:sp>
        <p:nvSpPr>
          <p:cNvPr id="4139" name="正方形/長方形 95"/>
          <p:cNvSpPr>
            <a:spLocks noChangeArrowheads="1"/>
          </p:cNvSpPr>
          <p:nvPr/>
        </p:nvSpPr>
        <p:spPr bwMode="auto">
          <a:xfrm>
            <a:off x="252413" y="8029575"/>
            <a:ext cx="6840537" cy="3587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/>
          </a:p>
        </p:txBody>
      </p:sp>
      <p:sp>
        <p:nvSpPr>
          <p:cNvPr id="4140" name="ホームベース 96"/>
          <p:cNvSpPr>
            <a:spLocks noChangeArrowheads="1"/>
          </p:cNvSpPr>
          <p:nvPr/>
        </p:nvSpPr>
        <p:spPr bwMode="auto">
          <a:xfrm>
            <a:off x="107950" y="8029575"/>
            <a:ext cx="1255713" cy="358775"/>
          </a:xfrm>
          <a:prstGeom prst="homePlate">
            <a:avLst>
              <a:gd name="adj" fmla="val 50183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ja-JP" altLang="en-US"/>
              <a:t>ＩＳ</a:t>
            </a:r>
            <a:r>
              <a:rPr kumimoji="0" lang="en-US" altLang="ja-JP"/>
              <a:t>B</a:t>
            </a:r>
            <a:r>
              <a:rPr kumimoji="0" lang="ja-JP" altLang="en-US"/>
              <a:t>Ｎ</a:t>
            </a:r>
          </a:p>
        </p:txBody>
      </p:sp>
      <p:sp>
        <p:nvSpPr>
          <p:cNvPr id="4141" name="正方形/長方形 97"/>
          <p:cNvSpPr>
            <a:spLocks noChangeArrowheads="1"/>
          </p:cNvSpPr>
          <p:nvPr/>
        </p:nvSpPr>
        <p:spPr bwMode="auto">
          <a:xfrm>
            <a:off x="7669213" y="8388350"/>
            <a:ext cx="6985000" cy="360363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50000">
                <a:srgbClr val="BFFFBF"/>
              </a:gs>
              <a:gs pos="100000">
                <a:srgbClr val="DFFFD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/>
          </a:p>
        </p:txBody>
      </p:sp>
      <p:sp>
        <p:nvSpPr>
          <p:cNvPr id="4142" name="ホームベース 94"/>
          <p:cNvSpPr>
            <a:spLocks noChangeArrowheads="1"/>
          </p:cNvSpPr>
          <p:nvPr/>
        </p:nvSpPr>
        <p:spPr bwMode="auto">
          <a:xfrm>
            <a:off x="7524750" y="8388350"/>
            <a:ext cx="1223963" cy="360363"/>
          </a:xfrm>
          <a:prstGeom prst="homePlate">
            <a:avLst>
              <a:gd name="adj" fmla="val 49941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ja-JP" altLang="en-US"/>
              <a:t>ＩＳＳＮ</a:t>
            </a:r>
          </a:p>
        </p:txBody>
      </p:sp>
      <p:sp>
        <p:nvSpPr>
          <p:cNvPr id="4143" name="ホームベース 98"/>
          <p:cNvSpPr>
            <a:spLocks noChangeArrowheads="1"/>
          </p:cNvSpPr>
          <p:nvPr/>
        </p:nvSpPr>
        <p:spPr bwMode="auto">
          <a:xfrm>
            <a:off x="7524750" y="7956550"/>
            <a:ext cx="1239838" cy="360363"/>
          </a:xfrm>
          <a:prstGeom prst="homePlate">
            <a:avLst>
              <a:gd name="adj" fmla="val 49967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ja-JP" altLang="en-US"/>
              <a:t>ＩＳ</a:t>
            </a:r>
            <a:r>
              <a:rPr kumimoji="0" lang="en-US" altLang="ja-JP"/>
              <a:t>B</a:t>
            </a:r>
            <a:r>
              <a:rPr kumimoji="0" lang="ja-JP" altLang="en-US"/>
              <a:t>Ｎ</a:t>
            </a: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1260475" y="7596188"/>
            <a:ext cx="57610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Google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検索キーワード流用で</a:t>
            </a:r>
            <a:r>
              <a:rPr lang="en-US" altLang="ja-JP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WebCat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 Plus Minus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検索</a:t>
            </a: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1260475" y="7164388"/>
            <a:ext cx="58324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WebCat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 Plus Minus</a:t>
            </a:r>
            <a:r>
              <a:rPr lang="ja-JP" altLang="en-US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への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リンクボタン自動生成</a:t>
            </a: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1260475" y="8029575"/>
            <a:ext cx="5832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文章の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ISBN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から</a:t>
            </a:r>
            <a:r>
              <a:rPr lang="en-US" altLang="ja-JP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PORTA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書誌表示、</a:t>
            </a:r>
            <a:r>
              <a:rPr lang="en-US" altLang="ja-JP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WebCat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検索</a:t>
            </a: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1260475" y="8461375"/>
            <a:ext cx="5832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文章の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IS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ＳＮから</a:t>
            </a:r>
            <a:r>
              <a:rPr lang="en-US" altLang="ja-JP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CiNii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書誌表示、</a:t>
            </a:r>
            <a:r>
              <a:rPr lang="en-US" altLang="ja-JP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CiNii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検索</a:t>
            </a: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8677275" y="7092950"/>
            <a:ext cx="59039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東京大学</a:t>
            </a:r>
            <a:r>
              <a:rPr lang="en-US" altLang="ja-JP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OPAC</a:t>
            </a:r>
            <a:r>
              <a:rPr lang="ja-JP" altLang="en-US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への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リンクボタン自動生成</a:t>
            </a: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8677275" y="7524750"/>
            <a:ext cx="5905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Google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検索キーワード流用で東京大学</a:t>
            </a:r>
            <a:r>
              <a:rPr lang="en-US" altLang="ja-JP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OPAC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検索</a:t>
            </a: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8677275" y="7956550"/>
            <a:ext cx="59039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文章の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ISBN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からＯＣＬＣ書誌表示、東京大学</a:t>
            </a:r>
            <a:r>
              <a:rPr lang="en-US" altLang="ja-JP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OPAC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検索</a:t>
            </a: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8640763" y="83788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文章の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ISSN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から</a:t>
            </a:r>
            <a:r>
              <a:rPr lang="en-US" altLang="ja-JP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OCLC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書誌表示、東京大学</a:t>
            </a:r>
            <a:r>
              <a:rPr lang="en-US" altLang="ja-JP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OPAC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検索</a:t>
            </a: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8677275" y="8812213"/>
            <a:ext cx="59039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東京大学のリンクリゾルバへのリンクボタン自動生成</a:t>
            </a: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8677275" y="9244013"/>
            <a:ext cx="59039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東京大学のリンクリゾルバへのリンクボタン自動生成</a:t>
            </a:r>
          </a:p>
        </p:txBody>
      </p:sp>
      <p:sp>
        <p:nvSpPr>
          <p:cNvPr id="4154" name="横巻き 123"/>
          <p:cNvSpPr>
            <a:spLocks noChangeArrowheads="1"/>
          </p:cNvSpPr>
          <p:nvPr/>
        </p:nvSpPr>
        <p:spPr bwMode="auto">
          <a:xfrm>
            <a:off x="252413" y="9109075"/>
            <a:ext cx="6624637" cy="576263"/>
          </a:xfrm>
          <a:prstGeom prst="horizontalScroll">
            <a:avLst>
              <a:gd name="adj" fmla="val 125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ja-JP" altLang="en-US"/>
              <a:t>本来、</a:t>
            </a:r>
            <a:r>
              <a:rPr kumimoji="0" lang="en-US" altLang="ja-JP"/>
              <a:t>LibX</a:t>
            </a:r>
            <a:r>
              <a:rPr kumimoji="0" lang="ja-JP" altLang="en-US"/>
              <a:t>は大学・研究機関用　→　</a:t>
            </a:r>
            <a:r>
              <a:rPr kumimoji="0" lang="ja-JP" altLang="en-US">
                <a:solidFill>
                  <a:srgbClr val="FFFF00"/>
                </a:solidFill>
              </a:rPr>
              <a:t>日本の家庭用に改造</a:t>
            </a:r>
          </a:p>
        </p:txBody>
      </p:sp>
      <p:grpSp>
        <p:nvGrpSpPr>
          <p:cNvPr id="4155" name="グループ化 60"/>
          <p:cNvGrpSpPr>
            <a:grpSpLocks/>
          </p:cNvGrpSpPr>
          <p:nvPr/>
        </p:nvGrpSpPr>
        <p:grpSpPr bwMode="auto">
          <a:xfrm>
            <a:off x="7597775" y="1908175"/>
            <a:ext cx="936625" cy="731838"/>
            <a:chOff x="7669113" y="9252942"/>
            <a:chExt cx="936104" cy="731473"/>
          </a:xfrm>
        </p:grpSpPr>
        <p:sp>
          <p:nvSpPr>
            <p:cNvPr id="57" name="アーチ 56"/>
            <p:cNvSpPr/>
            <p:nvPr/>
          </p:nvSpPr>
          <p:spPr bwMode="auto">
            <a:xfrm>
              <a:off x="7884893" y="9541723"/>
              <a:ext cx="720324" cy="71402"/>
            </a:xfrm>
            <a:prstGeom prst="blockArc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>
                <a:latin typeface="Arial" charset="0"/>
              </a:endParaRPr>
            </a:p>
          </p:txBody>
        </p:sp>
        <p:pic>
          <p:nvPicPr>
            <p:cNvPr id="4167" name="Picture 43" descr="C:\Users\Akira\AppData\Local\Microsoft\Windows\Temporary Internet Files\Content.IE5\W8C2NX0B\MC900344515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113" y="9252942"/>
              <a:ext cx="685304" cy="73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" name="角丸四角形 97"/>
          <p:cNvSpPr/>
          <p:nvPr/>
        </p:nvSpPr>
        <p:spPr bwMode="auto">
          <a:xfrm>
            <a:off x="8605838" y="6588125"/>
            <a:ext cx="4679950" cy="431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102" name="角丸四角形 101"/>
          <p:cNvSpPr/>
          <p:nvPr/>
        </p:nvSpPr>
        <p:spPr bwMode="auto">
          <a:xfrm>
            <a:off x="8605838" y="6516688"/>
            <a:ext cx="4608512" cy="431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en-US" altLang="ja-JP" sz="2000" dirty="0">
                <a:latin typeface="Arial" charset="0"/>
              </a:rPr>
              <a:t>Web</a:t>
            </a:r>
            <a:r>
              <a:rPr kumimoji="0" lang="ja-JP" altLang="en-US" sz="2000" dirty="0">
                <a:latin typeface="Arial" charset="0"/>
              </a:rPr>
              <a:t>ページの表示を書き換える</a:t>
            </a:r>
            <a:r>
              <a:rPr kumimoji="0" lang="ja-JP" altLang="en-US" dirty="0">
                <a:latin typeface="Arial" charset="0"/>
              </a:rPr>
              <a:t>！</a:t>
            </a:r>
          </a:p>
        </p:txBody>
      </p:sp>
      <p:grpSp>
        <p:nvGrpSpPr>
          <p:cNvPr id="4158" name="グループ化 60"/>
          <p:cNvGrpSpPr>
            <a:grpSpLocks/>
          </p:cNvGrpSpPr>
          <p:nvPr/>
        </p:nvGrpSpPr>
        <p:grpSpPr bwMode="auto">
          <a:xfrm>
            <a:off x="7813675" y="6445250"/>
            <a:ext cx="936625" cy="731838"/>
            <a:chOff x="7669113" y="9252942"/>
            <a:chExt cx="936104" cy="731473"/>
          </a:xfrm>
        </p:grpSpPr>
        <p:sp>
          <p:nvSpPr>
            <p:cNvPr id="104" name="アーチ 103"/>
            <p:cNvSpPr/>
            <p:nvPr/>
          </p:nvSpPr>
          <p:spPr bwMode="auto">
            <a:xfrm>
              <a:off x="7884893" y="9541723"/>
              <a:ext cx="720324" cy="71402"/>
            </a:xfrm>
            <a:prstGeom prst="blockArc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>
                <a:latin typeface="Arial" charset="0"/>
              </a:endParaRPr>
            </a:p>
          </p:txBody>
        </p:sp>
        <p:pic>
          <p:nvPicPr>
            <p:cNvPr id="4165" name="Picture 43" descr="C:\Users\Akira\AppData\Local\Microsoft\Windows\Temporary Internet Files\Content.IE5\W8C2NX0B\MC900344515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113" y="9252942"/>
              <a:ext cx="685304" cy="73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9" name="角丸四角形 98"/>
          <p:cNvSpPr/>
          <p:nvPr/>
        </p:nvSpPr>
        <p:spPr bwMode="auto">
          <a:xfrm>
            <a:off x="1547813" y="6732588"/>
            <a:ext cx="4681537" cy="431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106" name="角丸四角形 105"/>
          <p:cNvSpPr/>
          <p:nvPr/>
        </p:nvSpPr>
        <p:spPr bwMode="auto">
          <a:xfrm>
            <a:off x="1476375" y="6661150"/>
            <a:ext cx="4679950" cy="431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ja-JP" altLang="en-US" dirty="0">
                <a:latin typeface="Arial" charset="0"/>
              </a:rPr>
              <a:t>　</a:t>
            </a:r>
            <a:r>
              <a:rPr kumimoji="0" lang="en-US" altLang="ja-JP" sz="2000" dirty="0">
                <a:latin typeface="Arial" charset="0"/>
              </a:rPr>
              <a:t>Web</a:t>
            </a:r>
            <a:r>
              <a:rPr kumimoji="0" lang="ja-JP" altLang="en-US" sz="2000" dirty="0">
                <a:latin typeface="Arial" charset="0"/>
              </a:rPr>
              <a:t>ページの表示を書き換える！</a:t>
            </a:r>
            <a:endParaRPr kumimoji="0" lang="ja-JP" altLang="en-US" dirty="0">
              <a:latin typeface="Arial" charset="0"/>
            </a:endParaRPr>
          </a:p>
        </p:txBody>
      </p:sp>
      <p:grpSp>
        <p:nvGrpSpPr>
          <p:cNvPr id="4161" name="グループ化 60"/>
          <p:cNvGrpSpPr>
            <a:grpSpLocks/>
          </p:cNvGrpSpPr>
          <p:nvPr/>
        </p:nvGrpSpPr>
        <p:grpSpPr bwMode="auto">
          <a:xfrm>
            <a:off x="612775" y="6516688"/>
            <a:ext cx="1008063" cy="731837"/>
            <a:chOff x="7669113" y="9252942"/>
            <a:chExt cx="936104" cy="731473"/>
          </a:xfrm>
        </p:grpSpPr>
        <p:sp>
          <p:nvSpPr>
            <p:cNvPr id="108" name="アーチ 107"/>
            <p:cNvSpPr/>
            <p:nvPr/>
          </p:nvSpPr>
          <p:spPr bwMode="auto">
            <a:xfrm>
              <a:off x="7884343" y="9541723"/>
              <a:ext cx="720874" cy="71401"/>
            </a:xfrm>
            <a:prstGeom prst="blockArc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>
                <a:latin typeface="Arial" charset="0"/>
              </a:endParaRPr>
            </a:p>
          </p:txBody>
        </p:sp>
        <p:pic>
          <p:nvPicPr>
            <p:cNvPr id="4163" name="Picture 43" descr="C:\Users\Akira\AppData\Local\Microsoft\Windows\Temporary Internet Files\Content.IE5\W8C2NX0B\MC900344515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113" y="9252942"/>
              <a:ext cx="685304" cy="73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正方形/長方形 7"/>
          <p:cNvSpPr>
            <a:spLocks noChangeArrowheads="1"/>
          </p:cNvSpPr>
          <p:nvPr/>
        </p:nvSpPr>
        <p:spPr bwMode="auto">
          <a:xfrm>
            <a:off x="0" y="0"/>
            <a:ext cx="14762163" cy="10440988"/>
          </a:xfrm>
          <a:prstGeom prst="rect">
            <a:avLst/>
          </a:prstGeom>
          <a:solidFill>
            <a:srgbClr val="CC0099">
              <a:alpha val="2117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/>
          </a:p>
        </p:txBody>
      </p:sp>
      <p:sp>
        <p:nvSpPr>
          <p:cNvPr id="5123" name="正方形/長方形 7"/>
          <p:cNvSpPr>
            <a:spLocks noChangeArrowheads="1"/>
          </p:cNvSpPr>
          <p:nvPr/>
        </p:nvSpPr>
        <p:spPr bwMode="auto">
          <a:xfrm>
            <a:off x="0" y="0"/>
            <a:ext cx="14762163" cy="10440988"/>
          </a:xfrm>
          <a:prstGeom prst="rect">
            <a:avLst/>
          </a:prstGeom>
          <a:solidFill>
            <a:schemeClr val="bg1">
              <a:alpha val="2117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/>
          </a:p>
        </p:txBody>
      </p:sp>
      <p:sp>
        <p:nvSpPr>
          <p:cNvPr id="5124" name="コンテンツ プレースホルダ 4"/>
          <p:cNvSpPr>
            <a:spLocks noGrp="1"/>
          </p:cNvSpPr>
          <p:nvPr>
            <p:ph sz="half" idx="1"/>
          </p:nvPr>
        </p:nvSpPr>
        <p:spPr>
          <a:xfrm>
            <a:off x="755650" y="3794125"/>
            <a:ext cx="6515100" cy="1863725"/>
          </a:xfrm>
        </p:spPr>
        <p:txBody>
          <a:bodyPr/>
          <a:lstStyle/>
          <a:p>
            <a:pPr lvl="1"/>
            <a:r>
              <a:rPr kumimoji="1" lang="en-US" altLang="ja-JP" smtClean="0"/>
              <a:t>CiNii</a:t>
            </a:r>
            <a:r>
              <a:rPr kumimoji="1" lang="ja-JP" altLang="en-US" smtClean="0"/>
              <a:t>で論文散歩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871538" y="0"/>
            <a:ext cx="13014325" cy="8778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141696" tIns="73683" rIns="141696" bIns="73683" anchor="ctr"/>
          <a:lstStyle/>
          <a:p>
            <a:pPr algn="ctr" defTabSz="707322">
              <a:buClr>
                <a:srgbClr val="000000"/>
              </a:buClr>
              <a:buSzPct val="100000"/>
              <a:tabLst>
                <a:tab pos="0" algn="l"/>
                <a:tab pos="704822" algn="l"/>
                <a:tab pos="1412144" algn="l"/>
                <a:tab pos="2119465" algn="l"/>
                <a:tab pos="2826786" algn="l"/>
                <a:tab pos="3534108" algn="l"/>
                <a:tab pos="4241430" algn="l"/>
                <a:tab pos="4948750" algn="l"/>
                <a:tab pos="5656073" algn="l"/>
                <a:tab pos="6363393" algn="l"/>
                <a:tab pos="7070715" algn="l"/>
                <a:tab pos="7778036" algn="l"/>
                <a:tab pos="8485358" algn="l"/>
                <a:tab pos="9192678" algn="l"/>
                <a:tab pos="9900001" algn="l"/>
                <a:tab pos="10607321" algn="l"/>
                <a:tab pos="11314643" algn="l"/>
                <a:tab pos="12021964" algn="l"/>
                <a:tab pos="12729286" algn="l"/>
                <a:tab pos="13436606" algn="l"/>
                <a:tab pos="14143928" algn="l"/>
              </a:tabLst>
              <a:defRPr/>
            </a:pPr>
            <a:r>
              <a:rPr lang="ja-JP" altLang="en-US" sz="57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２．</a:t>
            </a:r>
            <a:r>
              <a:rPr lang="en-US" altLang="ja-JP" sz="5700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CiNii</a:t>
            </a:r>
            <a:r>
              <a:rPr lang="ja-JP" altLang="en-US" sz="57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をもっと便利に</a:t>
            </a:r>
            <a:endParaRPr kumimoji="0" lang="en-US" altLang="ja-JP" sz="5700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7845425" y="1054100"/>
            <a:ext cx="5697538" cy="765175"/>
          </a:xfrm>
          <a:gradFill rotWithShape="1">
            <a:gsLst>
              <a:gs pos="0">
                <a:srgbClr val="979774"/>
              </a:gs>
              <a:gs pos="50000">
                <a:srgbClr val="DADAA8"/>
              </a:gs>
              <a:gs pos="100000">
                <a:srgbClr val="FFFFC8"/>
              </a:gs>
            </a:gsLst>
            <a:lin ang="5400000" scaled="1"/>
          </a:gradFill>
        </p:spPr>
        <p:txBody>
          <a:bodyPr/>
          <a:lstStyle/>
          <a:p>
            <a:r>
              <a:rPr lang="ja-JP" altLang="en-US" sz="4400" smtClean="0">
                <a:solidFill>
                  <a:srgbClr val="0070C0"/>
                </a:solidFill>
              </a:rPr>
              <a:t>つぶやけ</a:t>
            </a:r>
            <a:r>
              <a:rPr lang="en-US" altLang="ja-JP" sz="4400" smtClean="0">
                <a:solidFill>
                  <a:srgbClr val="0070C0"/>
                </a:solidFill>
              </a:rPr>
              <a:t>! CiNIi</a:t>
            </a:r>
          </a:p>
        </p:txBody>
      </p:sp>
      <p:sp>
        <p:nvSpPr>
          <p:cNvPr id="5127" name="Rectangle 2"/>
          <p:cNvSpPr txBox="1">
            <a:spLocks noChangeArrowheads="1"/>
          </p:cNvSpPr>
          <p:nvPr/>
        </p:nvSpPr>
        <p:spPr bwMode="auto">
          <a:xfrm>
            <a:off x="57150" y="1054100"/>
            <a:ext cx="6742113" cy="765175"/>
          </a:xfrm>
          <a:prstGeom prst="rect">
            <a:avLst/>
          </a:prstGeom>
          <a:gradFill rotWithShape="1">
            <a:gsLst>
              <a:gs pos="0">
                <a:srgbClr val="979774"/>
              </a:gs>
              <a:gs pos="50000">
                <a:srgbClr val="DADAA8"/>
              </a:gs>
              <a:gs pos="100000">
                <a:srgbClr val="FFFFC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1696" tIns="73683" rIns="141696" bIns="73683" anchor="ctr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4400">
                <a:solidFill>
                  <a:srgbClr val="0070C0"/>
                </a:solidFill>
              </a:rPr>
              <a:t>CiNii with </a:t>
            </a:r>
            <a:r>
              <a:rPr lang="ja-JP" altLang="en-US" sz="4400">
                <a:solidFill>
                  <a:srgbClr val="0070C0"/>
                </a:solidFill>
              </a:rPr>
              <a:t>関連検索ワード</a:t>
            </a:r>
            <a:endParaRPr lang="en-US" altLang="ja-JP" sz="4400">
              <a:solidFill>
                <a:srgbClr val="0070C0"/>
              </a:solidFill>
            </a:endParaRPr>
          </a:p>
        </p:txBody>
      </p:sp>
      <p:grpSp>
        <p:nvGrpSpPr>
          <p:cNvPr id="5128" name="グループ化 27"/>
          <p:cNvGrpSpPr>
            <a:grpSpLocks/>
          </p:cNvGrpSpPr>
          <p:nvPr/>
        </p:nvGrpSpPr>
        <p:grpSpPr bwMode="auto">
          <a:xfrm>
            <a:off x="7032625" y="1822450"/>
            <a:ext cx="233363" cy="8008938"/>
            <a:chOff x="3923928" y="360040"/>
            <a:chExt cx="216024" cy="5261675"/>
          </a:xfrm>
        </p:grpSpPr>
        <p:sp>
          <p:nvSpPr>
            <p:cNvPr id="29" name="フリーフォーム 28"/>
            <p:cNvSpPr/>
            <p:nvPr/>
          </p:nvSpPr>
          <p:spPr bwMode="auto">
            <a:xfrm>
              <a:off x="3923928" y="2204864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5174" name="フリーフォーム 29"/>
            <p:cNvSpPr>
              <a:spLocks/>
            </p:cNvSpPr>
            <p:nvPr/>
          </p:nvSpPr>
          <p:spPr bwMode="auto">
            <a:xfrm>
              <a:off x="3923928" y="2492896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フリーフォーム 30"/>
            <p:cNvSpPr/>
            <p:nvPr/>
          </p:nvSpPr>
          <p:spPr bwMode="auto">
            <a:xfrm>
              <a:off x="3923928" y="2852936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5178" name="フリーフォーム 31"/>
            <p:cNvSpPr>
              <a:spLocks/>
            </p:cNvSpPr>
            <p:nvPr/>
          </p:nvSpPr>
          <p:spPr bwMode="auto">
            <a:xfrm>
              <a:off x="3923928" y="3140968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フリーフォーム 32"/>
            <p:cNvSpPr/>
            <p:nvPr/>
          </p:nvSpPr>
          <p:spPr bwMode="auto">
            <a:xfrm>
              <a:off x="3923928" y="3501008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5182" name="フリーフォーム 33"/>
            <p:cNvSpPr>
              <a:spLocks/>
            </p:cNvSpPr>
            <p:nvPr/>
          </p:nvSpPr>
          <p:spPr bwMode="auto">
            <a:xfrm>
              <a:off x="3923928" y="3789040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フリーフォーム 34"/>
            <p:cNvSpPr/>
            <p:nvPr/>
          </p:nvSpPr>
          <p:spPr bwMode="auto">
            <a:xfrm>
              <a:off x="3923928" y="4149080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5186" name="フリーフォーム 35"/>
            <p:cNvSpPr>
              <a:spLocks/>
            </p:cNvSpPr>
            <p:nvPr/>
          </p:nvSpPr>
          <p:spPr bwMode="auto">
            <a:xfrm>
              <a:off x="3923928" y="4437112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フリーフォーム 36"/>
            <p:cNvSpPr/>
            <p:nvPr/>
          </p:nvSpPr>
          <p:spPr bwMode="auto">
            <a:xfrm>
              <a:off x="3923928" y="4797152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5190" name="フリーフォーム 37"/>
            <p:cNvSpPr>
              <a:spLocks/>
            </p:cNvSpPr>
            <p:nvPr/>
          </p:nvSpPr>
          <p:spPr bwMode="auto">
            <a:xfrm>
              <a:off x="3923928" y="5085184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フリーフォーム 38"/>
            <p:cNvSpPr/>
            <p:nvPr/>
          </p:nvSpPr>
          <p:spPr bwMode="auto">
            <a:xfrm>
              <a:off x="3923928" y="360040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5194" name="フリーフォーム 39"/>
            <p:cNvSpPr>
              <a:spLocks/>
            </p:cNvSpPr>
            <p:nvPr/>
          </p:nvSpPr>
          <p:spPr bwMode="auto">
            <a:xfrm>
              <a:off x="3923928" y="648072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フリーフォーム 40"/>
            <p:cNvSpPr/>
            <p:nvPr/>
          </p:nvSpPr>
          <p:spPr bwMode="auto">
            <a:xfrm>
              <a:off x="3923928" y="1008112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5198" name="フリーフォーム 41"/>
            <p:cNvSpPr>
              <a:spLocks/>
            </p:cNvSpPr>
            <p:nvPr/>
          </p:nvSpPr>
          <p:spPr bwMode="auto">
            <a:xfrm>
              <a:off x="3923928" y="1296144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フリーフォーム 42"/>
            <p:cNvSpPr/>
            <p:nvPr/>
          </p:nvSpPr>
          <p:spPr bwMode="auto">
            <a:xfrm>
              <a:off x="3923928" y="1656184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5202" name="フリーフォーム 43"/>
            <p:cNvSpPr>
              <a:spLocks/>
            </p:cNvSpPr>
            <p:nvPr/>
          </p:nvSpPr>
          <p:spPr bwMode="auto">
            <a:xfrm>
              <a:off x="3923928" y="1944216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" name="グループ化 24"/>
          <p:cNvGrpSpPr>
            <a:grpSpLocks/>
          </p:cNvGrpSpPr>
          <p:nvPr/>
        </p:nvGrpSpPr>
        <p:grpSpPr bwMode="auto">
          <a:xfrm>
            <a:off x="174276" y="9901014"/>
            <a:ext cx="6509703" cy="539975"/>
            <a:chOff x="179512" y="5354436"/>
            <a:chExt cx="3672408" cy="354113"/>
          </a:xfrm>
          <a:solidFill>
            <a:srgbClr val="FFFFFF">
              <a:alpha val="30196"/>
            </a:srgbClr>
          </a:solidFill>
        </p:grpSpPr>
        <p:pic>
          <p:nvPicPr>
            <p:cNvPr id="5133" name="Picture 40" descr="C:\Users\Akira\AppData\Local\Microsoft\Windows\Temporary Internet Files\Content.IE5\W8C2NX0B\MP900313963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5354436"/>
              <a:ext cx="3672408" cy="354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正方形/長方形 26"/>
            <p:cNvSpPr/>
            <p:nvPr/>
          </p:nvSpPr>
          <p:spPr bwMode="auto">
            <a:xfrm>
              <a:off x="179512" y="5354436"/>
              <a:ext cx="3672408" cy="354112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defRPr/>
              </a:pPr>
              <a:r>
                <a:rPr kumimoji="0" lang="en-US" altLang="ja-JP" sz="3100" dirty="0" err="1">
                  <a:solidFill>
                    <a:schemeClr val="tx1"/>
                  </a:solidFill>
                  <a:latin typeface="HG行書体" pitchFamily="65" charset="-128"/>
                  <a:ea typeface="HG行書体" pitchFamily="65" charset="-128"/>
                </a:rPr>
                <a:t>CiNii</a:t>
              </a:r>
              <a:r>
                <a:rPr kumimoji="0" lang="ja-JP" altLang="en-US" sz="3100" dirty="0">
                  <a:solidFill>
                    <a:schemeClr val="tx1"/>
                  </a:solidFill>
                  <a:latin typeface="HG行書体" pitchFamily="65" charset="-128"/>
                  <a:ea typeface="HG行書体" pitchFamily="65" charset="-128"/>
                </a:rPr>
                <a:t>で論文散歩</a:t>
              </a:r>
            </a:p>
          </p:txBody>
        </p:sp>
      </p:grpSp>
      <p:grpSp>
        <p:nvGrpSpPr>
          <p:cNvPr id="6" name="グループ化 27"/>
          <p:cNvGrpSpPr>
            <a:grpSpLocks/>
          </p:cNvGrpSpPr>
          <p:nvPr/>
        </p:nvGrpSpPr>
        <p:grpSpPr bwMode="auto">
          <a:xfrm>
            <a:off x="7381083" y="9901012"/>
            <a:ext cx="6976147" cy="539984"/>
            <a:chOff x="179512" y="5354436"/>
            <a:chExt cx="3672408" cy="354119"/>
          </a:xfrm>
          <a:blipFill>
            <a:blip r:embed="rId4"/>
            <a:tile tx="0" ty="0" sx="100000" sy="100000" flip="none" algn="tl"/>
          </a:blipFill>
        </p:grpSpPr>
        <p:pic>
          <p:nvPicPr>
            <p:cNvPr id="5131" name="Picture 40" descr="C:\Users\Akira\AppData\Local\Microsoft\Windows\Temporary Internet Files\Content.IE5\W8C2NX0B\MP900313963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5354442"/>
              <a:ext cx="3672408" cy="354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正方形/長方形 31"/>
            <p:cNvSpPr/>
            <p:nvPr/>
          </p:nvSpPr>
          <p:spPr bwMode="auto">
            <a:xfrm>
              <a:off x="179512" y="5354436"/>
              <a:ext cx="3672408" cy="354112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defRPr/>
              </a:pPr>
              <a:r>
                <a:rPr kumimoji="0" lang="en-US" altLang="ja-JP" sz="3100" dirty="0" err="1">
                  <a:solidFill>
                    <a:schemeClr val="tx1"/>
                  </a:solidFill>
                  <a:latin typeface="HG行書体" pitchFamily="65" charset="-128"/>
                  <a:ea typeface="HG行書体" pitchFamily="65" charset="-128"/>
                </a:rPr>
                <a:t>CiNii</a:t>
              </a:r>
              <a:r>
                <a:rPr kumimoji="0" lang="ja-JP" altLang="en-US" sz="3100" dirty="0">
                  <a:solidFill>
                    <a:schemeClr val="tx1"/>
                  </a:solidFill>
                  <a:latin typeface="HG行書体" pitchFamily="65" charset="-128"/>
                  <a:ea typeface="HG行書体" pitchFamily="65" charset="-128"/>
                </a:rPr>
                <a:t>でピンときたらつぶやこう！</a:t>
              </a:r>
            </a:p>
          </p:txBody>
        </p:sp>
      </p:grp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4075"/>
            <a:ext cx="6799263" cy="3957638"/>
          </a:xfrm>
          <a:prstGeom prst="rect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正方形/長方形 33"/>
          <p:cNvSpPr/>
          <p:nvPr/>
        </p:nvSpPr>
        <p:spPr>
          <a:xfrm>
            <a:off x="8821738" y="6877050"/>
            <a:ext cx="5543550" cy="2519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2916238"/>
            <a:ext cx="6829425" cy="3071812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正方形/長方形 39"/>
          <p:cNvSpPr/>
          <p:nvPr/>
        </p:nvSpPr>
        <p:spPr>
          <a:xfrm>
            <a:off x="7956550" y="5221288"/>
            <a:ext cx="714375" cy="355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2" name="円形吹き出し 41"/>
          <p:cNvSpPr/>
          <p:nvPr/>
        </p:nvSpPr>
        <p:spPr>
          <a:xfrm>
            <a:off x="8467725" y="3563938"/>
            <a:ext cx="3089275" cy="1000125"/>
          </a:xfrm>
          <a:prstGeom prst="wedgeEllipseCallout">
            <a:avLst>
              <a:gd name="adj1" fmla="val -52492"/>
              <a:gd name="adj2" fmla="val 12361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/>
              <a:t>アドオンが追加した</a:t>
            </a:r>
            <a:endParaRPr lang="en-US" altLang="ja-JP" dirty="0"/>
          </a:p>
          <a:p>
            <a:pPr algn="ctr">
              <a:defRPr/>
            </a:pPr>
            <a:r>
              <a:rPr lang="ja-JP" altLang="en-US" dirty="0">
                <a:solidFill>
                  <a:srgbClr val="FFFF00"/>
                </a:solidFill>
              </a:rPr>
              <a:t>「</a:t>
            </a:r>
            <a:r>
              <a:rPr lang="en-US" altLang="ja-JP" dirty="0">
                <a:solidFill>
                  <a:srgbClr val="FFFF00"/>
                </a:solidFill>
              </a:rPr>
              <a:t>Twitter</a:t>
            </a:r>
            <a:r>
              <a:rPr lang="ja-JP" altLang="en-US" dirty="0">
                <a:solidFill>
                  <a:srgbClr val="FFFF00"/>
                </a:solidFill>
              </a:rPr>
              <a:t>」</a:t>
            </a:r>
            <a:r>
              <a:rPr lang="ja-JP" altLang="en-US" dirty="0"/>
              <a:t>ボタン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8785225" y="6911975"/>
            <a:ext cx="5616575" cy="2573338"/>
          </a:xfrm>
          <a:prstGeom prst="rect">
            <a:avLst/>
          </a:prstGeom>
          <a:solidFill>
            <a:srgbClr val="808080">
              <a:alpha val="30196"/>
            </a:srgbClr>
          </a:solidFill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9" name="正方形/長方形 48"/>
          <p:cNvSpPr/>
          <p:nvPr/>
        </p:nvSpPr>
        <p:spPr>
          <a:xfrm>
            <a:off x="8929688" y="8137525"/>
            <a:ext cx="4786312" cy="8572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dirty="0">
                <a:solidFill>
                  <a:schemeClr val="tx1"/>
                </a:solidFill>
              </a:rPr>
              <a:t>[</a:t>
            </a:r>
            <a:r>
              <a:rPr lang="en-US" altLang="ja-JP" sz="1600" dirty="0" err="1">
                <a:solidFill>
                  <a:schemeClr val="tx1"/>
                </a:solidFill>
              </a:rPr>
              <a:t>CiNii</a:t>
            </a:r>
            <a:r>
              <a:rPr lang="en-US" altLang="ja-JP" sz="1600" dirty="0">
                <a:solidFill>
                  <a:schemeClr val="tx1"/>
                </a:solidFill>
              </a:rPr>
              <a:t>]</a:t>
            </a:r>
            <a:r>
              <a:rPr lang="ja-JP" altLang="en-US" sz="1600" dirty="0">
                <a:solidFill>
                  <a:schemeClr val="tx1"/>
                </a:solidFill>
              </a:rPr>
              <a:t>自分に合った情報収集法を見つけよう </a:t>
            </a:r>
            <a:r>
              <a:rPr lang="en-US" altLang="ja-JP" sz="1600" dirty="0">
                <a:solidFill>
                  <a:schemeClr val="tx1"/>
                </a:solidFill>
              </a:rPr>
              <a:t>(</a:t>
            </a:r>
            <a:r>
              <a:rPr lang="ja-JP" altLang="en-US" sz="1600" dirty="0">
                <a:solidFill>
                  <a:schemeClr val="tx1"/>
                </a:solidFill>
              </a:rPr>
              <a:t>新聞・テレビからツイッターまで 実践</a:t>
            </a:r>
            <a:r>
              <a:rPr lang="en-US" altLang="ja-JP" sz="1600" dirty="0">
                <a:solidFill>
                  <a:schemeClr val="tx1"/>
                </a:solidFill>
              </a:rPr>
              <a:t>!</a:t>
            </a:r>
            <a:r>
              <a:rPr lang="ja-JP" altLang="en-US" sz="1600" dirty="0">
                <a:solidFill>
                  <a:schemeClr val="tx1"/>
                </a:solidFill>
              </a:rPr>
              <a:t>情報収集術</a:t>
            </a:r>
            <a:r>
              <a:rPr lang="en-US" altLang="ja-JP" sz="1600" dirty="0">
                <a:solidFill>
                  <a:schemeClr val="tx1"/>
                </a:solidFill>
              </a:rPr>
              <a:t>) </a:t>
            </a:r>
            <a:r>
              <a:rPr lang="en-US" altLang="ja-JP" dirty="0" err="1">
                <a:solidFill>
                  <a:schemeClr val="tx1"/>
                </a:solidFill>
              </a:rPr>
              <a:t>http://ci.nii.ac.jp/naid/40017031611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138" name="テキスト ボックス 45"/>
          <p:cNvSpPr txBox="1">
            <a:spLocks noChangeArrowheads="1"/>
          </p:cNvSpPr>
          <p:nvPr/>
        </p:nvSpPr>
        <p:spPr bwMode="auto">
          <a:xfrm>
            <a:off x="8856663" y="7345363"/>
            <a:ext cx="26844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>
                <a:solidFill>
                  <a:schemeClr val="tx1"/>
                </a:solidFill>
              </a:rPr>
              <a:t>いまどうしてる？</a:t>
            </a:r>
          </a:p>
        </p:txBody>
      </p:sp>
      <p:grpSp>
        <p:nvGrpSpPr>
          <p:cNvPr id="5139" name="グループ化 50"/>
          <p:cNvGrpSpPr>
            <a:grpSpLocks/>
          </p:cNvGrpSpPr>
          <p:nvPr/>
        </p:nvGrpSpPr>
        <p:grpSpPr bwMode="auto">
          <a:xfrm>
            <a:off x="8785225" y="6840538"/>
            <a:ext cx="5500688" cy="2143125"/>
            <a:chOff x="3286116" y="3571876"/>
            <a:chExt cx="5500726" cy="2143140"/>
          </a:xfrm>
        </p:grpSpPr>
        <p:sp>
          <p:nvSpPr>
            <p:cNvPr id="52" name="正方形/長方形 9"/>
            <p:cNvSpPr/>
            <p:nvPr/>
          </p:nvSpPr>
          <p:spPr>
            <a:xfrm>
              <a:off x="3286116" y="4714884"/>
              <a:ext cx="5072098" cy="100013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3" name="円形吹き出し 52"/>
            <p:cNvSpPr/>
            <p:nvPr/>
          </p:nvSpPr>
          <p:spPr>
            <a:xfrm>
              <a:off x="6357950" y="3571876"/>
              <a:ext cx="2428892" cy="928693"/>
            </a:xfrm>
            <a:prstGeom prst="wedgeEllipseCallout">
              <a:avLst>
                <a:gd name="adj1" fmla="val -65474"/>
                <a:gd name="adj2" fmla="val 65273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dirty="0">
                  <a:solidFill>
                    <a:srgbClr val="FFFF00"/>
                  </a:solidFill>
                </a:rPr>
                <a:t>論文タイトル</a:t>
              </a:r>
              <a:r>
                <a:rPr lang="ja-JP" altLang="en-US" dirty="0"/>
                <a:t>と</a:t>
              </a:r>
              <a:r>
                <a:rPr lang="en-US" altLang="ja-JP" dirty="0">
                  <a:solidFill>
                    <a:srgbClr val="FFFF00"/>
                  </a:solidFill>
                </a:rPr>
                <a:t>URL</a:t>
              </a:r>
              <a:r>
                <a:rPr lang="ja-JP" altLang="en-US" dirty="0"/>
                <a:t>が張り付けられる</a:t>
              </a:r>
            </a:p>
          </p:txBody>
        </p:sp>
      </p:grpSp>
      <p:sp>
        <p:nvSpPr>
          <p:cNvPr id="59" name="角丸四角形 58"/>
          <p:cNvSpPr/>
          <p:nvPr/>
        </p:nvSpPr>
        <p:spPr>
          <a:xfrm>
            <a:off x="12385675" y="9072563"/>
            <a:ext cx="1357313" cy="357187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ツイート</a:t>
            </a:r>
          </a:p>
        </p:txBody>
      </p:sp>
      <p:grpSp>
        <p:nvGrpSpPr>
          <p:cNvPr id="5141" name="グループ化 51"/>
          <p:cNvGrpSpPr>
            <a:grpSpLocks/>
          </p:cNvGrpSpPr>
          <p:nvPr/>
        </p:nvGrpSpPr>
        <p:grpSpPr bwMode="auto">
          <a:xfrm>
            <a:off x="7956550" y="2339975"/>
            <a:ext cx="5905500" cy="503238"/>
            <a:chOff x="8533209" y="9324950"/>
            <a:chExt cx="4176464" cy="504056"/>
          </a:xfrm>
        </p:grpSpPr>
        <p:sp>
          <p:nvSpPr>
            <p:cNvPr id="62" name="角丸四角形 61"/>
            <p:cNvSpPr/>
            <p:nvPr/>
          </p:nvSpPr>
          <p:spPr bwMode="auto">
            <a:xfrm>
              <a:off x="8605062" y="9396504"/>
              <a:ext cx="4104611" cy="43250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>
                <a:latin typeface="Arial" charset="0"/>
              </a:endParaRPr>
            </a:p>
          </p:txBody>
        </p:sp>
        <p:sp>
          <p:nvSpPr>
            <p:cNvPr id="63" name="角丸四角形 62"/>
            <p:cNvSpPr/>
            <p:nvPr/>
          </p:nvSpPr>
          <p:spPr bwMode="auto">
            <a:xfrm>
              <a:off x="8533209" y="9324950"/>
              <a:ext cx="4124820" cy="43250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kumimoji="0" lang="en-US" altLang="ja-JP" sz="2000" dirty="0" err="1">
                  <a:latin typeface="Arial" charset="0"/>
                </a:rPr>
                <a:t>CiNii</a:t>
              </a:r>
              <a:r>
                <a:rPr kumimoji="0" lang="ja-JP" altLang="en-US" sz="2000" dirty="0">
                  <a:latin typeface="Arial" charset="0"/>
                </a:rPr>
                <a:t>の検索結果画面に</a:t>
              </a:r>
              <a:r>
                <a:rPr kumimoji="0" lang="ja-JP" altLang="en-US" sz="2000" dirty="0">
                  <a:solidFill>
                    <a:srgbClr val="FFFF00"/>
                  </a:solidFill>
                  <a:latin typeface="Arial" charset="0"/>
                </a:rPr>
                <a:t>「</a:t>
              </a:r>
              <a:r>
                <a:rPr kumimoji="0" lang="en-US" altLang="ja-JP" sz="2000" dirty="0">
                  <a:solidFill>
                    <a:srgbClr val="FFFF00"/>
                  </a:solidFill>
                  <a:latin typeface="Arial" charset="0"/>
                </a:rPr>
                <a:t>Twitter</a:t>
              </a:r>
              <a:r>
                <a:rPr kumimoji="0" lang="ja-JP" altLang="en-US" sz="2000" dirty="0">
                  <a:solidFill>
                    <a:srgbClr val="FFFF00"/>
                  </a:solidFill>
                  <a:latin typeface="Arial" charset="0"/>
                </a:rPr>
                <a:t>」</a:t>
              </a:r>
              <a:r>
                <a:rPr kumimoji="0" lang="ja-JP" altLang="en-US" sz="2000" dirty="0">
                  <a:latin typeface="Arial" charset="0"/>
                </a:rPr>
                <a:t>ボタンを追加</a:t>
              </a:r>
            </a:p>
          </p:txBody>
        </p:sp>
      </p:grpSp>
      <p:grpSp>
        <p:nvGrpSpPr>
          <p:cNvPr id="5142" name="グループ化 60"/>
          <p:cNvGrpSpPr>
            <a:grpSpLocks/>
          </p:cNvGrpSpPr>
          <p:nvPr/>
        </p:nvGrpSpPr>
        <p:grpSpPr bwMode="auto">
          <a:xfrm>
            <a:off x="7164388" y="2124075"/>
            <a:ext cx="936625" cy="731838"/>
            <a:chOff x="7669113" y="9252942"/>
            <a:chExt cx="936104" cy="731473"/>
          </a:xfrm>
        </p:grpSpPr>
        <p:sp>
          <p:nvSpPr>
            <p:cNvPr id="65" name="アーチ 64"/>
            <p:cNvSpPr/>
            <p:nvPr/>
          </p:nvSpPr>
          <p:spPr bwMode="auto">
            <a:xfrm>
              <a:off x="7884893" y="9541723"/>
              <a:ext cx="720324" cy="71402"/>
            </a:xfrm>
            <a:prstGeom prst="blockArc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>
                <a:latin typeface="Arial" charset="0"/>
              </a:endParaRPr>
            </a:p>
          </p:txBody>
        </p:sp>
        <p:pic>
          <p:nvPicPr>
            <p:cNvPr id="5166" name="Picture 43" descr="C:\Users\Akira\AppData\Local\Microsoft\Windows\Temporary Internet Files\Content.IE5\W8C2NX0B\MC900344515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113" y="9252942"/>
              <a:ext cx="685304" cy="73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" name="図形 70"/>
          <p:cNvSpPr/>
          <p:nvPr/>
        </p:nvSpPr>
        <p:spPr>
          <a:xfrm rot="5193586">
            <a:off x="10256838" y="5103813"/>
            <a:ext cx="1300162" cy="1935162"/>
          </a:xfrm>
          <a:prstGeom prst="swooshArrow">
            <a:avLst>
              <a:gd name="adj1" fmla="val 17672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44" name="AutoShape 2"/>
          <p:cNvSpPr>
            <a:spLocks noChangeArrowheads="1"/>
          </p:cNvSpPr>
          <p:nvPr/>
        </p:nvSpPr>
        <p:spPr bwMode="auto">
          <a:xfrm>
            <a:off x="0" y="6300788"/>
            <a:ext cx="3168650" cy="720725"/>
          </a:xfrm>
          <a:prstGeom prst="horizontalScroll">
            <a:avLst>
              <a:gd name="adj" fmla="val 12500"/>
            </a:avLst>
          </a:prstGeom>
          <a:solidFill>
            <a:srgbClr val="80008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>
                <a:solidFill>
                  <a:srgbClr val="FFFFFF"/>
                </a:solidFill>
              </a:rPr>
              <a:t>Yahoo! 関連</a:t>
            </a:r>
            <a:r>
              <a:rPr lang="ja-JP" altLang="en-US">
                <a:solidFill>
                  <a:srgbClr val="FFFFFF"/>
                </a:solidFill>
              </a:rPr>
              <a:t>検索</a:t>
            </a:r>
            <a:r>
              <a:rPr lang="en-US" altLang="ja-JP">
                <a:solidFill>
                  <a:srgbClr val="FFFFFF"/>
                </a:solidFill>
              </a:rPr>
              <a:t>ワード</a:t>
            </a:r>
            <a:r>
              <a:rPr lang="ja-JP" altLang="en-US">
                <a:solidFill>
                  <a:srgbClr val="FFFFFF"/>
                </a:solidFill>
              </a:rPr>
              <a:t>結果</a:t>
            </a: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145" name="AutoShape 3"/>
          <p:cNvSpPr>
            <a:spLocks noChangeArrowheads="1"/>
          </p:cNvSpPr>
          <p:nvPr/>
        </p:nvSpPr>
        <p:spPr bwMode="auto">
          <a:xfrm>
            <a:off x="3348038" y="6300788"/>
            <a:ext cx="3600450" cy="711200"/>
          </a:xfrm>
          <a:prstGeom prst="horizontalScroll">
            <a:avLst>
              <a:gd name="adj" fmla="val 12500"/>
            </a:avLst>
          </a:prstGeom>
          <a:solidFill>
            <a:srgbClr val="80008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>
                <a:solidFill>
                  <a:srgbClr val="FFFFFF"/>
                </a:solidFill>
              </a:rPr>
              <a:t>CiNii with 関連検索ワードの結果</a:t>
            </a:r>
          </a:p>
        </p:txBody>
      </p:sp>
      <p:sp>
        <p:nvSpPr>
          <p:cNvPr id="5146" name="AutoShape 6"/>
          <p:cNvSpPr>
            <a:spLocks noChangeArrowheads="1"/>
          </p:cNvSpPr>
          <p:nvPr/>
        </p:nvSpPr>
        <p:spPr bwMode="auto">
          <a:xfrm>
            <a:off x="2844800" y="8820150"/>
            <a:ext cx="1584325" cy="360363"/>
          </a:xfrm>
          <a:prstGeom prst="rightArrow">
            <a:avLst>
              <a:gd name="adj1" fmla="val 50000"/>
              <a:gd name="adj2" fmla="val 62385"/>
            </a:avLst>
          </a:prstGeom>
          <a:solidFill>
            <a:srgbClr val="FF663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47" name="AutoShape 7"/>
          <p:cNvSpPr>
            <a:spLocks noChangeArrowheads="1"/>
          </p:cNvSpPr>
          <p:nvPr/>
        </p:nvSpPr>
        <p:spPr bwMode="auto">
          <a:xfrm>
            <a:off x="2989263" y="7308850"/>
            <a:ext cx="1439862" cy="1189038"/>
          </a:xfrm>
          <a:prstGeom prst="wedgeRoundRectCallout">
            <a:avLst>
              <a:gd name="adj1" fmla="val -33292"/>
              <a:gd name="adj2" fmla="val 80819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>
                <a:solidFill>
                  <a:srgbClr val="FF420E"/>
                </a:solidFill>
              </a:rPr>
              <a:t>赤字</a:t>
            </a:r>
            <a:r>
              <a:rPr lang="en-US" altLang="ja-JP">
                <a:solidFill>
                  <a:srgbClr val="000000"/>
                </a:solidFill>
              </a:rPr>
              <a:t>の</a:t>
            </a:r>
          </a:p>
          <a:p>
            <a:pPr algn="ctr" eaLnBrk="1" hangingPunct="1"/>
            <a:r>
              <a:rPr lang="ja-JP" altLang="en-US">
                <a:solidFill>
                  <a:srgbClr val="000000"/>
                </a:solidFill>
              </a:rPr>
              <a:t>用語</a:t>
            </a:r>
            <a:r>
              <a:rPr lang="en-US" altLang="ja-JP">
                <a:solidFill>
                  <a:srgbClr val="000000"/>
                </a:solidFill>
              </a:rPr>
              <a:t>を</a:t>
            </a:r>
          </a:p>
          <a:p>
            <a:pPr algn="ctr" eaLnBrk="1" hangingPunct="1"/>
            <a:r>
              <a:rPr lang="en-US" altLang="ja-JP">
                <a:solidFill>
                  <a:srgbClr val="000000"/>
                </a:solidFill>
              </a:rPr>
              <a:t>フィルタ</a:t>
            </a:r>
          </a:p>
          <a:p>
            <a:pPr algn="ctr" eaLnBrk="1" hangingPunct="1"/>
            <a:r>
              <a:rPr lang="en-US" altLang="ja-JP">
                <a:solidFill>
                  <a:srgbClr val="000000"/>
                </a:solidFill>
              </a:rPr>
              <a:t>リング</a:t>
            </a:r>
          </a:p>
        </p:txBody>
      </p:sp>
      <p:sp>
        <p:nvSpPr>
          <p:cNvPr id="5148" name="AutoShape 4"/>
          <p:cNvSpPr>
            <a:spLocks noChangeArrowheads="1"/>
          </p:cNvSpPr>
          <p:nvPr/>
        </p:nvSpPr>
        <p:spPr bwMode="auto">
          <a:xfrm>
            <a:off x="323850" y="6877050"/>
            <a:ext cx="2484438" cy="2952750"/>
          </a:xfrm>
          <a:prstGeom prst="flowChartDocument">
            <a:avLst/>
          </a:prstGeom>
          <a:solidFill>
            <a:srgbClr val="3DEB3D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300">
                <a:solidFill>
                  <a:srgbClr val="000000"/>
                </a:solidFill>
              </a:rPr>
              <a:t>東洋医学</a:t>
            </a:r>
          </a:p>
          <a:p>
            <a:pPr eaLnBrk="1" hangingPunct="1"/>
            <a:r>
              <a:rPr lang="en-US" altLang="ja-JP" sz="1300">
                <a:solidFill>
                  <a:srgbClr val="000000"/>
                </a:solidFill>
              </a:rPr>
              <a:t>家庭の医学</a:t>
            </a:r>
          </a:p>
          <a:p>
            <a:pPr eaLnBrk="1" hangingPunct="1"/>
            <a:r>
              <a:rPr lang="en-US" altLang="ja-JP" sz="1300">
                <a:solidFill>
                  <a:srgbClr val="000000"/>
                </a:solidFill>
              </a:rPr>
              <a:t>女性の医学</a:t>
            </a:r>
          </a:p>
          <a:p>
            <a:pPr eaLnBrk="1" hangingPunct="1"/>
            <a:r>
              <a:rPr lang="en-US" altLang="ja-JP" sz="1300">
                <a:solidFill>
                  <a:srgbClr val="000000"/>
                </a:solidFill>
              </a:rPr>
              <a:t>医学用語</a:t>
            </a:r>
          </a:p>
          <a:p>
            <a:pPr eaLnBrk="1" hangingPunct="1"/>
            <a:r>
              <a:rPr lang="en-US" altLang="ja-JP" sz="1300">
                <a:solidFill>
                  <a:srgbClr val="000000"/>
                </a:solidFill>
              </a:rPr>
              <a:t>医学会</a:t>
            </a:r>
          </a:p>
          <a:p>
            <a:pPr eaLnBrk="1" hangingPunct="1"/>
            <a:r>
              <a:rPr lang="en-US" altLang="ja-JP" sz="1300">
                <a:solidFill>
                  <a:srgbClr val="C5000B"/>
                </a:solidFill>
              </a:rPr>
              <a:t>たけしの本当は怖い家庭の医学</a:t>
            </a:r>
          </a:p>
          <a:p>
            <a:pPr eaLnBrk="1" hangingPunct="1"/>
            <a:r>
              <a:rPr lang="en-US" altLang="ja-JP" sz="1300">
                <a:solidFill>
                  <a:srgbClr val="000000"/>
                </a:solidFill>
              </a:rPr>
              <a:t>医学辞書</a:t>
            </a:r>
          </a:p>
          <a:p>
            <a:pPr eaLnBrk="1" hangingPunct="1"/>
            <a:r>
              <a:rPr lang="en-US" altLang="ja-JP" sz="1300">
                <a:solidFill>
                  <a:srgbClr val="000000"/>
                </a:solidFill>
              </a:rPr>
              <a:t>大阪大学医学部</a:t>
            </a:r>
          </a:p>
          <a:p>
            <a:pPr eaLnBrk="1" hangingPunct="1"/>
            <a:r>
              <a:rPr lang="en-US" altLang="ja-JP" sz="1300">
                <a:solidFill>
                  <a:srgbClr val="000000"/>
                </a:solidFill>
              </a:rPr>
              <a:t>医学部</a:t>
            </a:r>
          </a:p>
          <a:p>
            <a:pPr eaLnBrk="1" hangingPunct="1"/>
            <a:r>
              <a:rPr lang="en-US" altLang="ja-JP" sz="1300">
                <a:solidFill>
                  <a:srgbClr val="000000"/>
                </a:solidFill>
              </a:rPr>
              <a:t>医学書</a:t>
            </a:r>
          </a:p>
          <a:p>
            <a:pPr eaLnBrk="1" hangingPunct="1"/>
            <a:r>
              <a:rPr lang="en-US" altLang="ja-JP" sz="1300">
                <a:solidFill>
                  <a:srgbClr val="000000"/>
                </a:solidFill>
              </a:rPr>
              <a:t>医学英語</a:t>
            </a:r>
          </a:p>
          <a:p>
            <a:pPr eaLnBrk="1" hangingPunct="1"/>
            <a:r>
              <a:rPr lang="en-US" altLang="ja-JP" sz="1300">
                <a:solidFill>
                  <a:srgbClr val="C5000B"/>
                </a:solidFill>
              </a:rPr>
              <a:t>本当は怖い家庭の医学</a:t>
            </a:r>
          </a:p>
        </p:txBody>
      </p:sp>
      <p:sp>
        <p:nvSpPr>
          <p:cNvPr id="5149" name="AutoShape 5"/>
          <p:cNvSpPr>
            <a:spLocks noChangeArrowheads="1"/>
          </p:cNvSpPr>
          <p:nvPr/>
        </p:nvSpPr>
        <p:spPr bwMode="auto">
          <a:xfrm>
            <a:off x="4500563" y="6948488"/>
            <a:ext cx="2232025" cy="2770187"/>
          </a:xfrm>
          <a:prstGeom prst="flowChartDocumen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00"/>
                </a:solidFill>
              </a:rPr>
              <a:t>東洋医学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</a:rPr>
              <a:t>家庭の医学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</a:rPr>
              <a:t>女性の医学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</a:rPr>
              <a:t>医学用語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</a:rPr>
              <a:t>医学会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</a:rPr>
              <a:t>医学辞書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</a:rPr>
              <a:t>大阪大学医学部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</a:rPr>
              <a:t>医学部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</a:rPr>
              <a:t>医学書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</a:rPr>
              <a:t>医学英語</a:t>
            </a:r>
          </a:p>
        </p:txBody>
      </p:sp>
      <p:sp>
        <p:nvSpPr>
          <p:cNvPr id="84" name="角丸四角形 83"/>
          <p:cNvSpPr/>
          <p:nvPr/>
        </p:nvSpPr>
        <p:spPr bwMode="auto">
          <a:xfrm>
            <a:off x="855663" y="2195513"/>
            <a:ext cx="6021387" cy="4333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85" name="角丸四角形 84"/>
          <p:cNvSpPr/>
          <p:nvPr/>
        </p:nvSpPr>
        <p:spPr bwMode="auto">
          <a:xfrm>
            <a:off x="755650" y="2124075"/>
            <a:ext cx="6049963" cy="431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en-US" altLang="ja-JP" dirty="0" err="1">
                <a:latin typeface="Arial" charset="0"/>
              </a:rPr>
              <a:t>CiNii</a:t>
            </a:r>
            <a:r>
              <a:rPr kumimoji="0" lang="ja-JP" altLang="en-US" dirty="0">
                <a:latin typeface="Arial" charset="0"/>
              </a:rPr>
              <a:t>に</a:t>
            </a:r>
            <a:r>
              <a:rPr kumimoji="0" lang="ja-JP" altLang="en-US" dirty="0">
                <a:solidFill>
                  <a:srgbClr val="FFFF00"/>
                </a:solidFill>
                <a:latin typeface="Arial" charset="0"/>
              </a:rPr>
              <a:t>「入力キーワードの関連語リスト提示」</a:t>
            </a:r>
            <a:r>
              <a:rPr kumimoji="0" lang="ja-JP" altLang="en-US" dirty="0">
                <a:latin typeface="Arial" charset="0"/>
              </a:rPr>
              <a:t>ボタン付与</a:t>
            </a:r>
          </a:p>
        </p:txBody>
      </p:sp>
      <p:grpSp>
        <p:nvGrpSpPr>
          <p:cNvPr id="5152" name="グループ化 60"/>
          <p:cNvGrpSpPr>
            <a:grpSpLocks/>
          </p:cNvGrpSpPr>
          <p:nvPr/>
        </p:nvGrpSpPr>
        <p:grpSpPr bwMode="auto">
          <a:xfrm>
            <a:off x="0" y="1908175"/>
            <a:ext cx="936625" cy="731838"/>
            <a:chOff x="7669113" y="9252942"/>
            <a:chExt cx="936104" cy="731473"/>
          </a:xfrm>
        </p:grpSpPr>
        <p:sp>
          <p:nvSpPr>
            <p:cNvPr id="87" name="アーチ 86"/>
            <p:cNvSpPr/>
            <p:nvPr/>
          </p:nvSpPr>
          <p:spPr bwMode="auto">
            <a:xfrm>
              <a:off x="7884893" y="9541723"/>
              <a:ext cx="720324" cy="71402"/>
            </a:xfrm>
            <a:prstGeom prst="blockArc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>
                <a:latin typeface="Arial" charset="0"/>
              </a:endParaRPr>
            </a:p>
          </p:txBody>
        </p:sp>
        <p:pic>
          <p:nvPicPr>
            <p:cNvPr id="5164" name="Picture 43" descr="C:\Users\Akira\AppData\Local\Microsoft\Windows\Temporary Internet Files\Content.IE5\W8C2NX0B\MC900344515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113" y="9252942"/>
              <a:ext cx="685304" cy="73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0" name="角丸四角形 89"/>
          <p:cNvSpPr/>
          <p:nvPr/>
        </p:nvSpPr>
        <p:spPr bwMode="auto">
          <a:xfrm>
            <a:off x="539750" y="9324975"/>
            <a:ext cx="6445250" cy="431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91" name="角丸四角形 90"/>
          <p:cNvSpPr/>
          <p:nvPr/>
        </p:nvSpPr>
        <p:spPr bwMode="auto">
          <a:xfrm>
            <a:off x="539750" y="9253538"/>
            <a:ext cx="6408738" cy="431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en-US" altLang="ja-JP" sz="2000" dirty="0">
                <a:solidFill>
                  <a:srgbClr val="FFFF00"/>
                </a:solidFill>
                <a:latin typeface="Arial" charset="0"/>
              </a:rPr>
              <a:t>Yahoo!</a:t>
            </a:r>
            <a:r>
              <a:rPr kumimoji="0" lang="ja-JP" altLang="en-US" sz="2000" dirty="0">
                <a:solidFill>
                  <a:srgbClr val="FFFF00"/>
                </a:solidFill>
                <a:latin typeface="Arial" charset="0"/>
              </a:rPr>
              <a:t>関連検索ワード</a:t>
            </a:r>
            <a:r>
              <a:rPr kumimoji="0" lang="en-US" altLang="ja-JP" sz="2000" dirty="0">
                <a:solidFill>
                  <a:srgbClr val="FFFF00"/>
                </a:solidFill>
                <a:latin typeface="Arial" charset="0"/>
              </a:rPr>
              <a:t>API</a:t>
            </a:r>
            <a:r>
              <a:rPr kumimoji="0" lang="ja-JP" altLang="en-US" sz="2000" dirty="0">
                <a:latin typeface="Arial" charset="0"/>
              </a:rPr>
              <a:t>と</a:t>
            </a:r>
            <a:r>
              <a:rPr kumimoji="0" lang="en-US" altLang="ja-JP" sz="2000" dirty="0" err="1">
                <a:solidFill>
                  <a:srgbClr val="FFFF00"/>
                </a:solidFill>
                <a:latin typeface="Arial" charset="0"/>
              </a:rPr>
              <a:t>CiNii</a:t>
            </a:r>
            <a:r>
              <a:rPr kumimoji="0" lang="en-US" altLang="ja-JP" sz="2000" dirty="0">
                <a:solidFill>
                  <a:srgbClr val="FFFF00"/>
                </a:solidFill>
                <a:latin typeface="Arial" charset="0"/>
              </a:rPr>
              <a:t> API</a:t>
            </a:r>
            <a:r>
              <a:rPr kumimoji="0" lang="ja-JP" altLang="en-US" sz="2000" dirty="0">
                <a:latin typeface="Arial" charset="0"/>
              </a:rPr>
              <a:t>の組み合わせ</a:t>
            </a:r>
          </a:p>
        </p:txBody>
      </p:sp>
      <p:grpSp>
        <p:nvGrpSpPr>
          <p:cNvPr id="5155" name="グループ化 60"/>
          <p:cNvGrpSpPr>
            <a:grpSpLocks/>
          </p:cNvGrpSpPr>
          <p:nvPr/>
        </p:nvGrpSpPr>
        <p:grpSpPr bwMode="auto">
          <a:xfrm>
            <a:off x="0" y="9109075"/>
            <a:ext cx="612775" cy="587375"/>
            <a:chOff x="7669113" y="9252942"/>
            <a:chExt cx="936104" cy="731473"/>
          </a:xfrm>
        </p:grpSpPr>
        <p:sp>
          <p:nvSpPr>
            <p:cNvPr id="93" name="アーチ 92"/>
            <p:cNvSpPr/>
            <p:nvPr/>
          </p:nvSpPr>
          <p:spPr bwMode="auto">
            <a:xfrm>
              <a:off x="7884951" y="9541577"/>
              <a:ext cx="720266" cy="71170"/>
            </a:xfrm>
            <a:prstGeom prst="blockArc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>
                <a:latin typeface="Arial" charset="0"/>
              </a:endParaRPr>
            </a:p>
          </p:txBody>
        </p:sp>
        <p:pic>
          <p:nvPicPr>
            <p:cNvPr id="5162" name="Picture 43" descr="C:\Users\Akira\AppData\Local\Microsoft\Windows\Temporary Internet Files\Content.IE5\W8C2NX0B\MC900344515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113" y="9252942"/>
              <a:ext cx="685304" cy="73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" name="角丸四角形 71"/>
          <p:cNvSpPr/>
          <p:nvPr/>
        </p:nvSpPr>
        <p:spPr bwMode="auto">
          <a:xfrm>
            <a:off x="8389938" y="6732588"/>
            <a:ext cx="3527425" cy="50482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67" name="角丸四角形 66"/>
          <p:cNvSpPr/>
          <p:nvPr/>
        </p:nvSpPr>
        <p:spPr bwMode="auto">
          <a:xfrm>
            <a:off x="8316913" y="6661150"/>
            <a:ext cx="3529012" cy="5032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en-US" altLang="ja-JP" sz="2000" dirty="0">
                <a:solidFill>
                  <a:srgbClr val="FFFF00"/>
                </a:solidFill>
                <a:latin typeface="Arial" charset="0"/>
              </a:rPr>
              <a:t>Twitter</a:t>
            </a:r>
            <a:r>
              <a:rPr kumimoji="0" lang="ja-JP" altLang="en-US" sz="2000" dirty="0">
                <a:latin typeface="Arial" charset="0"/>
              </a:rPr>
              <a:t>の投稿画面と連携</a:t>
            </a:r>
            <a:endParaRPr kumimoji="0" lang="ja-JP" altLang="en-US" dirty="0">
              <a:latin typeface="Arial" charset="0"/>
            </a:endParaRPr>
          </a:p>
        </p:txBody>
      </p:sp>
      <p:grpSp>
        <p:nvGrpSpPr>
          <p:cNvPr id="5158" name="グループ化 60"/>
          <p:cNvGrpSpPr>
            <a:grpSpLocks/>
          </p:cNvGrpSpPr>
          <p:nvPr/>
        </p:nvGrpSpPr>
        <p:grpSpPr bwMode="auto">
          <a:xfrm>
            <a:off x="7524750" y="6588125"/>
            <a:ext cx="936625" cy="731838"/>
            <a:chOff x="7669113" y="9252942"/>
            <a:chExt cx="936104" cy="731473"/>
          </a:xfrm>
        </p:grpSpPr>
        <p:sp>
          <p:nvSpPr>
            <p:cNvPr id="69" name="アーチ 68"/>
            <p:cNvSpPr/>
            <p:nvPr/>
          </p:nvSpPr>
          <p:spPr bwMode="auto">
            <a:xfrm>
              <a:off x="7884893" y="9541723"/>
              <a:ext cx="720324" cy="71402"/>
            </a:xfrm>
            <a:prstGeom prst="blockArc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>
                <a:latin typeface="Arial" charset="0"/>
              </a:endParaRPr>
            </a:p>
          </p:txBody>
        </p:sp>
        <p:pic>
          <p:nvPicPr>
            <p:cNvPr id="5160" name="Picture 43" descr="C:\Users\Akira\AppData\Local\Microsoft\Windows\Temporary Internet Files\Content.IE5\W8C2NX0B\MC900344515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113" y="9252942"/>
              <a:ext cx="685304" cy="73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7"/>
          <p:cNvSpPr>
            <a:spLocks noChangeArrowheads="1"/>
          </p:cNvSpPr>
          <p:nvPr/>
        </p:nvSpPr>
        <p:spPr bwMode="auto">
          <a:xfrm>
            <a:off x="0" y="0"/>
            <a:ext cx="14762163" cy="10440988"/>
          </a:xfrm>
          <a:prstGeom prst="rect">
            <a:avLst/>
          </a:prstGeom>
          <a:solidFill>
            <a:srgbClr val="FFFF00">
              <a:alpha val="30196"/>
            </a:srgbClr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/>
          </a:p>
        </p:txBody>
      </p:sp>
      <p:sp>
        <p:nvSpPr>
          <p:cNvPr id="6147" name="正方形/長方形 7"/>
          <p:cNvSpPr>
            <a:spLocks noChangeArrowheads="1"/>
          </p:cNvSpPr>
          <p:nvPr/>
        </p:nvSpPr>
        <p:spPr bwMode="auto">
          <a:xfrm>
            <a:off x="0" y="0"/>
            <a:ext cx="14762163" cy="10440988"/>
          </a:xfrm>
          <a:prstGeom prst="rect">
            <a:avLst/>
          </a:prstGeom>
          <a:solidFill>
            <a:schemeClr val="bg1">
              <a:alpha val="2117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/>
          </a:p>
        </p:txBody>
      </p:sp>
      <p:sp>
        <p:nvSpPr>
          <p:cNvPr id="6148" name="正方形/長方形 7"/>
          <p:cNvSpPr>
            <a:spLocks noChangeArrowheads="1"/>
          </p:cNvSpPr>
          <p:nvPr/>
        </p:nvSpPr>
        <p:spPr bwMode="auto">
          <a:xfrm>
            <a:off x="0" y="0"/>
            <a:ext cx="14762163" cy="10440988"/>
          </a:xfrm>
          <a:prstGeom prst="rect">
            <a:avLst/>
          </a:prstGeom>
          <a:solidFill>
            <a:srgbClr val="FFFF00">
              <a:alpha val="30196"/>
            </a:srgbClr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/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871538" y="68263"/>
            <a:ext cx="13014325" cy="8763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141696" tIns="73683" rIns="141696" bIns="73683" anchor="ctr"/>
          <a:lstStyle/>
          <a:p>
            <a:pPr algn="ctr" defTabSz="707322">
              <a:buClr>
                <a:srgbClr val="000000"/>
              </a:buClr>
              <a:buSzPct val="100000"/>
              <a:tabLst>
                <a:tab pos="0" algn="l"/>
                <a:tab pos="704822" algn="l"/>
                <a:tab pos="1412144" algn="l"/>
                <a:tab pos="2119465" algn="l"/>
                <a:tab pos="2826786" algn="l"/>
                <a:tab pos="3534108" algn="l"/>
                <a:tab pos="4241430" algn="l"/>
                <a:tab pos="4948750" algn="l"/>
                <a:tab pos="5656073" algn="l"/>
                <a:tab pos="6363393" algn="l"/>
                <a:tab pos="7070715" algn="l"/>
                <a:tab pos="7778036" algn="l"/>
                <a:tab pos="8485358" algn="l"/>
                <a:tab pos="9192678" algn="l"/>
                <a:tab pos="9900001" algn="l"/>
                <a:tab pos="10607321" algn="l"/>
                <a:tab pos="11314643" algn="l"/>
                <a:tab pos="12021964" algn="l"/>
                <a:tab pos="12729286" algn="l"/>
                <a:tab pos="13436606" algn="l"/>
                <a:tab pos="14143928" algn="l"/>
              </a:tabLst>
              <a:defRPr/>
            </a:pPr>
            <a:r>
              <a:rPr lang="ja-JP" altLang="en-US" sz="57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３．東京大学ＯＰＡＣをどこからでも</a:t>
            </a:r>
            <a:endParaRPr kumimoji="0" lang="en-US" altLang="ja-JP" sz="5700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50" name="Rectangle 2"/>
          <p:cNvSpPr txBox="1">
            <a:spLocks noChangeArrowheads="1"/>
          </p:cNvSpPr>
          <p:nvPr/>
        </p:nvSpPr>
        <p:spPr bwMode="auto">
          <a:xfrm>
            <a:off x="288925" y="1054100"/>
            <a:ext cx="6859588" cy="765175"/>
          </a:xfrm>
          <a:prstGeom prst="rect">
            <a:avLst/>
          </a:prstGeom>
          <a:gradFill rotWithShape="1">
            <a:gsLst>
              <a:gs pos="0">
                <a:srgbClr val="979774"/>
              </a:gs>
              <a:gs pos="50000">
                <a:srgbClr val="DADAA8"/>
              </a:gs>
              <a:gs pos="100000">
                <a:srgbClr val="FFFFC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1696" tIns="73683" rIns="141696" bIns="73683" anchor="ctr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4400">
                <a:solidFill>
                  <a:srgbClr val="0070C0"/>
                </a:solidFill>
              </a:rPr>
              <a:t>iPhone</a:t>
            </a:r>
            <a:r>
              <a:rPr lang="ja-JP" altLang="en-US" sz="4400">
                <a:solidFill>
                  <a:srgbClr val="0070C0"/>
                </a:solidFill>
              </a:rPr>
              <a:t>用東京大学</a:t>
            </a:r>
            <a:r>
              <a:rPr lang="en-US" altLang="ja-JP" sz="4400">
                <a:solidFill>
                  <a:srgbClr val="0070C0"/>
                </a:solidFill>
              </a:rPr>
              <a:t>OPAC</a:t>
            </a:r>
          </a:p>
        </p:txBody>
      </p:sp>
      <p:sp>
        <p:nvSpPr>
          <p:cNvPr id="6151" name="Rectangle 2"/>
          <p:cNvSpPr txBox="1">
            <a:spLocks noChangeArrowheads="1"/>
          </p:cNvSpPr>
          <p:nvPr/>
        </p:nvSpPr>
        <p:spPr bwMode="auto">
          <a:xfrm>
            <a:off x="7956550" y="1044575"/>
            <a:ext cx="5256213" cy="765175"/>
          </a:xfrm>
          <a:prstGeom prst="rect">
            <a:avLst/>
          </a:prstGeom>
          <a:gradFill rotWithShape="1">
            <a:gsLst>
              <a:gs pos="0">
                <a:srgbClr val="979774"/>
              </a:gs>
              <a:gs pos="50000">
                <a:srgbClr val="DADAA8"/>
              </a:gs>
              <a:gs pos="100000">
                <a:srgbClr val="FFFFC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1696" tIns="73683" rIns="141696" bIns="73683" anchor="ctr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4400">
                <a:solidFill>
                  <a:srgbClr val="0070C0"/>
                </a:solidFill>
              </a:rPr>
              <a:t>図書館ガジェット</a:t>
            </a:r>
            <a:endParaRPr lang="en-US" altLang="ja-JP" sz="4400">
              <a:solidFill>
                <a:srgbClr val="0070C0"/>
              </a:solidFill>
            </a:endParaRPr>
          </a:p>
        </p:txBody>
      </p:sp>
      <p:grpSp>
        <p:nvGrpSpPr>
          <p:cNvPr id="6152" name="グループ化 27"/>
          <p:cNvGrpSpPr>
            <a:grpSpLocks/>
          </p:cNvGrpSpPr>
          <p:nvPr/>
        </p:nvGrpSpPr>
        <p:grpSpPr bwMode="auto">
          <a:xfrm>
            <a:off x="7219950" y="2052638"/>
            <a:ext cx="233363" cy="8008937"/>
            <a:chOff x="3923928" y="360040"/>
            <a:chExt cx="216024" cy="5261675"/>
          </a:xfrm>
        </p:grpSpPr>
        <p:sp>
          <p:nvSpPr>
            <p:cNvPr id="29" name="フリーフォーム 28"/>
            <p:cNvSpPr/>
            <p:nvPr/>
          </p:nvSpPr>
          <p:spPr bwMode="auto">
            <a:xfrm>
              <a:off x="3923928" y="2204864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6190" name="フリーフォーム 29"/>
            <p:cNvSpPr>
              <a:spLocks/>
            </p:cNvSpPr>
            <p:nvPr/>
          </p:nvSpPr>
          <p:spPr bwMode="auto">
            <a:xfrm>
              <a:off x="3923928" y="2492896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フリーフォーム 30"/>
            <p:cNvSpPr/>
            <p:nvPr/>
          </p:nvSpPr>
          <p:spPr bwMode="auto">
            <a:xfrm>
              <a:off x="3923928" y="2852936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6194" name="フリーフォーム 31"/>
            <p:cNvSpPr>
              <a:spLocks/>
            </p:cNvSpPr>
            <p:nvPr/>
          </p:nvSpPr>
          <p:spPr bwMode="auto">
            <a:xfrm>
              <a:off x="3923928" y="3140968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フリーフォーム 32"/>
            <p:cNvSpPr/>
            <p:nvPr/>
          </p:nvSpPr>
          <p:spPr bwMode="auto">
            <a:xfrm>
              <a:off x="3923928" y="3501008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6198" name="フリーフォーム 33"/>
            <p:cNvSpPr>
              <a:spLocks/>
            </p:cNvSpPr>
            <p:nvPr/>
          </p:nvSpPr>
          <p:spPr bwMode="auto">
            <a:xfrm>
              <a:off x="3923928" y="3789040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フリーフォーム 34"/>
            <p:cNvSpPr/>
            <p:nvPr/>
          </p:nvSpPr>
          <p:spPr bwMode="auto">
            <a:xfrm>
              <a:off x="3923928" y="4149080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6202" name="フリーフォーム 35"/>
            <p:cNvSpPr>
              <a:spLocks/>
            </p:cNvSpPr>
            <p:nvPr/>
          </p:nvSpPr>
          <p:spPr bwMode="auto">
            <a:xfrm>
              <a:off x="3923928" y="4437112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フリーフォーム 36"/>
            <p:cNvSpPr/>
            <p:nvPr/>
          </p:nvSpPr>
          <p:spPr bwMode="auto">
            <a:xfrm>
              <a:off x="3923928" y="4797152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6206" name="フリーフォーム 37"/>
            <p:cNvSpPr>
              <a:spLocks/>
            </p:cNvSpPr>
            <p:nvPr/>
          </p:nvSpPr>
          <p:spPr bwMode="auto">
            <a:xfrm>
              <a:off x="3923928" y="5085184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フリーフォーム 38"/>
            <p:cNvSpPr/>
            <p:nvPr/>
          </p:nvSpPr>
          <p:spPr bwMode="auto">
            <a:xfrm>
              <a:off x="3923928" y="360040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6210" name="フリーフォーム 39"/>
            <p:cNvSpPr>
              <a:spLocks/>
            </p:cNvSpPr>
            <p:nvPr/>
          </p:nvSpPr>
          <p:spPr bwMode="auto">
            <a:xfrm>
              <a:off x="3923928" y="648072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フリーフォーム 40"/>
            <p:cNvSpPr/>
            <p:nvPr/>
          </p:nvSpPr>
          <p:spPr bwMode="auto">
            <a:xfrm>
              <a:off x="3923928" y="1008112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6214" name="フリーフォーム 41"/>
            <p:cNvSpPr>
              <a:spLocks/>
            </p:cNvSpPr>
            <p:nvPr/>
          </p:nvSpPr>
          <p:spPr bwMode="auto">
            <a:xfrm>
              <a:off x="3923928" y="1296144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フリーフォーム 42"/>
            <p:cNvSpPr/>
            <p:nvPr/>
          </p:nvSpPr>
          <p:spPr bwMode="auto">
            <a:xfrm>
              <a:off x="3923928" y="1656184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6218" name="フリーフォーム 43"/>
            <p:cNvSpPr>
              <a:spLocks/>
            </p:cNvSpPr>
            <p:nvPr/>
          </p:nvSpPr>
          <p:spPr bwMode="auto">
            <a:xfrm>
              <a:off x="3923928" y="1944216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" name="グループ化 24"/>
          <p:cNvGrpSpPr>
            <a:grpSpLocks/>
          </p:cNvGrpSpPr>
          <p:nvPr/>
        </p:nvGrpSpPr>
        <p:grpSpPr bwMode="auto">
          <a:xfrm>
            <a:off x="174625" y="9828213"/>
            <a:ext cx="6508750" cy="612775"/>
            <a:chOff x="179512" y="5301207"/>
            <a:chExt cx="3672408" cy="407343"/>
          </a:xfrm>
          <a:solidFill>
            <a:srgbClr val="FFFFFF">
              <a:alpha val="30196"/>
            </a:srgbClr>
          </a:solidFill>
        </p:grpSpPr>
        <p:pic>
          <p:nvPicPr>
            <p:cNvPr id="6187" name="Picture 40" descr="C:\Users\Akira\AppData\Local\Microsoft\Windows\Temporary Internet Files\Content.IE5\W8C2NX0B\MP900313963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5301208"/>
              <a:ext cx="3672408" cy="4073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6188" name="正方形/長方形 26"/>
            <p:cNvSpPr>
              <a:spLocks noChangeArrowheads="1"/>
            </p:cNvSpPr>
            <p:nvPr/>
          </p:nvSpPr>
          <p:spPr bwMode="auto">
            <a:xfrm>
              <a:off x="179512" y="5301207"/>
              <a:ext cx="3672408" cy="407342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defRPr/>
              </a:pPr>
              <a:r>
                <a:rPr kumimoji="0" lang="en-US" altLang="ja-JP" sz="3100">
                  <a:solidFill>
                    <a:schemeClr val="tx1"/>
                  </a:solidFill>
                  <a:latin typeface="HG行書体" pitchFamily="65" charset="-128"/>
                  <a:ea typeface="HG行書体" pitchFamily="65" charset="-128"/>
                </a:rPr>
                <a:t>iPhone</a:t>
              </a:r>
              <a:r>
                <a:rPr kumimoji="0" lang="ja-JP" altLang="en-US" sz="3100">
                  <a:solidFill>
                    <a:schemeClr val="tx1"/>
                  </a:solidFill>
                  <a:latin typeface="HG行書体" pitchFamily="65" charset="-128"/>
                  <a:ea typeface="HG行書体" pitchFamily="65" charset="-128"/>
                </a:rPr>
                <a:t>でおしゃれに</a:t>
              </a:r>
              <a:r>
                <a:rPr kumimoji="0" lang="en-US" altLang="ja-JP" sz="3100">
                  <a:solidFill>
                    <a:schemeClr val="tx1"/>
                  </a:solidFill>
                  <a:latin typeface="HG行書体" pitchFamily="65" charset="-128"/>
                  <a:ea typeface="HG行書体" pitchFamily="65" charset="-128"/>
                </a:rPr>
                <a:t>OPAC</a:t>
              </a:r>
            </a:p>
          </p:txBody>
        </p:sp>
      </p:grpSp>
      <p:pic>
        <p:nvPicPr>
          <p:cNvPr id="6154" name="Picture 4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750" y="2411413"/>
            <a:ext cx="2644775" cy="3741737"/>
          </a:xfrm>
        </p:spPr>
      </p:pic>
      <p:pic>
        <p:nvPicPr>
          <p:cNvPr id="6155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3357563"/>
            <a:ext cx="3390900" cy="479425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5329238"/>
            <a:ext cx="3160712" cy="4468812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5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2339975"/>
            <a:ext cx="3952875" cy="37084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49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99663" y="3995738"/>
            <a:ext cx="4762500" cy="2636837"/>
          </a:xfrm>
          <a:ln w="3810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6159" name="Picture 5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7453313"/>
            <a:ext cx="5922962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図形 37"/>
          <p:cNvSpPr/>
          <p:nvPr/>
        </p:nvSpPr>
        <p:spPr>
          <a:xfrm rot="10954296">
            <a:off x="4324350" y="6789738"/>
            <a:ext cx="1363663" cy="1778000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図形 39"/>
          <p:cNvSpPr/>
          <p:nvPr/>
        </p:nvSpPr>
        <p:spPr>
          <a:xfrm rot="5193586">
            <a:off x="2623344" y="2510631"/>
            <a:ext cx="1298575" cy="1935163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角丸四角形 43"/>
          <p:cNvSpPr/>
          <p:nvPr/>
        </p:nvSpPr>
        <p:spPr bwMode="auto">
          <a:xfrm>
            <a:off x="8288338" y="7251700"/>
            <a:ext cx="3341687" cy="3889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45" name="角丸四角形 44"/>
          <p:cNvSpPr/>
          <p:nvPr/>
        </p:nvSpPr>
        <p:spPr bwMode="auto">
          <a:xfrm>
            <a:off x="8186738" y="7207250"/>
            <a:ext cx="3370262" cy="3905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en-US" altLang="ja-JP" sz="2000" dirty="0">
                <a:solidFill>
                  <a:srgbClr val="FFFF00"/>
                </a:solidFill>
                <a:latin typeface="Arial" charset="0"/>
              </a:rPr>
              <a:t>Macintosh</a:t>
            </a:r>
            <a:r>
              <a:rPr kumimoji="0" lang="ja-JP" altLang="en-US" sz="2000" dirty="0">
                <a:solidFill>
                  <a:srgbClr val="FFFF00"/>
                </a:solidFill>
                <a:latin typeface="Arial" charset="0"/>
              </a:rPr>
              <a:t>ウイジェット</a:t>
            </a:r>
            <a:endParaRPr kumimoji="0" lang="en-US" altLang="ja-JP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6164" name="Picture 43" descr="C:\Users\Akira\AppData\Local\Microsoft\Windows\Temporary Internet Files\Content.IE5\W8C2NX0B\MC90034451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7164388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角丸四角形 48"/>
          <p:cNvSpPr/>
          <p:nvPr/>
        </p:nvSpPr>
        <p:spPr bwMode="auto">
          <a:xfrm>
            <a:off x="10406063" y="3636963"/>
            <a:ext cx="4248150" cy="431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50" name="角丸四角形 49"/>
          <p:cNvSpPr/>
          <p:nvPr/>
        </p:nvSpPr>
        <p:spPr bwMode="auto">
          <a:xfrm>
            <a:off x="10261600" y="3563938"/>
            <a:ext cx="4284663" cy="431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en-US" altLang="ja-JP" sz="2000" dirty="0" err="1">
                <a:solidFill>
                  <a:srgbClr val="FFFF00"/>
                </a:solidFill>
                <a:latin typeface="Arial" charset="0"/>
              </a:rPr>
              <a:t>CSLS</a:t>
            </a:r>
            <a:r>
              <a:rPr kumimoji="0" lang="en-US" altLang="ja-JP" sz="2000" dirty="0">
                <a:solidFill>
                  <a:srgbClr val="FFFF00"/>
                </a:solidFill>
                <a:latin typeface="Arial" charset="0"/>
              </a:rPr>
              <a:t> Search </a:t>
            </a:r>
            <a:r>
              <a:rPr kumimoji="0" lang="en-US" altLang="ja-JP" sz="2000" dirty="0" err="1">
                <a:latin typeface="Arial" charset="0"/>
              </a:rPr>
              <a:t>iGoogle</a:t>
            </a:r>
            <a:r>
              <a:rPr kumimoji="0" lang="ja-JP" altLang="en-US" sz="2000" dirty="0">
                <a:latin typeface="Arial" charset="0"/>
              </a:rPr>
              <a:t>ガジェット</a:t>
            </a:r>
            <a:endParaRPr kumimoji="0" lang="ja-JP" altLang="en-US" dirty="0">
              <a:latin typeface="Arial" charset="0"/>
            </a:endParaRPr>
          </a:p>
        </p:txBody>
      </p:sp>
      <p:pic>
        <p:nvPicPr>
          <p:cNvPr id="6167" name="Picture 43" descr="C:\Users\Akira\AppData\Local\Microsoft\Windows\Temporary Internet Files\Content.IE5\W8C2NX0B\MC90034451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75" y="3492500"/>
            <a:ext cx="68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角丸四角形 53"/>
          <p:cNvSpPr/>
          <p:nvPr/>
        </p:nvSpPr>
        <p:spPr bwMode="auto">
          <a:xfrm>
            <a:off x="8964613" y="1908175"/>
            <a:ext cx="4967287" cy="431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55" name="角丸四角形 54"/>
          <p:cNvSpPr/>
          <p:nvPr/>
        </p:nvSpPr>
        <p:spPr bwMode="auto">
          <a:xfrm>
            <a:off x="8888413" y="1879600"/>
            <a:ext cx="4973637" cy="3889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ja-JP" altLang="en-US" sz="2000" dirty="0">
                <a:solidFill>
                  <a:srgbClr val="FFFF00"/>
                </a:solidFill>
                <a:latin typeface="Arial" charset="0"/>
              </a:rPr>
              <a:t>東大</a:t>
            </a:r>
            <a:r>
              <a:rPr kumimoji="0" lang="en-US" altLang="ja-JP" sz="2000" dirty="0" err="1">
                <a:solidFill>
                  <a:srgbClr val="FFFF00"/>
                </a:solidFill>
                <a:latin typeface="Arial" charset="0"/>
              </a:rPr>
              <a:t>OPAC</a:t>
            </a:r>
            <a:r>
              <a:rPr kumimoji="0" lang="en-US" altLang="ja-JP" sz="2000" dirty="0">
                <a:solidFill>
                  <a:srgbClr val="FFFF00"/>
                </a:solidFill>
                <a:latin typeface="Arial" charset="0"/>
              </a:rPr>
              <a:t>+</a:t>
            </a:r>
            <a:r>
              <a:rPr kumimoji="0" lang="ja-JP" altLang="en-US" sz="2000" dirty="0">
                <a:solidFill>
                  <a:srgbClr val="FFFF00"/>
                </a:solidFill>
                <a:latin typeface="Arial" charset="0"/>
              </a:rPr>
              <a:t>リンク集</a:t>
            </a:r>
            <a:r>
              <a:rPr kumimoji="0" lang="en-US" altLang="ja-JP" sz="20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kumimoji="0" lang="en-US" altLang="ja-JP" sz="2000" dirty="0" err="1">
                <a:latin typeface="Arial" charset="0"/>
              </a:rPr>
              <a:t>iGoogle</a:t>
            </a:r>
            <a:r>
              <a:rPr kumimoji="0" lang="ja-JP" altLang="en-US" sz="2000" dirty="0">
                <a:latin typeface="Arial" charset="0"/>
              </a:rPr>
              <a:t>ガジェット</a:t>
            </a:r>
            <a:endParaRPr kumimoji="0" lang="ja-JP" altLang="en-US" dirty="0">
              <a:latin typeface="Arial" charset="0"/>
            </a:endParaRPr>
          </a:p>
        </p:txBody>
      </p:sp>
      <p:pic>
        <p:nvPicPr>
          <p:cNvPr id="6170" name="Picture 43" descr="C:\Users\Akira\AppData\Local\Microsoft\Windows\Temporary Internet Files\Content.IE5\W8C2NX0B\MC90034451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763713"/>
            <a:ext cx="663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角丸四角形 59"/>
          <p:cNvSpPr/>
          <p:nvPr/>
        </p:nvSpPr>
        <p:spPr bwMode="auto">
          <a:xfrm>
            <a:off x="1519238" y="1993900"/>
            <a:ext cx="3486150" cy="34607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61" name="角丸四角形 60"/>
          <p:cNvSpPr/>
          <p:nvPr/>
        </p:nvSpPr>
        <p:spPr bwMode="auto">
          <a:xfrm>
            <a:off x="1489075" y="1979613"/>
            <a:ext cx="3443288" cy="3175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en-US" altLang="ja-JP" sz="2000" dirty="0">
                <a:latin typeface="Arial" charset="0"/>
              </a:rPr>
              <a:t> </a:t>
            </a:r>
            <a:r>
              <a:rPr kumimoji="0" lang="ja-JP" altLang="en-US" sz="2000" dirty="0">
                <a:latin typeface="Arial" charset="0"/>
              </a:rPr>
              <a:t>ＯＰＡＣの</a:t>
            </a:r>
            <a:r>
              <a:rPr kumimoji="0" lang="en-US" altLang="ja-JP" sz="2000" dirty="0" err="1">
                <a:solidFill>
                  <a:srgbClr val="FFFF00"/>
                </a:solidFill>
                <a:latin typeface="Arial" charset="0"/>
              </a:rPr>
              <a:t>iPhone</a:t>
            </a:r>
            <a:r>
              <a:rPr kumimoji="0" lang="ja-JP" altLang="en-US" sz="2000" dirty="0">
                <a:solidFill>
                  <a:srgbClr val="FFFF00"/>
                </a:solidFill>
                <a:latin typeface="Arial" charset="0"/>
              </a:rPr>
              <a:t>スタイル</a:t>
            </a:r>
          </a:p>
        </p:txBody>
      </p:sp>
      <p:sp>
        <p:nvSpPr>
          <p:cNvPr id="62" name="アーチ 61"/>
          <p:cNvSpPr/>
          <p:nvPr/>
        </p:nvSpPr>
        <p:spPr bwMode="auto">
          <a:xfrm>
            <a:off x="1189038" y="2124075"/>
            <a:ext cx="355600" cy="71438"/>
          </a:xfrm>
          <a:prstGeom prst="blockArc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pic>
        <p:nvPicPr>
          <p:cNvPr id="6174" name="Picture 43" descr="C:\Users\Akira\AppData\Local\Microsoft\Windows\Temporary Internet Files\Content.IE5\W8C2NX0B\MC90034451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08175"/>
            <a:ext cx="574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角丸四角形 64"/>
          <p:cNvSpPr/>
          <p:nvPr/>
        </p:nvSpPr>
        <p:spPr bwMode="auto">
          <a:xfrm>
            <a:off x="3421063" y="2916238"/>
            <a:ext cx="3816350" cy="431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66" name="角丸四角形 65"/>
          <p:cNvSpPr/>
          <p:nvPr/>
        </p:nvSpPr>
        <p:spPr bwMode="auto">
          <a:xfrm>
            <a:off x="3348038" y="2844800"/>
            <a:ext cx="3816350" cy="431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en-US" altLang="ja-JP" dirty="0" err="1">
                <a:latin typeface="Arial" charset="0"/>
              </a:rPr>
              <a:t>iPhone</a:t>
            </a:r>
            <a:r>
              <a:rPr kumimoji="0" lang="ja-JP" altLang="en-US" dirty="0">
                <a:latin typeface="Arial" charset="0"/>
              </a:rPr>
              <a:t>の</a:t>
            </a:r>
            <a:r>
              <a:rPr kumimoji="0" lang="en-US" altLang="ja-JP" dirty="0">
                <a:solidFill>
                  <a:srgbClr val="FFFF00"/>
                </a:solidFill>
                <a:latin typeface="Arial" charset="0"/>
              </a:rPr>
              <a:t>Web</a:t>
            </a:r>
            <a:r>
              <a:rPr kumimoji="0" lang="ja-JP" altLang="en-US" dirty="0">
                <a:solidFill>
                  <a:srgbClr val="FFFF00"/>
                </a:solidFill>
                <a:latin typeface="Arial" charset="0"/>
              </a:rPr>
              <a:t>ブラウザで</a:t>
            </a:r>
            <a:r>
              <a:rPr kumimoji="0" lang="ja-JP" altLang="en-US" dirty="0">
                <a:latin typeface="Arial" charset="0"/>
              </a:rPr>
              <a:t>見栄えよく</a:t>
            </a:r>
          </a:p>
        </p:txBody>
      </p:sp>
      <p:pic>
        <p:nvPicPr>
          <p:cNvPr id="6177" name="Picture 43" descr="C:\Users\Akira\AppData\Local\Microsoft\Windows\Temporary Internet Files\Content.IE5\W8C2NX0B\MC90034451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771775"/>
            <a:ext cx="7921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角丸四角形 69"/>
          <p:cNvSpPr/>
          <p:nvPr/>
        </p:nvSpPr>
        <p:spPr bwMode="auto">
          <a:xfrm>
            <a:off x="2484438" y="9324975"/>
            <a:ext cx="4321175" cy="4175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71" name="角丸四角形 70"/>
          <p:cNvSpPr/>
          <p:nvPr/>
        </p:nvSpPr>
        <p:spPr bwMode="auto">
          <a:xfrm>
            <a:off x="2413000" y="9253538"/>
            <a:ext cx="4321175" cy="431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ja-JP" altLang="en-US" sz="2000" dirty="0">
                <a:latin typeface="Arial" charset="0"/>
              </a:rPr>
              <a:t>携帯機器向けに</a:t>
            </a:r>
            <a:r>
              <a:rPr kumimoji="0" lang="ja-JP" altLang="en-US" sz="2000" dirty="0">
                <a:solidFill>
                  <a:srgbClr val="FFFF00"/>
                </a:solidFill>
                <a:latin typeface="Arial" charset="0"/>
              </a:rPr>
              <a:t>機能を限定</a:t>
            </a:r>
            <a:r>
              <a:rPr kumimoji="0" lang="ja-JP" altLang="en-US" sz="2000" dirty="0">
                <a:latin typeface="Arial" charset="0"/>
              </a:rPr>
              <a:t>して提供</a:t>
            </a:r>
            <a:endParaRPr kumimoji="0" lang="ja-JP" altLang="en-US" dirty="0">
              <a:latin typeface="Arial" charset="0"/>
            </a:endParaRPr>
          </a:p>
        </p:txBody>
      </p:sp>
      <p:sp>
        <p:nvSpPr>
          <p:cNvPr id="64" name="アーチ 63"/>
          <p:cNvSpPr/>
          <p:nvPr/>
        </p:nvSpPr>
        <p:spPr bwMode="auto">
          <a:xfrm>
            <a:off x="3060700" y="2987675"/>
            <a:ext cx="355600" cy="73025"/>
          </a:xfrm>
          <a:prstGeom prst="blockArc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68" name="アーチ 67"/>
          <p:cNvSpPr/>
          <p:nvPr/>
        </p:nvSpPr>
        <p:spPr bwMode="auto">
          <a:xfrm>
            <a:off x="8605838" y="2052638"/>
            <a:ext cx="355600" cy="71437"/>
          </a:xfrm>
          <a:prstGeom prst="blockArc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69" name="アーチ 68"/>
          <p:cNvSpPr/>
          <p:nvPr/>
        </p:nvSpPr>
        <p:spPr bwMode="auto">
          <a:xfrm>
            <a:off x="10045700" y="3779838"/>
            <a:ext cx="355600" cy="73025"/>
          </a:xfrm>
          <a:prstGeom prst="blockArc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73" name="アーチ 72"/>
          <p:cNvSpPr/>
          <p:nvPr/>
        </p:nvSpPr>
        <p:spPr bwMode="auto">
          <a:xfrm>
            <a:off x="7885113" y="7380288"/>
            <a:ext cx="355600" cy="73025"/>
          </a:xfrm>
          <a:prstGeom prst="blockArc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75" name="アーチ 74"/>
          <p:cNvSpPr/>
          <p:nvPr/>
        </p:nvSpPr>
        <p:spPr bwMode="auto">
          <a:xfrm>
            <a:off x="2124075" y="9469438"/>
            <a:ext cx="355600" cy="71437"/>
          </a:xfrm>
          <a:prstGeom prst="blockArc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pic>
        <p:nvPicPr>
          <p:cNvPr id="6185" name="Picture 43" descr="C:\Users\Akira\AppData\Local\Microsoft\Windows\Temporary Internet Files\Content.IE5\W8C2NX0B\MC90034451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324975"/>
            <a:ext cx="577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グループ化 27"/>
          <p:cNvGrpSpPr>
            <a:grpSpLocks/>
          </p:cNvGrpSpPr>
          <p:nvPr/>
        </p:nvGrpSpPr>
        <p:grpSpPr bwMode="auto">
          <a:xfrm>
            <a:off x="7729633" y="9819847"/>
            <a:ext cx="6509703" cy="621142"/>
            <a:chOff x="179512" y="5301208"/>
            <a:chExt cx="3672408" cy="407342"/>
          </a:xfrm>
          <a:solidFill>
            <a:srgbClr val="FFFFFF">
              <a:alpha val="30196"/>
            </a:srgbClr>
          </a:solidFill>
        </p:grpSpPr>
        <p:pic>
          <p:nvPicPr>
            <p:cNvPr id="2" name="Picture 40" descr="C:\Users\Akira\AppData\Local\Microsoft\Windows\Temporary Internet Files\Content.IE5\W8C2NX0B\MP900313963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5301208"/>
              <a:ext cx="3672408" cy="4073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正方形/長方形 31"/>
            <p:cNvSpPr>
              <a:spLocks noChangeArrowheads="1"/>
            </p:cNvSpPr>
            <p:nvPr/>
          </p:nvSpPr>
          <p:spPr bwMode="auto">
            <a:xfrm>
              <a:off x="179512" y="5301208"/>
              <a:ext cx="3672408" cy="40734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lvl="2" indent="0" defTabSz="707322">
                <a:buClr>
                  <a:srgbClr val="000000"/>
                </a:buClr>
                <a:buSzPct val="100000"/>
                <a:defRPr/>
              </a:pPr>
              <a:r>
                <a:rPr lang="ja-JP" altLang="en-US" sz="3100">
                  <a:solidFill>
                    <a:schemeClr val="tx1"/>
                  </a:solidFill>
                  <a:latin typeface="HG行書体" pitchFamily="65" charset="-128"/>
                  <a:ea typeface="HG行書体" pitchFamily="65" charset="-128"/>
                </a:rPr>
                <a:t>気がつくとそこに図書館</a:t>
              </a:r>
              <a:endParaRPr lang="en-US" altLang="ja-JP" sz="3100">
                <a:solidFill>
                  <a:schemeClr val="tx1"/>
                </a:solidFill>
                <a:latin typeface="HG行書体" pitchFamily="65" charset="-128"/>
                <a:ea typeface="HG行書体" pitchFamily="65" charset="-128"/>
              </a:endParaRPr>
            </a:p>
            <a:p>
              <a:pPr defTabSz="707322">
                <a:buClr>
                  <a:srgbClr val="000000"/>
                </a:buClr>
                <a:buSzPct val="100000"/>
                <a:defRPr/>
              </a:pPr>
              <a:endParaRPr kumimoji="0" lang="en-US" altLang="ja-JP" sz="3100">
                <a:solidFill>
                  <a:srgbClr val="FF3300"/>
                </a:solidFill>
                <a:latin typeface="HG行書体" pitchFamily="65" charset="-128"/>
                <a:ea typeface="HG行書体" pitchFamily="65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正方形/長方形 7"/>
          <p:cNvSpPr>
            <a:spLocks noChangeArrowheads="1"/>
          </p:cNvSpPr>
          <p:nvPr/>
        </p:nvSpPr>
        <p:spPr bwMode="auto">
          <a:xfrm>
            <a:off x="0" y="0"/>
            <a:ext cx="14762163" cy="10440988"/>
          </a:xfrm>
          <a:prstGeom prst="rect">
            <a:avLst/>
          </a:prstGeom>
          <a:solidFill>
            <a:schemeClr val="bg1">
              <a:alpha val="2117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/>
          </a:p>
        </p:txBody>
      </p:sp>
      <p:sp>
        <p:nvSpPr>
          <p:cNvPr id="7171" name="正方形/長方形 7"/>
          <p:cNvSpPr>
            <a:spLocks noChangeArrowheads="1"/>
          </p:cNvSpPr>
          <p:nvPr/>
        </p:nvSpPr>
        <p:spPr bwMode="auto">
          <a:xfrm>
            <a:off x="0" y="-41275"/>
            <a:ext cx="14762163" cy="10440988"/>
          </a:xfrm>
          <a:prstGeom prst="rect">
            <a:avLst/>
          </a:prstGeom>
          <a:solidFill>
            <a:srgbClr val="FFFF00">
              <a:alpha val="30196"/>
            </a:srgbClr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/>
          </a:p>
        </p:txBody>
      </p:sp>
      <p:sp>
        <p:nvSpPr>
          <p:cNvPr id="7172" name="正方形/長方形 10"/>
          <p:cNvSpPr>
            <a:spLocks noChangeArrowheads="1"/>
          </p:cNvSpPr>
          <p:nvPr/>
        </p:nvSpPr>
        <p:spPr bwMode="auto">
          <a:xfrm>
            <a:off x="0" y="-36513"/>
            <a:ext cx="14762163" cy="10440988"/>
          </a:xfrm>
          <a:prstGeom prst="rect">
            <a:avLst/>
          </a:prstGeom>
          <a:solidFill>
            <a:srgbClr val="92D050">
              <a:alpha val="3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/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871538" y="68263"/>
            <a:ext cx="13014325" cy="8763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141696" tIns="73683" rIns="141696" bIns="73683" anchor="ctr"/>
          <a:lstStyle/>
          <a:p>
            <a:pPr algn="ctr" defTabSz="707322">
              <a:buClr>
                <a:srgbClr val="000000"/>
              </a:buClr>
              <a:buSzPct val="100000"/>
              <a:tabLst>
                <a:tab pos="0" algn="l"/>
                <a:tab pos="704822" algn="l"/>
                <a:tab pos="1412144" algn="l"/>
                <a:tab pos="2119465" algn="l"/>
                <a:tab pos="2826786" algn="l"/>
                <a:tab pos="3534108" algn="l"/>
                <a:tab pos="4241430" algn="l"/>
                <a:tab pos="4948750" algn="l"/>
                <a:tab pos="5656073" algn="l"/>
                <a:tab pos="6363393" algn="l"/>
                <a:tab pos="7070715" algn="l"/>
                <a:tab pos="7778036" algn="l"/>
                <a:tab pos="8485358" algn="l"/>
                <a:tab pos="9192678" algn="l"/>
                <a:tab pos="9900001" algn="l"/>
                <a:tab pos="10607321" algn="l"/>
                <a:tab pos="11314643" algn="l"/>
                <a:tab pos="12021964" algn="l"/>
                <a:tab pos="12729286" algn="l"/>
                <a:tab pos="13436606" algn="l"/>
                <a:tab pos="14143928" algn="l"/>
              </a:tabLst>
              <a:defRPr/>
            </a:pPr>
            <a:r>
              <a:rPr lang="ja-JP" altLang="en-US" sz="57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４．図書館サービスを自作する</a:t>
            </a:r>
            <a:endParaRPr lang="en-US" altLang="ja-JP" sz="57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174" name="Rectangle 2"/>
          <p:cNvSpPr txBox="1">
            <a:spLocks noChangeArrowheads="1"/>
          </p:cNvSpPr>
          <p:nvPr/>
        </p:nvSpPr>
        <p:spPr bwMode="auto">
          <a:xfrm>
            <a:off x="288925" y="1054100"/>
            <a:ext cx="6859588" cy="1096963"/>
          </a:xfrm>
          <a:prstGeom prst="rect">
            <a:avLst/>
          </a:prstGeom>
          <a:gradFill rotWithShape="1">
            <a:gsLst>
              <a:gs pos="0">
                <a:srgbClr val="979774"/>
              </a:gs>
              <a:gs pos="50000">
                <a:srgbClr val="DADAA8"/>
              </a:gs>
              <a:gs pos="100000">
                <a:srgbClr val="FFFFC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1696" tIns="73683" rIns="141696" bIns="73683" anchor="ctr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4400">
                <a:solidFill>
                  <a:srgbClr val="0070C0"/>
                </a:solidFill>
              </a:rPr>
              <a:t>書架ナビ！</a:t>
            </a:r>
            <a:endParaRPr lang="en-US" altLang="ja-JP" sz="4400">
              <a:solidFill>
                <a:srgbClr val="0070C0"/>
              </a:solidFill>
            </a:endParaRPr>
          </a:p>
          <a:p>
            <a:pPr eaLnBrk="1" hangingPunct="1"/>
            <a:r>
              <a:rPr lang="ja-JP" altLang="en-US" sz="3100">
                <a:solidFill>
                  <a:srgbClr val="0070C0"/>
                </a:solidFill>
              </a:rPr>
              <a:t>～この本どこにあるの？～</a:t>
            </a:r>
            <a:endParaRPr lang="en-US" altLang="ja-JP" sz="3100">
              <a:solidFill>
                <a:srgbClr val="0070C0"/>
              </a:solidFill>
            </a:endParaRPr>
          </a:p>
        </p:txBody>
      </p:sp>
      <p:sp>
        <p:nvSpPr>
          <p:cNvPr id="7175" name="Rectangle 2"/>
          <p:cNvSpPr txBox="1">
            <a:spLocks noChangeArrowheads="1"/>
          </p:cNvSpPr>
          <p:nvPr/>
        </p:nvSpPr>
        <p:spPr bwMode="auto">
          <a:xfrm>
            <a:off x="7496175" y="1054100"/>
            <a:ext cx="7085013" cy="1204913"/>
          </a:xfrm>
          <a:prstGeom prst="rect">
            <a:avLst/>
          </a:prstGeom>
          <a:gradFill rotWithShape="1">
            <a:gsLst>
              <a:gs pos="0">
                <a:srgbClr val="979774"/>
              </a:gs>
              <a:gs pos="50000">
                <a:srgbClr val="DADAA8"/>
              </a:gs>
              <a:gs pos="100000">
                <a:srgbClr val="FFFFC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1696" tIns="73683" rIns="141696" bIns="73683" anchor="ctr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4400">
                <a:solidFill>
                  <a:srgbClr val="0070C0"/>
                </a:solidFill>
              </a:rPr>
              <a:t>東京大学文学部芝居番付</a:t>
            </a:r>
            <a:endParaRPr lang="en-US" altLang="ja-JP" sz="4400">
              <a:solidFill>
                <a:srgbClr val="0070C0"/>
              </a:solidFill>
            </a:endParaRPr>
          </a:p>
          <a:p>
            <a:pPr eaLnBrk="1" hangingPunct="1"/>
            <a:r>
              <a:rPr lang="ja-JP" altLang="en-US" sz="4400">
                <a:solidFill>
                  <a:srgbClr val="0070C0"/>
                </a:solidFill>
              </a:rPr>
              <a:t>画像データベース</a:t>
            </a:r>
            <a:endParaRPr lang="en-US" altLang="ja-JP" sz="4400">
              <a:solidFill>
                <a:srgbClr val="0070C0"/>
              </a:solidFill>
            </a:endParaRPr>
          </a:p>
        </p:txBody>
      </p:sp>
      <p:grpSp>
        <p:nvGrpSpPr>
          <p:cNvPr id="7176" name="グループ化 30"/>
          <p:cNvGrpSpPr>
            <a:grpSpLocks/>
          </p:cNvGrpSpPr>
          <p:nvPr/>
        </p:nvGrpSpPr>
        <p:grpSpPr bwMode="auto">
          <a:xfrm>
            <a:off x="7148513" y="2041525"/>
            <a:ext cx="233362" cy="8010525"/>
            <a:chOff x="3923928" y="360040"/>
            <a:chExt cx="216024" cy="5261675"/>
          </a:xfrm>
        </p:grpSpPr>
        <p:sp>
          <p:nvSpPr>
            <p:cNvPr id="32" name="フリーフォーム 31"/>
            <p:cNvSpPr/>
            <p:nvPr/>
          </p:nvSpPr>
          <p:spPr bwMode="auto">
            <a:xfrm>
              <a:off x="3923928" y="2204864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7218" name="フリーフォーム 32"/>
            <p:cNvSpPr>
              <a:spLocks/>
            </p:cNvSpPr>
            <p:nvPr/>
          </p:nvSpPr>
          <p:spPr bwMode="auto">
            <a:xfrm>
              <a:off x="3923928" y="2492896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フリーフォーム 33"/>
            <p:cNvSpPr/>
            <p:nvPr/>
          </p:nvSpPr>
          <p:spPr bwMode="auto">
            <a:xfrm>
              <a:off x="3923928" y="2852936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7222" name="フリーフォーム 34"/>
            <p:cNvSpPr>
              <a:spLocks/>
            </p:cNvSpPr>
            <p:nvPr/>
          </p:nvSpPr>
          <p:spPr bwMode="auto">
            <a:xfrm>
              <a:off x="3923928" y="3140968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フリーフォーム 35"/>
            <p:cNvSpPr/>
            <p:nvPr/>
          </p:nvSpPr>
          <p:spPr bwMode="auto">
            <a:xfrm>
              <a:off x="3923928" y="3501008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7226" name="フリーフォーム 36"/>
            <p:cNvSpPr>
              <a:spLocks/>
            </p:cNvSpPr>
            <p:nvPr/>
          </p:nvSpPr>
          <p:spPr bwMode="auto">
            <a:xfrm>
              <a:off x="3923928" y="3789040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フリーフォーム 37"/>
            <p:cNvSpPr/>
            <p:nvPr/>
          </p:nvSpPr>
          <p:spPr bwMode="auto">
            <a:xfrm>
              <a:off x="3923928" y="4149080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7230" name="フリーフォーム 38"/>
            <p:cNvSpPr>
              <a:spLocks/>
            </p:cNvSpPr>
            <p:nvPr/>
          </p:nvSpPr>
          <p:spPr bwMode="auto">
            <a:xfrm>
              <a:off x="3923928" y="4437112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フリーフォーム 39"/>
            <p:cNvSpPr/>
            <p:nvPr/>
          </p:nvSpPr>
          <p:spPr bwMode="auto">
            <a:xfrm>
              <a:off x="3923928" y="4797152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7234" name="フリーフォーム 40"/>
            <p:cNvSpPr>
              <a:spLocks/>
            </p:cNvSpPr>
            <p:nvPr/>
          </p:nvSpPr>
          <p:spPr bwMode="auto">
            <a:xfrm>
              <a:off x="3923928" y="5085184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フリーフォーム 41"/>
            <p:cNvSpPr/>
            <p:nvPr/>
          </p:nvSpPr>
          <p:spPr bwMode="auto">
            <a:xfrm>
              <a:off x="3923928" y="360040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7238" name="フリーフォーム 42"/>
            <p:cNvSpPr>
              <a:spLocks/>
            </p:cNvSpPr>
            <p:nvPr/>
          </p:nvSpPr>
          <p:spPr bwMode="auto">
            <a:xfrm>
              <a:off x="3923928" y="648072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フリーフォーム 43"/>
            <p:cNvSpPr/>
            <p:nvPr/>
          </p:nvSpPr>
          <p:spPr bwMode="auto">
            <a:xfrm>
              <a:off x="3923928" y="1008112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7242" name="フリーフォーム 44"/>
            <p:cNvSpPr>
              <a:spLocks/>
            </p:cNvSpPr>
            <p:nvPr/>
          </p:nvSpPr>
          <p:spPr bwMode="auto">
            <a:xfrm>
              <a:off x="3923928" y="1296144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フリーフォーム 45"/>
            <p:cNvSpPr/>
            <p:nvPr/>
          </p:nvSpPr>
          <p:spPr bwMode="auto">
            <a:xfrm>
              <a:off x="3923928" y="1656184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7246" name="フリーフォーム 46"/>
            <p:cNvSpPr>
              <a:spLocks/>
            </p:cNvSpPr>
            <p:nvPr/>
          </p:nvSpPr>
          <p:spPr bwMode="auto">
            <a:xfrm>
              <a:off x="3923928" y="1944216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7177" name="Picture 40" descr="C:\Users\Akira\AppData\Local\Microsoft\Windows\Temporary Internet Files\Content.IE5\W8C2NX0B\MP90031396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675813"/>
            <a:ext cx="65119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正方形/長方形 27"/>
          <p:cNvSpPr>
            <a:spLocks noChangeArrowheads="1"/>
          </p:cNvSpPr>
          <p:nvPr/>
        </p:nvSpPr>
        <p:spPr bwMode="auto">
          <a:xfrm>
            <a:off x="404813" y="9675813"/>
            <a:ext cx="6511925" cy="657225"/>
          </a:xfrm>
          <a:prstGeom prst="rect">
            <a:avLst/>
          </a:prstGeom>
          <a:solidFill>
            <a:srgbClr val="FFFFFF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kumimoji="0" lang="ja-JP" altLang="en-US" sz="3100">
                <a:solidFill>
                  <a:schemeClr val="tx1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迷子にならない本探し</a:t>
            </a:r>
          </a:p>
        </p:txBody>
      </p:sp>
      <p:grpSp>
        <p:nvGrpSpPr>
          <p:cNvPr id="5" name="グループ化 28"/>
          <p:cNvGrpSpPr>
            <a:grpSpLocks/>
          </p:cNvGrpSpPr>
          <p:nvPr/>
        </p:nvGrpSpPr>
        <p:grpSpPr bwMode="auto">
          <a:xfrm>
            <a:off x="7496412" y="9684991"/>
            <a:ext cx="6509703" cy="662142"/>
            <a:chOff x="4172178" y="4965873"/>
            <a:chExt cx="3672408" cy="531440"/>
          </a:xfrm>
          <a:solidFill>
            <a:schemeClr val="bg1">
              <a:alpha val="30196"/>
            </a:schemeClr>
          </a:solidFill>
        </p:grpSpPr>
        <p:pic>
          <p:nvPicPr>
            <p:cNvPr id="7181" name="Picture 40" descr="C:\Users\Akira\AppData\Local\Microsoft\Windows\Temporary Internet Files\Content.IE5\W8C2NX0B\MP900313963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2178" y="4965873"/>
              <a:ext cx="3672408" cy="5314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7182" name="正方形/長方形 30"/>
            <p:cNvSpPr>
              <a:spLocks noChangeArrowheads="1"/>
            </p:cNvSpPr>
            <p:nvPr/>
          </p:nvSpPr>
          <p:spPr bwMode="auto">
            <a:xfrm>
              <a:off x="4172178" y="4966493"/>
              <a:ext cx="3672408" cy="51952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defRPr/>
              </a:pPr>
              <a:r>
                <a:rPr kumimoji="0" lang="ja-JP" altLang="en-US" sz="3100" dirty="0">
                  <a:solidFill>
                    <a:schemeClr val="tx1"/>
                  </a:solidFill>
                  <a:latin typeface="HG行書体" pitchFamily="65" charset="-128"/>
                  <a:ea typeface="HG行書体" pitchFamily="65" charset="-128"/>
                </a:rPr>
                <a:t>データベースシステムの職員自作</a:t>
              </a:r>
            </a:p>
          </p:txBody>
        </p:sp>
      </p:grpSp>
      <p:pic>
        <p:nvPicPr>
          <p:cNvPr id="7180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555875"/>
            <a:ext cx="4649788" cy="3641725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93400" y="4787900"/>
            <a:ext cx="3698875" cy="2779713"/>
          </a:xfrm>
          <a:ln w="3810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3" name="Picture 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6948488"/>
            <a:ext cx="3632200" cy="2354262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図形 34"/>
          <p:cNvSpPr/>
          <p:nvPr/>
        </p:nvSpPr>
        <p:spPr>
          <a:xfrm rot="5193586">
            <a:off x="11480801" y="3735387"/>
            <a:ext cx="1300162" cy="1935163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図形 36"/>
          <p:cNvSpPr/>
          <p:nvPr/>
        </p:nvSpPr>
        <p:spPr>
          <a:xfrm rot="11719058">
            <a:off x="10350500" y="6797675"/>
            <a:ext cx="1300163" cy="1936750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角丸四角形 50"/>
          <p:cNvSpPr/>
          <p:nvPr/>
        </p:nvSpPr>
        <p:spPr bwMode="auto">
          <a:xfrm>
            <a:off x="10231438" y="2555875"/>
            <a:ext cx="4494212" cy="50482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52" name="角丸四角形 51"/>
          <p:cNvSpPr/>
          <p:nvPr/>
        </p:nvSpPr>
        <p:spPr bwMode="auto">
          <a:xfrm>
            <a:off x="10190163" y="2555875"/>
            <a:ext cx="4464050" cy="4333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en-US" altLang="ja-JP" sz="2000" dirty="0" err="1">
                <a:latin typeface="Arial" charset="0"/>
              </a:rPr>
              <a:t>PHP+SQLite</a:t>
            </a:r>
            <a:r>
              <a:rPr kumimoji="0" lang="ja-JP" altLang="en-US" sz="2000" dirty="0">
                <a:latin typeface="Arial" charset="0"/>
              </a:rPr>
              <a:t>で</a:t>
            </a:r>
            <a:r>
              <a:rPr kumimoji="0" lang="ja-JP" altLang="en-US" sz="2000" dirty="0">
                <a:solidFill>
                  <a:srgbClr val="FFFF00"/>
                </a:solidFill>
                <a:latin typeface="Arial" charset="0"/>
              </a:rPr>
              <a:t>検索システム自作</a:t>
            </a:r>
            <a:endParaRPr kumimoji="0" lang="ja-JP" altLang="en-US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7187" name="Picture 43" descr="C:\Users\Akira\AppData\Local\Microsoft\Windows\Temporary Internet Files\Content.IE5\W8C2NX0B\MC90034451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2484438"/>
            <a:ext cx="684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角丸四角形 56"/>
          <p:cNvSpPr/>
          <p:nvPr/>
        </p:nvSpPr>
        <p:spPr bwMode="auto">
          <a:xfrm>
            <a:off x="8524875" y="6372225"/>
            <a:ext cx="3968750" cy="4079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58" name="角丸四角形 57"/>
          <p:cNvSpPr/>
          <p:nvPr/>
        </p:nvSpPr>
        <p:spPr bwMode="auto">
          <a:xfrm>
            <a:off x="8389938" y="6300788"/>
            <a:ext cx="4022725" cy="431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ja-JP" altLang="en-US" sz="2000" dirty="0">
                <a:latin typeface="Arial" charset="0"/>
              </a:rPr>
              <a:t>Ｗｅｂ </a:t>
            </a:r>
            <a:r>
              <a:rPr kumimoji="0" lang="en-US" altLang="ja-JP" sz="2000" dirty="0">
                <a:latin typeface="Arial" charset="0"/>
              </a:rPr>
              <a:t>DB</a:t>
            </a:r>
            <a:r>
              <a:rPr kumimoji="0" lang="ja-JP" altLang="en-US" sz="2000" dirty="0">
                <a:latin typeface="Arial" charset="0"/>
              </a:rPr>
              <a:t>用に</a:t>
            </a:r>
            <a:r>
              <a:rPr kumimoji="0" lang="ja-JP" altLang="en-US" sz="2000" dirty="0">
                <a:solidFill>
                  <a:srgbClr val="FFFF00"/>
                </a:solidFill>
                <a:latin typeface="Arial" charset="0"/>
              </a:rPr>
              <a:t>メタデータを加工</a:t>
            </a:r>
            <a:endParaRPr kumimoji="0" lang="ja-JP" altLang="en-US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7190" name="Picture 43" descr="C:\Users\Akira\AppData\Local\Microsoft\Windows\Temporary Internet Files\Content.IE5\W8C2NX0B\MC90034451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6229350"/>
            <a:ext cx="68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角丸四角形 62"/>
          <p:cNvSpPr/>
          <p:nvPr/>
        </p:nvSpPr>
        <p:spPr bwMode="auto">
          <a:xfrm>
            <a:off x="9756775" y="8820150"/>
            <a:ext cx="3097213" cy="36036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pic>
        <p:nvPicPr>
          <p:cNvPr id="7192" name="Picture 43" descr="C:\Users\Akira\AppData\Local\Microsoft\Windows\Temporary Internet Files\Content.IE5\W8C2NX0B\MC90034451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13" y="8604250"/>
            <a:ext cx="68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67" descr="C:\Users\Akira\Desktop\shelf_navi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339975"/>
            <a:ext cx="4017963" cy="3927475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6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372225"/>
            <a:ext cx="3732213" cy="32131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5" name="Picture 68" descr="C:\Users\Akira\Desktop\shelf_navi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140200"/>
            <a:ext cx="3741737" cy="32766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96" name="グループ化 55"/>
          <p:cNvGrpSpPr>
            <a:grpSpLocks/>
          </p:cNvGrpSpPr>
          <p:nvPr/>
        </p:nvGrpSpPr>
        <p:grpSpPr bwMode="auto">
          <a:xfrm>
            <a:off x="2339975" y="8101013"/>
            <a:ext cx="4751388" cy="576262"/>
            <a:chOff x="7737495" y="9108635"/>
            <a:chExt cx="4692076" cy="576841"/>
          </a:xfrm>
        </p:grpSpPr>
        <p:sp>
          <p:nvSpPr>
            <p:cNvPr id="73" name="角丸四角形 72"/>
            <p:cNvSpPr/>
            <p:nvPr/>
          </p:nvSpPr>
          <p:spPr bwMode="auto">
            <a:xfrm>
              <a:off x="7894263" y="9180144"/>
              <a:ext cx="4535308" cy="50533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>
                <a:latin typeface="Arial" charset="0"/>
              </a:endParaRPr>
            </a:p>
          </p:txBody>
        </p:sp>
        <p:sp>
          <p:nvSpPr>
            <p:cNvPr id="74" name="角丸四角形 73"/>
            <p:cNvSpPr/>
            <p:nvPr/>
          </p:nvSpPr>
          <p:spPr bwMode="auto">
            <a:xfrm>
              <a:off x="7737495" y="9108635"/>
              <a:ext cx="4615259" cy="50533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kumimoji="0" lang="ja-JP" altLang="en-US" dirty="0">
                  <a:latin typeface="Arial" charset="0"/>
                </a:rPr>
                <a:t>オープンソースでソフトウェア</a:t>
              </a:r>
              <a:r>
                <a:rPr kumimoji="0" lang="ja-JP" altLang="en-US" dirty="0">
                  <a:solidFill>
                    <a:srgbClr val="FFFF00"/>
                  </a:solidFill>
                  <a:latin typeface="Arial" charset="0"/>
                </a:rPr>
                <a:t>年内配付予定</a:t>
              </a:r>
            </a:p>
          </p:txBody>
        </p:sp>
      </p:grpSp>
      <p:pic>
        <p:nvPicPr>
          <p:cNvPr id="7197" name="Picture 43" descr="C:\Users\Akira\AppData\Local\Microsoft\Windows\Temporary Internet Files\Content.IE5\W8C2NX0B\MC90034451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7956550"/>
            <a:ext cx="6842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角丸四角形 77"/>
          <p:cNvSpPr/>
          <p:nvPr/>
        </p:nvSpPr>
        <p:spPr bwMode="auto">
          <a:xfrm>
            <a:off x="1116013" y="2555875"/>
            <a:ext cx="3341687" cy="3889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79" name="角丸四角形 78"/>
          <p:cNvSpPr/>
          <p:nvPr/>
        </p:nvSpPr>
        <p:spPr bwMode="auto">
          <a:xfrm>
            <a:off x="1044575" y="2484438"/>
            <a:ext cx="3370263" cy="3905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ja-JP" altLang="en-US" sz="2000" dirty="0">
                <a:solidFill>
                  <a:srgbClr val="FFFF00"/>
                </a:solidFill>
                <a:latin typeface="Arial" charset="0"/>
              </a:rPr>
              <a:t>請求記号等</a:t>
            </a:r>
            <a:r>
              <a:rPr kumimoji="0" lang="ja-JP" altLang="en-US" sz="2000" dirty="0">
                <a:latin typeface="Arial" charset="0"/>
              </a:rPr>
              <a:t>を入力</a:t>
            </a:r>
            <a:endParaRPr kumimoji="0" lang="en-US" altLang="ja-JP" dirty="0">
              <a:latin typeface="Arial" charset="0"/>
            </a:endParaRPr>
          </a:p>
        </p:txBody>
      </p:sp>
      <p:sp>
        <p:nvSpPr>
          <p:cNvPr id="81" name="アーチ 80"/>
          <p:cNvSpPr/>
          <p:nvPr/>
        </p:nvSpPr>
        <p:spPr bwMode="auto">
          <a:xfrm>
            <a:off x="3276600" y="3995738"/>
            <a:ext cx="355600" cy="73025"/>
          </a:xfrm>
          <a:prstGeom prst="blockArc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59" name="図形 58"/>
          <p:cNvSpPr/>
          <p:nvPr/>
        </p:nvSpPr>
        <p:spPr>
          <a:xfrm rot="5193586">
            <a:off x="2695576" y="3592512"/>
            <a:ext cx="1300162" cy="1935163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7202" name="Picture 43" descr="C:\Users\Akira\AppData\Local\Microsoft\Windows\Temporary Internet Files\Content.IE5\W8C2NX0B\MC90034451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779838"/>
            <a:ext cx="6842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角丸四角形 79"/>
          <p:cNvSpPr/>
          <p:nvPr/>
        </p:nvSpPr>
        <p:spPr bwMode="auto">
          <a:xfrm>
            <a:off x="3563938" y="3995738"/>
            <a:ext cx="3600450" cy="4333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68" name="角丸四角形 67"/>
          <p:cNvSpPr/>
          <p:nvPr/>
        </p:nvSpPr>
        <p:spPr bwMode="auto">
          <a:xfrm>
            <a:off x="3492500" y="3924300"/>
            <a:ext cx="3649663" cy="431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ja-JP" altLang="en-US" sz="2000" dirty="0">
                <a:latin typeface="Arial" charset="0"/>
              </a:rPr>
              <a:t>書庫内の</a:t>
            </a:r>
            <a:r>
              <a:rPr kumimoji="0" lang="ja-JP" altLang="en-US" sz="2000" dirty="0">
                <a:solidFill>
                  <a:srgbClr val="FFFF00"/>
                </a:solidFill>
                <a:latin typeface="Arial" charset="0"/>
              </a:rPr>
              <a:t>図書の位置を図示</a:t>
            </a:r>
          </a:p>
        </p:txBody>
      </p:sp>
      <p:sp>
        <p:nvSpPr>
          <p:cNvPr id="82" name="アーチ 81"/>
          <p:cNvSpPr/>
          <p:nvPr/>
        </p:nvSpPr>
        <p:spPr bwMode="auto">
          <a:xfrm>
            <a:off x="2124075" y="8172450"/>
            <a:ext cx="355600" cy="71438"/>
          </a:xfrm>
          <a:prstGeom prst="blockArc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71" name="アーチ 70"/>
          <p:cNvSpPr/>
          <p:nvPr/>
        </p:nvSpPr>
        <p:spPr bwMode="auto">
          <a:xfrm>
            <a:off x="755650" y="2628900"/>
            <a:ext cx="357188" cy="71438"/>
          </a:xfrm>
          <a:prstGeom prst="blockArc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83" name="アーチ 82"/>
          <p:cNvSpPr/>
          <p:nvPr/>
        </p:nvSpPr>
        <p:spPr bwMode="auto">
          <a:xfrm>
            <a:off x="9901238" y="2700338"/>
            <a:ext cx="355600" cy="71437"/>
          </a:xfrm>
          <a:prstGeom prst="blockArc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pic>
        <p:nvPicPr>
          <p:cNvPr id="7208" name="Picture 43" descr="C:\Users\Akira\AppData\Local\Microsoft\Windows\Temporary Internet Files\Content.IE5\W8C2NX0B\MC90034451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11413"/>
            <a:ext cx="6858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アーチ 83"/>
          <p:cNvSpPr/>
          <p:nvPr/>
        </p:nvSpPr>
        <p:spPr bwMode="auto">
          <a:xfrm>
            <a:off x="8172450" y="6516688"/>
            <a:ext cx="357188" cy="71437"/>
          </a:xfrm>
          <a:prstGeom prst="blockArc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85" name="角丸四角形 84"/>
          <p:cNvSpPr/>
          <p:nvPr/>
        </p:nvSpPr>
        <p:spPr bwMode="auto">
          <a:xfrm>
            <a:off x="9756775" y="8820150"/>
            <a:ext cx="3968750" cy="4079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64" name="角丸四角形 63"/>
          <p:cNvSpPr/>
          <p:nvPr/>
        </p:nvSpPr>
        <p:spPr bwMode="auto">
          <a:xfrm>
            <a:off x="9685338" y="8748713"/>
            <a:ext cx="3960812" cy="431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ja-JP" altLang="en-US" sz="2000" dirty="0">
                <a:latin typeface="Arial" charset="0"/>
              </a:rPr>
              <a:t>　</a:t>
            </a:r>
            <a:r>
              <a:rPr kumimoji="0" lang="en-US" altLang="ja-JP" sz="2000" dirty="0">
                <a:latin typeface="Arial" charset="0"/>
              </a:rPr>
              <a:t>Tiff</a:t>
            </a:r>
            <a:r>
              <a:rPr kumimoji="0" lang="ja-JP" altLang="en-US" sz="2000" dirty="0">
                <a:latin typeface="Arial" charset="0"/>
              </a:rPr>
              <a:t>画像を</a:t>
            </a:r>
            <a:r>
              <a:rPr kumimoji="0" lang="en-US" altLang="ja-JP" sz="2000" dirty="0">
                <a:solidFill>
                  <a:srgbClr val="FFFF00"/>
                </a:solidFill>
                <a:latin typeface="Arial" charset="0"/>
              </a:rPr>
              <a:t>Web</a:t>
            </a:r>
            <a:r>
              <a:rPr kumimoji="0" lang="ja-JP" altLang="en-US" sz="2000" dirty="0">
                <a:solidFill>
                  <a:srgbClr val="FFFF00"/>
                </a:solidFill>
                <a:latin typeface="Arial" charset="0"/>
              </a:rPr>
              <a:t>用に</a:t>
            </a:r>
            <a:r>
              <a:rPr kumimoji="0" lang="en-US" altLang="ja-JP" sz="2000" dirty="0">
                <a:solidFill>
                  <a:srgbClr val="FFFF00"/>
                </a:solidFill>
                <a:latin typeface="Arial" charset="0"/>
              </a:rPr>
              <a:t>PDF</a:t>
            </a:r>
            <a:r>
              <a:rPr kumimoji="0" lang="ja-JP" altLang="en-US" sz="2000" dirty="0">
                <a:solidFill>
                  <a:srgbClr val="FFFF00"/>
                </a:solidFill>
                <a:latin typeface="Arial" charset="0"/>
              </a:rPr>
              <a:t>化</a:t>
            </a:r>
          </a:p>
        </p:txBody>
      </p:sp>
      <p:sp>
        <p:nvSpPr>
          <p:cNvPr id="86" name="アーチ 85"/>
          <p:cNvSpPr/>
          <p:nvPr/>
        </p:nvSpPr>
        <p:spPr bwMode="auto">
          <a:xfrm>
            <a:off x="9469438" y="8964613"/>
            <a:ext cx="355600" cy="73025"/>
          </a:xfrm>
          <a:prstGeom prst="blockArc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正方形/長方形 7"/>
          <p:cNvSpPr>
            <a:spLocks noChangeArrowheads="1"/>
          </p:cNvSpPr>
          <p:nvPr/>
        </p:nvSpPr>
        <p:spPr bwMode="auto">
          <a:xfrm>
            <a:off x="0" y="0"/>
            <a:ext cx="14762163" cy="10440988"/>
          </a:xfrm>
          <a:prstGeom prst="rect">
            <a:avLst/>
          </a:prstGeom>
          <a:solidFill>
            <a:schemeClr val="bg1">
              <a:alpha val="2117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/>
          </a:p>
        </p:txBody>
      </p:sp>
      <p:sp>
        <p:nvSpPr>
          <p:cNvPr id="8195" name="正方形/長方形 8"/>
          <p:cNvSpPr>
            <a:spLocks noChangeArrowheads="1"/>
          </p:cNvSpPr>
          <p:nvPr/>
        </p:nvSpPr>
        <p:spPr bwMode="auto">
          <a:xfrm>
            <a:off x="-36513" y="0"/>
            <a:ext cx="14762163" cy="10440988"/>
          </a:xfrm>
          <a:prstGeom prst="rect">
            <a:avLst/>
          </a:prstGeom>
          <a:solidFill>
            <a:srgbClr val="0066FF">
              <a:alpha val="3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/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871538" y="68263"/>
            <a:ext cx="13014325" cy="8763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141696" tIns="73683" rIns="141696" bIns="73683" anchor="ctr"/>
          <a:lstStyle/>
          <a:p>
            <a:pPr algn="ctr" defTabSz="707322">
              <a:buClr>
                <a:srgbClr val="000000"/>
              </a:buClr>
              <a:buSzPct val="100000"/>
              <a:tabLst>
                <a:tab pos="0" algn="l"/>
                <a:tab pos="704822" algn="l"/>
                <a:tab pos="1412144" algn="l"/>
                <a:tab pos="2119465" algn="l"/>
                <a:tab pos="2826786" algn="l"/>
                <a:tab pos="3534108" algn="l"/>
                <a:tab pos="4241430" algn="l"/>
                <a:tab pos="4948750" algn="l"/>
                <a:tab pos="5656073" algn="l"/>
                <a:tab pos="6363393" algn="l"/>
                <a:tab pos="7070715" algn="l"/>
                <a:tab pos="7778036" algn="l"/>
                <a:tab pos="8485358" algn="l"/>
                <a:tab pos="9192678" algn="l"/>
                <a:tab pos="9900001" algn="l"/>
                <a:tab pos="10607321" algn="l"/>
                <a:tab pos="11314643" algn="l"/>
                <a:tab pos="12021964" algn="l"/>
                <a:tab pos="12729286" algn="l"/>
                <a:tab pos="13436606" algn="l"/>
                <a:tab pos="14143928" algn="l"/>
              </a:tabLst>
              <a:defRPr/>
            </a:pPr>
            <a:r>
              <a:rPr lang="ja-JP" altLang="en-US" sz="57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５．キーワード・件名候補提示の試み</a:t>
            </a:r>
            <a:endParaRPr kumimoji="0" lang="en-US" altLang="ja-JP" sz="5700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7" name="Rectangle 2"/>
          <p:cNvSpPr txBox="1">
            <a:spLocks noChangeArrowheads="1"/>
          </p:cNvSpPr>
          <p:nvPr/>
        </p:nvSpPr>
        <p:spPr bwMode="auto">
          <a:xfrm>
            <a:off x="755650" y="1054100"/>
            <a:ext cx="5813425" cy="1204913"/>
          </a:xfrm>
          <a:prstGeom prst="rect">
            <a:avLst/>
          </a:prstGeom>
          <a:gradFill rotWithShape="1">
            <a:gsLst>
              <a:gs pos="0">
                <a:srgbClr val="979774"/>
              </a:gs>
              <a:gs pos="50000">
                <a:srgbClr val="DADAA8"/>
              </a:gs>
              <a:gs pos="100000">
                <a:srgbClr val="FFFFC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1696" tIns="73683" rIns="141696" bIns="73683" anchor="ctr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zh-TW" altLang="en-US" sz="4400">
                <a:solidFill>
                  <a:srgbClr val="0070C0"/>
                </a:solidFill>
              </a:rPr>
              <a:t>国会図書館件名標目</a:t>
            </a:r>
            <a:endParaRPr lang="en-US" altLang="zh-TW" sz="4400">
              <a:solidFill>
                <a:srgbClr val="0070C0"/>
              </a:solidFill>
            </a:endParaRPr>
          </a:p>
          <a:p>
            <a:pPr eaLnBrk="1" hangingPunct="1"/>
            <a:r>
              <a:rPr lang="zh-TW" altLang="en-US" sz="4400">
                <a:solidFill>
                  <a:srgbClr val="0070C0"/>
                </a:solidFill>
              </a:rPr>
              <a:t>連想検索</a:t>
            </a:r>
          </a:p>
        </p:txBody>
      </p:sp>
      <p:sp>
        <p:nvSpPr>
          <p:cNvPr id="8198" name="Rectangle 2"/>
          <p:cNvSpPr txBox="1">
            <a:spLocks noChangeArrowheads="1"/>
          </p:cNvSpPr>
          <p:nvPr/>
        </p:nvSpPr>
        <p:spPr bwMode="auto">
          <a:xfrm>
            <a:off x="7962900" y="1054100"/>
            <a:ext cx="5826125" cy="1314450"/>
          </a:xfrm>
          <a:prstGeom prst="rect">
            <a:avLst/>
          </a:prstGeom>
          <a:gradFill rotWithShape="1">
            <a:gsLst>
              <a:gs pos="0">
                <a:srgbClr val="979774"/>
              </a:gs>
              <a:gs pos="50000">
                <a:srgbClr val="DADAA8"/>
              </a:gs>
              <a:gs pos="100000">
                <a:srgbClr val="FFFFC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1696" tIns="73683" rIns="141696" bIns="73683" anchor="ctr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zh-TW" altLang="en-US" sz="4400">
                <a:solidFill>
                  <a:srgbClr val="0070C0"/>
                </a:solidFill>
              </a:rPr>
              <a:t>東京大学</a:t>
            </a:r>
            <a:r>
              <a:rPr lang="en-US" altLang="zh-TW" sz="4400">
                <a:solidFill>
                  <a:srgbClr val="0070C0"/>
                </a:solidFill>
              </a:rPr>
              <a:t>OPAC Plus </a:t>
            </a:r>
          </a:p>
          <a:p>
            <a:pPr eaLnBrk="1" hangingPunct="1"/>
            <a:r>
              <a:rPr lang="en-US" altLang="zh-TW" sz="4400">
                <a:solidFill>
                  <a:srgbClr val="0070C0"/>
                </a:solidFill>
              </a:rPr>
              <a:t>“</a:t>
            </a:r>
            <a:r>
              <a:rPr lang="zh-TW" altLang="en-US" sz="4400">
                <a:solidFill>
                  <a:srgbClr val="0070C0"/>
                </a:solidFill>
              </a:rPr>
              <a:t>言選</a:t>
            </a:r>
            <a:r>
              <a:rPr lang="en-US" altLang="zh-TW" sz="4400">
                <a:solidFill>
                  <a:srgbClr val="0070C0"/>
                </a:solidFill>
              </a:rPr>
              <a:t>Web”</a:t>
            </a:r>
          </a:p>
        </p:txBody>
      </p:sp>
      <p:grpSp>
        <p:nvGrpSpPr>
          <p:cNvPr id="8199" name="グループ化 28"/>
          <p:cNvGrpSpPr>
            <a:grpSpLocks/>
          </p:cNvGrpSpPr>
          <p:nvPr/>
        </p:nvGrpSpPr>
        <p:grpSpPr bwMode="auto">
          <a:xfrm>
            <a:off x="7381875" y="1822450"/>
            <a:ext cx="231775" cy="8008938"/>
            <a:chOff x="3923928" y="360040"/>
            <a:chExt cx="216024" cy="5261675"/>
          </a:xfrm>
        </p:grpSpPr>
        <p:sp>
          <p:nvSpPr>
            <p:cNvPr id="30" name="フリーフォーム 29"/>
            <p:cNvSpPr/>
            <p:nvPr/>
          </p:nvSpPr>
          <p:spPr bwMode="auto">
            <a:xfrm>
              <a:off x="3923928" y="2204864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8230" name="フリーフォーム 30"/>
            <p:cNvSpPr>
              <a:spLocks/>
            </p:cNvSpPr>
            <p:nvPr/>
          </p:nvSpPr>
          <p:spPr bwMode="auto">
            <a:xfrm>
              <a:off x="3923928" y="2492896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フリーフォーム 31"/>
            <p:cNvSpPr/>
            <p:nvPr/>
          </p:nvSpPr>
          <p:spPr bwMode="auto">
            <a:xfrm>
              <a:off x="3923928" y="2852936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8234" name="フリーフォーム 32"/>
            <p:cNvSpPr>
              <a:spLocks/>
            </p:cNvSpPr>
            <p:nvPr/>
          </p:nvSpPr>
          <p:spPr bwMode="auto">
            <a:xfrm>
              <a:off x="3923928" y="3140968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フリーフォーム 33"/>
            <p:cNvSpPr/>
            <p:nvPr/>
          </p:nvSpPr>
          <p:spPr bwMode="auto">
            <a:xfrm>
              <a:off x="3923928" y="3501008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8238" name="フリーフォーム 34"/>
            <p:cNvSpPr>
              <a:spLocks/>
            </p:cNvSpPr>
            <p:nvPr/>
          </p:nvSpPr>
          <p:spPr bwMode="auto">
            <a:xfrm>
              <a:off x="3923928" y="3789040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フリーフォーム 35"/>
            <p:cNvSpPr/>
            <p:nvPr/>
          </p:nvSpPr>
          <p:spPr bwMode="auto">
            <a:xfrm>
              <a:off x="3923928" y="4149080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8242" name="フリーフォーム 36"/>
            <p:cNvSpPr>
              <a:spLocks/>
            </p:cNvSpPr>
            <p:nvPr/>
          </p:nvSpPr>
          <p:spPr bwMode="auto">
            <a:xfrm>
              <a:off x="3923928" y="4437112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フリーフォーム 37"/>
            <p:cNvSpPr/>
            <p:nvPr/>
          </p:nvSpPr>
          <p:spPr bwMode="auto">
            <a:xfrm>
              <a:off x="3923928" y="4797152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8246" name="フリーフォーム 38"/>
            <p:cNvSpPr>
              <a:spLocks/>
            </p:cNvSpPr>
            <p:nvPr/>
          </p:nvSpPr>
          <p:spPr bwMode="auto">
            <a:xfrm>
              <a:off x="3923928" y="5085184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フリーフォーム 39"/>
            <p:cNvSpPr/>
            <p:nvPr/>
          </p:nvSpPr>
          <p:spPr bwMode="auto">
            <a:xfrm>
              <a:off x="3923928" y="360040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8250" name="フリーフォーム 40"/>
            <p:cNvSpPr>
              <a:spLocks/>
            </p:cNvSpPr>
            <p:nvPr/>
          </p:nvSpPr>
          <p:spPr bwMode="auto">
            <a:xfrm>
              <a:off x="3923928" y="648072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フリーフォーム 41"/>
            <p:cNvSpPr/>
            <p:nvPr/>
          </p:nvSpPr>
          <p:spPr bwMode="auto">
            <a:xfrm>
              <a:off x="3923928" y="1008112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8254" name="フリーフォーム 42"/>
            <p:cNvSpPr>
              <a:spLocks/>
            </p:cNvSpPr>
            <p:nvPr/>
          </p:nvSpPr>
          <p:spPr bwMode="auto">
            <a:xfrm>
              <a:off x="3923928" y="1296144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フリーフォーム 43"/>
            <p:cNvSpPr/>
            <p:nvPr/>
          </p:nvSpPr>
          <p:spPr bwMode="auto">
            <a:xfrm>
              <a:off x="3923928" y="1656184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8258" name="フリーフォーム 44"/>
            <p:cNvSpPr>
              <a:spLocks/>
            </p:cNvSpPr>
            <p:nvPr/>
          </p:nvSpPr>
          <p:spPr bwMode="auto">
            <a:xfrm>
              <a:off x="3923928" y="1944216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8200" name="Picture 40" descr="C:\Users\Akira\AppData\Local\Microsoft\Windows\Temporary Internet Files\Content.IE5\W8C2NX0B\MP90031396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9864725"/>
            <a:ext cx="7092950" cy="539750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正方形/長方形 30"/>
          <p:cNvSpPr>
            <a:spLocks noChangeArrowheads="1"/>
          </p:cNvSpPr>
          <p:nvPr/>
        </p:nvSpPr>
        <p:spPr bwMode="auto">
          <a:xfrm>
            <a:off x="288925" y="9864725"/>
            <a:ext cx="7097713" cy="539750"/>
          </a:xfrm>
          <a:prstGeom prst="rect">
            <a:avLst/>
          </a:prstGeom>
          <a:solidFill>
            <a:srgbClr val="FFFFFF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kumimoji="0" lang="ja-JP" altLang="en-US" sz="3100">
                <a:solidFill>
                  <a:schemeClr val="tx1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カタロガーにもキーワード探しにも</a:t>
            </a:r>
          </a:p>
        </p:txBody>
      </p:sp>
      <p:pic>
        <p:nvPicPr>
          <p:cNvPr id="8202" name="コンテンツ プレースホルダ 3" descr="NDLSH連想検索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925" y="2479675"/>
            <a:ext cx="7072313" cy="6248400"/>
          </a:xfrm>
          <a:ln w="38100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35" name="正方形/長方形 34"/>
          <p:cNvSpPr/>
          <p:nvPr/>
        </p:nvSpPr>
        <p:spPr>
          <a:xfrm>
            <a:off x="404813" y="4672013"/>
            <a:ext cx="3373437" cy="6572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63" tIns="71982" rIns="143963" bIns="71982" anchor="ctr"/>
          <a:lstStyle/>
          <a:p>
            <a:pPr algn="ctr" defTabSz="707322">
              <a:defRPr/>
            </a:pPr>
            <a:endParaRPr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404813" y="5878513"/>
            <a:ext cx="2155825" cy="21383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63" tIns="71982" rIns="143963" bIns="71982" anchor="ctr"/>
          <a:lstStyle/>
          <a:p>
            <a:pPr algn="ctr" defTabSz="707322">
              <a:defRPr/>
            </a:pPr>
            <a:endParaRPr lang="ja-JP" altLang="en-US"/>
          </a:p>
        </p:txBody>
      </p:sp>
      <p:sp>
        <p:nvSpPr>
          <p:cNvPr id="39" name="角丸四角形吹き出し 38"/>
          <p:cNvSpPr/>
          <p:nvPr/>
        </p:nvSpPr>
        <p:spPr>
          <a:xfrm>
            <a:off x="5056188" y="3794125"/>
            <a:ext cx="2093912" cy="768350"/>
          </a:xfrm>
          <a:prstGeom prst="wedgeRoundRectCallout">
            <a:avLst>
              <a:gd name="adj1" fmla="val -110356"/>
              <a:gd name="adj2" fmla="val 59033"/>
              <a:gd name="adj3" fmla="val 166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63" tIns="71982" rIns="143963" bIns="71982" anchor="ctr"/>
          <a:lstStyle/>
          <a:p>
            <a:pPr algn="ctr" defTabSz="707322">
              <a:defRPr/>
            </a:pPr>
            <a:r>
              <a:rPr lang="ja-JP" altLang="en-US" sz="2000" dirty="0">
                <a:solidFill>
                  <a:schemeClr val="bg1"/>
                </a:solidFill>
              </a:rPr>
              <a:t>文章もしくは</a:t>
            </a:r>
            <a:endParaRPr lang="en-US" altLang="ja-JP" sz="2000" dirty="0">
              <a:solidFill>
                <a:schemeClr val="bg1"/>
              </a:solidFill>
            </a:endParaRPr>
          </a:p>
          <a:p>
            <a:pPr algn="ctr" defTabSz="707322">
              <a:defRPr/>
            </a:pPr>
            <a:r>
              <a:rPr lang="ja-JP" altLang="en-US" sz="2000" dirty="0">
                <a:solidFill>
                  <a:schemeClr val="bg1"/>
                </a:solidFill>
              </a:rPr>
              <a:t>キーワード入力</a:t>
            </a:r>
          </a:p>
        </p:txBody>
      </p:sp>
      <p:sp>
        <p:nvSpPr>
          <p:cNvPr id="41" name="角丸四角形吹き出し 40"/>
          <p:cNvSpPr/>
          <p:nvPr/>
        </p:nvSpPr>
        <p:spPr>
          <a:xfrm>
            <a:off x="3311525" y="6445250"/>
            <a:ext cx="3636963" cy="1366838"/>
          </a:xfrm>
          <a:prstGeom prst="wedgeRoundRectCallout">
            <a:avLst>
              <a:gd name="adj1" fmla="val -70574"/>
              <a:gd name="adj2" fmla="val 20337"/>
              <a:gd name="adj3" fmla="val 16667"/>
            </a:avLst>
          </a:prstGeom>
          <a:solidFill>
            <a:srgbClr val="00997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63" tIns="71982" rIns="143963" bIns="71982" anchor="ctr"/>
          <a:lstStyle/>
          <a:p>
            <a:pPr algn="ctr" defTabSz="707322">
              <a:defRPr/>
            </a:pPr>
            <a:r>
              <a:rPr lang="ja-JP" altLang="en-US" sz="2400" dirty="0">
                <a:solidFill>
                  <a:schemeClr val="bg1"/>
                </a:solidFill>
              </a:rPr>
              <a:t>入力から</a:t>
            </a:r>
            <a:r>
              <a:rPr lang="ja-JP" altLang="en-US" sz="2400" dirty="0">
                <a:solidFill>
                  <a:srgbClr val="FFFF00"/>
                </a:solidFill>
              </a:rPr>
              <a:t>「連想」する</a:t>
            </a:r>
            <a:endParaRPr lang="en-US" altLang="ja-JP" sz="2400" dirty="0">
              <a:solidFill>
                <a:srgbClr val="FFFF00"/>
              </a:solidFill>
            </a:endParaRPr>
          </a:p>
          <a:p>
            <a:pPr algn="ctr" defTabSz="707322">
              <a:defRPr/>
            </a:pPr>
            <a:r>
              <a:rPr lang="ja-JP" altLang="en-US" sz="2400" dirty="0">
                <a:solidFill>
                  <a:srgbClr val="FFFF00"/>
                </a:solidFill>
              </a:rPr>
              <a:t>国会図書館件名標目</a:t>
            </a:r>
            <a:r>
              <a:rPr lang="ja-JP" altLang="en-US" sz="2400" dirty="0">
                <a:solidFill>
                  <a:schemeClr val="bg1"/>
                </a:solidFill>
              </a:rPr>
              <a:t>と</a:t>
            </a:r>
            <a:endParaRPr lang="en-US" altLang="ja-JP" sz="2400" dirty="0">
              <a:solidFill>
                <a:schemeClr val="bg1"/>
              </a:solidFill>
            </a:endParaRPr>
          </a:p>
          <a:p>
            <a:pPr algn="ctr" defTabSz="707322">
              <a:defRPr/>
            </a:pPr>
            <a:r>
              <a:rPr lang="ja-JP" altLang="en-US" sz="2400" dirty="0">
                <a:solidFill>
                  <a:schemeClr val="bg1"/>
                </a:solidFill>
              </a:rPr>
              <a:t>そのスコアを表示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pic>
        <p:nvPicPr>
          <p:cNvPr id="8207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2589213"/>
            <a:ext cx="5062537" cy="3119437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8" name="Rectangle 13"/>
          <p:cNvSpPr>
            <a:spLocks noChangeArrowheads="1"/>
          </p:cNvSpPr>
          <p:nvPr/>
        </p:nvSpPr>
        <p:spPr bwMode="auto">
          <a:xfrm>
            <a:off x="2860675" y="5865813"/>
            <a:ext cx="565150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43963" tIns="71982" rIns="143963" bIns="71982" anchor="ctr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/>
          </a:p>
        </p:txBody>
      </p:sp>
      <p:pic>
        <p:nvPicPr>
          <p:cNvPr id="820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329238"/>
            <a:ext cx="4171950" cy="3282950"/>
          </a:xfrm>
          <a:prstGeom prst="rect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300" y="6259513"/>
            <a:ext cx="3481388" cy="3435350"/>
          </a:xfrm>
          <a:prstGeom prst="rect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図形 44"/>
          <p:cNvSpPr/>
          <p:nvPr/>
        </p:nvSpPr>
        <p:spPr>
          <a:xfrm rot="5193586">
            <a:off x="9896476" y="4170362"/>
            <a:ext cx="1300162" cy="1935163"/>
          </a:xfrm>
          <a:prstGeom prst="swooshArrow">
            <a:avLst>
              <a:gd name="adj1" fmla="val 17672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図形 45"/>
          <p:cNvSpPr/>
          <p:nvPr/>
        </p:nvSpPr>
        <p:spPr>
          <a:xfrm rot="5193586">
            <a:off x="10473531" y="6781007"/>
            <a:ext cx="1298575" cy="1935162"/>
          </a:xfrm>
          <a:prstGeom prst="swooshArrow">
            <a:avLst>
              <a:gd name="adj1" fmla="val 17672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角丸四角形 46"/>
          <p:cNvSpPr/>
          <p:nvPr/>
        </p:nvSpPr>
        <p:spPr bwMode="auto">
          <a:xfrm>
            <a:off x="7943850" y="8532813"/>
            <a:ext cx="3109913" cy="431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48" name="角丸四角形 47"/>
          <p:cNvSpPr/>
          <p:nvPr/>
        </p:nvSpPr>
        <p:spPr bwMode="auto">
          <a:xfrm>
            <a:off x="7885113" y="8461375"/>
            <a:ext cx="3095625" cy="431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ja-JP" altLang="en-US" sz="2000" dirty="0">
                <a:solidFill>
                  <a:srgbClr val="FFFF00"/>
                </a:solidFill>
                <a:latin typeface="Arial" charset="0"/>
              </a:rPr>
              <a:t>関連用語</a:t>
            </a:r>
            <a:r>
              <a:rPr kumimoji="0" lang="ja-JP" altLang="en-US" sz="2000" dirty="0">
                <a:latin typeface="Arial" charset="0"/>
              </a:rPr>
              <a:t>を提示</a:t>
            </a:r>
          </a:p>
        </p:txBody>
      </p:sp>
      <p:sp>
        <p:nvSpPr>
          <p:cNvPr id="50" name="角丸四角形 49"/>
          <p:cNvSpPr/>
          <p:nvPr/>
        </p:nvSpPr>
        <p:spPr bwMode="auto">
          <a:xfrm>
            <a:off x="11256963" y="8964613"/>
            <a:ext cx="3252787" cy="431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51" name="角丸四角形 50"/>
          <p:cNvSpPr/>
          <p:nvPr/>
        </p:nvSpPr>
        <p:spPr bwMode="auto">
          <a:xfrm>
            <a:off x="11198225" y="8893175"/>
            <a:ext cx="3267075" cy="431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ja-JP" altLang="en-US" sz="2000" dirty="0">
                <a:solidFill>
                  <a:srgbClr val="FFFF00"/>
                </a:solidFill>
                <a:latin typeface="Arial" charset="0"/>
              </a:rPr>
              <a:t>ＯＰＡＣ</a:t>
            </a:r>
            <a:r>
              <a:rPr kumimoji="0" lang="ja-JP" altLang="en-US" sz="2000" dirty="0">
                <a:latin typeface="Arial" charset="0"/>
              </a:rPr>
              <a:t>や</a:t>
            </a:r>
            <a:r>
              <a:rPr kumimoji="0" lang="ja-JP" altLang="en-US" sz="2000" dirty="0">
                <a:solidFill>
                  <a:srgbClr val="FFFF00"/>
                </a:solidFill>
                <a:latin typeface="Arial" charset="0"/>
              </a:rPr>
              <a:t>雑誌記事索引</a:t>
            </a:r>
            <a:r>
              <a:rPr kumimoji="0" lang="ja-JP" altLang="en-US" sz="2000" dirty="0">
                <a:latin typeface="Arial" charset="0"/>
              </a:rPr>
              <a:t>に</a:t>
            </a:r>
            <a:endParaRPr kumimoji="0" lang="ja-JP" altLang="en-US" dirty="0">
              <a:latin typeface="Arial" charset="0"/>
            </a:endParaRPr>
          </a:p>
        </p:txBody>
      </p:sp>
      <p:sp>
        <p:nvSpPr>
          <p:cNvPr id="53" name="角丸四角形 52"/>
          <p:cNvSpPr/>
          <p:nvPr/>
        </p:nvSpPr>
        <p:spPr bwMode="auto">
          <a:xfrm>
            <a:off x="10909300" y="4356100"/>
            <a:ext cx="3781425" cy="431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54" name="角丸四角形 53"/>
          <p:cNvSpPr/>
          <p:nvPr/>
        </p:nvSpPr>
        <p:spPr bwMode="auto">
          <a:xfrm>
            <a:off x="10764838" y="4284663"/>
            <a:ext cx="3867150" cy="431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ja-JP" altLang="en-US" sz="2000" dirty="0">
                <a:solidFill>
                  <a:srgbClr val="FFFF00"/>
                </a:solidFill>
                <a:latin typeface="Arial" charset="0"/>
              </a:rPr>
              <a:t>任意のＤＢを情報源</a:t>
            </a:r>
            <a:r>
              <a:rPr kumimoji="0" lang="ja-JP" altLang="en-US" sz="2000" dirty="0">
                <a:latin typeface="Arial" charset="0"/>
              </a:rPr>
              <a:t>に関連語</a:t>
            </a:r>
          </a:p>
        </p:txBody>
      </p:sp>
      <p:pic>
        <p:nvPicPr>
          <p:cNvPr id="8219" name="Picture 43" descr="C:\Users\Akira\AppData\Local\Microsoft\Windows\Temporary Internet Files\Content.IE5\W8C2NX0B\MC90034451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038" y="8893175"/>
            <a:ext cx="685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アーチ 59"/>
          <p:cNvSpPr/>
          <p:nvPr/>
        </p:nvSpPr>
        <p:spPr bwMode="auto">
          <a:xfrm>
            <a:off x="10909300" y="9109075"/>
            <a:ext cx="355600" cy="71438"/>
          </a:xfrm>
          <a:prstGeom prst="blockArc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pic>
        <p:nvPicPr>
          <p:cNvPr id="8221" name="Picture 43" descr="C:\Users\Akira\AppData\Local\Microsoft\Windows\Temporary Internet Files\Content.IE5\W8C2NX0B\MC90034451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8388350"/>
            <a:ext cx="685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アーチ 62"/>
          <p:cNvSpPr/>
          <p:nvPr/>
        </p:nvSpPr>
        <p:spPr bwMode="auto">
          <a:xfrm>
            <a:off x="7669213" y="8604250"/>
            <a:ext cx="355600" cy="73025"/>
          </a:xfrm>
          <a:prstGeom prst="blockArc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pic>
        <p:nvPicPr>
          <p:cNvPr id="8223" name="Picture 43" descr="C:\Users\Akira\AppData\Local\Microsoft\Windows\Temporary Internet Files\Content.IE5\W8C2NX0B\MC90034451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4284663"/>
            <a:ext cx="6858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アーチ 64"/>
          <p:cNvSpPr/>
          <p:nvPr/>
        </p:nvSpPr>
        <p:spPr bwMode="auto">
          <a:xfrm>
            <a:off x="10548938" y="4500563"/>
            <a:ext cx="357187" cy="71437"/>
          </a:xfrm>
          <a:prstGeom prst="blockArc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pic>
        <p:nvPicPr>
          <p:cNvPr id="8225" name="Picture 40" descr="C:\Users\Akira\AppData\Local\Microsoft\Windows\Temporary Internet Files\Content.IE5\W8C2NX0B\MP90031396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9828213"/>
            <a:ext cx="7091363" cy="541337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6" name="正方形/長方形 30"/>
          <p:cNvSpPr>
            <a:spLocks noChangeArrowheads="1"/>
          </p:cNvSpPr>
          <p:nvPr/>
        </p:nvSpPr>
        <p:spPr bwMode="auto">
          <a:xfrm>
            <a:off x="7666038" y="9828213"/>
            <a:ext cx="7096125" cy="577850"/>
          </a:xfrm>
          <a:prstGeom prst="rect">
            <a:avLst/>
          </a:prstGeom>
          <a:solidFill>
            <a:srgbClr val="FFFFFF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kumimoji="0" lang="ja-JP" altLang="en-US" sz="3100">
                <a:solidFill>
                  <a:schemeClr val="tx1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キーワード提示による文献ナビ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正方形/長方形 8"/>
          <p:cNvSpPr>
            <a:spLocks noChangeArrowheads="1"/>
          </p:cNvSpPr>
          <p:nvPr/>
        </p:nvSpPr>
        <p:spPr bwMode="auto">
          <a:xfrm>
            <a:off x="0" y="0"/>
            <a:ext cx="14762163" cy="10440988"/>
          </a:xfrm>
          <a:prstGeom prst="rect">
            <a:avLst/>
          </a:prstGeom>
          <a:solidFill>
            <a:srgbClr val="669900">
              <a:alpha val="3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/>
          </a:p>
        </p:txBody>
      </p:sp>
      <p:sp>
        <p:nvSpPr>
          <p:cNvPr id="9219" name="正方形/長方形 7"/>
          <p:cNvSpPr>
            <a:spLocks noChangeArrowheads="1"/>
          </p:cNvSpPr>
          <p:nvPr/>
        </p:nvSpPr>
        <p:spPr bwMode="auto">
          <a:xfrm>
            <a:off x="0" y="0"/>
            <a:ext cx="14762163" cy="10440988"/>
          </a:xfrm>
          <a:prstGeom prst="rect">
            <a:avLst/>
          </a:prstGeom>
          <a:solidFill>
            <a:schemeClr val="bg1">
              <a:alpha val="2117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ja-JP" altLang="en-US" sz="240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71538" y="68263"/>
            <a:ext cx="13014325" cy="8763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141696" tIns="73683" rIns="141696" bIns="73683" anchor="ctr"/>
          <a:lstStyle/>
          <a:p>
            <a:pPr algn="ctr" defTabSz="707322">
              <a:buClr>
                <a:srgbClr val="000000"/>
              </a:buClr>
              <a:buSzPct val="100000"/>
              <a:tabLst>
                <a:tab pos="0" algn="l"/>
                <a:tab pos="704822" algn="l"/>
                <a:tab pos="1412144" algn="l"/>
                <a:tab pos="2119465" algn="l"/>
                <a:tab pos="2826786" algn="l"/>
                <a:tab pos="3534108" algn="l"/>
                <a:tab pos="4241430" algn="l"/>
                <a:tab pos="4948750" algn="l"/>
                <a:tab pos="5656073" algn="l"/>
                <a:tab pos="6363393" algn="l"/>
                <a:tab pos="7070715" algn="l"/>
                <a:tab pos="7778036" algn="l"/>
                <a:tab pos="8485358" algn="l"/>
                <a:tab pos="9192678" algn="l"/>
                <a:tab pos="9900001" algn="l"/>
                <a:tab pos="10607321" algn="l"/>
                <a:tab pos="11314643" algn="l"/>
                <a:tab pos="12021964" algn="l"/>
                <a:tab pos="12729286" algn="l"/>
                <a:tab pos="13436606" algn="l"/>
                <a:tab pos="14143928" algn="l"/>
              </a:tabLst>
              <a:defRPr/>
            </a:pPr>
            <a:r>
              <a:rPr lang="ja-JP" altLang="en-US" sz="57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６．図書館業界を活性化する</a:t>
            </a:r>
            <a:endParaRPr kumimoji="0" lang="en-US" altLang="ja-JP" sz="5700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21" name="Rectangle 2"/>
          <p:cNvSpPr txBox="1">
            <a:spLocks noChangeArrowheads="1"/>
          </p:cNvSpPr>
          <p:nvPr/>
        </p:nvSpPr>
        <p:spPr bwMode="auto">
          <a:xfrm>
            <a:off x="288925" y="1165225"/>
            <a:ext cx="6659563" cy="765175"/>
          </a:xfrm>
          <a:prstGeom prst="rect">
            <a:avLst/>
          </a:prstGeom>
          <a:gradFill rotWithShape="1">
            <a:gsLst>
              <a:gs pos="0">
                <a:srgbClr val="979774"/>
              </a:gs>
              <a:gs pos="50000">
                <a:srgbClr val="DADAA8"/>
              </a:gs>
              <a:gs pos="100000">
                <a:srgbClr val="FFFFC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1696" tIns="73683" rIns="141696" bIns="73683" anchor="ctr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4400">
                <a:solidFill>
                  <a:srgbClr val="0070C0"/>
                </a:solidFill>
              </a:rPr>
              <a:t>２館間の雑誌所蔵を比較</a:t>
            </a:r>
          </a:p>
        </p:txBody>
      </p:sp>
      <p:sp>
        <p:nvSpPr>
          <p:cNvPr id="9222" name="Rectangle 2"/>
          <p:cNvSpPr txBox="1">
            <a:spLocks noChangeArrowheads="1"/>
          </p:cNvSpPr>
          <p:nvPr/>
        </p:nvSpPr>
        <p:spPr bwMode="auto">
          <a:xfrm>
            <a:off x="7845425" y="1165225"/>
            <a:ext cx="4651375" cy="765175"/>
          </a:xfrm>
          <a:prstGeom prst="rect">
            <a:avLst/>
          </a:prstGeom>
          <a:gradFill rotWithShape="1">
            <a:gsLst>
              <a:gs pos="0">
                <a:srgbClr val="979774"/>
              </a:gs>
              <a:gs pos="50000">
                <a:srgbClr val="DADAA8"/>
              </a:gs>
              <a:gs pos="100000">
                <a:srgbClr val="FFFFC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1696" tIns="73683" rIns="141696" bIns="73683" anchor="ctr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4400">
                <a:solidFill>
                  <a:srgbClr val="0070C0"/>
                </a:solidFill>
              </a:rPr>
              <a:t>アプリ自作の謎</a:t>
            </a:r>
          </a:p>
        </p:txBody>
      </p:sp>
      <p:grpSp>
        <p:nvGrpSpPr>
          <p:cNvPr id="9223" name="グループ化 28"/>
          <p:cNvGrpSpPr>
            <a:grpSpLocks/>
          </p:cNvGrpSpPr>
          <p:nvPr/>
        </p:nvGrpSpPr>
        <p:grpSpPr bwMode="auto">
          <a:xfrm>
            <a:off x="7148513" y="1382713"/>
            <a:ext cx="233362" cy="8008937"/>
            <a:chOff x="3923928" y="360040"/>
            <a:chExt cx="216024" cy="5261675"/>
          </a:xfrm>
        </p:grpSpPr>
        <p:sp>
          <p:nvSpPr>
            <p:cNvPr id="30" name="フリーフォーム 29"/>
            <p:cNvSpPr/>
            <p:nvPr/>
          </p:nvSpPr>
          <p:spPr bwMode="auto">
            <a:xfrm>
              <a:off x="3923928" y="2204864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9258" name="フリーフォーム 30"/>
            <p:cNvSpPr>
              <a:spLocks/>
            </p:cNvSpPr>
            <p:nvPr/>
          </p:nvSpPr>
          <p:spPr bwMode="auto">
            <a:xfrm>
              <a:off x="3923928" y="2492896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フリーフォーム 31"/>
            <p:cNvSpPr/>
            <p:nvPr/>
          </p:nvSpPr>
          <p:spPr bwMode="auto">
            <a:xfrm>
              <a:off x="3923928" y="2852936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9262" name="フリーフォーム 32"/>
            <p:cNvSpPr>
              <a:spLocks/>
            </p:cNvSpPr>
            <p:nvPr/>
          </p:nvSpPr>
          <p:spPr bwMode="auto">
            <a:xfrm>
              <a:off x="3923928" y="3140968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フリーフォーム 33"/>
            <p:cNvSpPr/>
            <p:nvPr/>
          </p:nvSpPr>
          <p:spPr bwMode="auto">
            <a:xfrm>
              <a:off x="3923928" y="3501008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9266" name="フリーフォーム 34"/>
            <p:cNvSpPr>
              <a:spLocks/>
            </p:cNvSpPr>
            <p:nvPr/>
          </p:nvSpPr>
          <p:spPr bwMode="auto">
            <a:xfrm>
              <a:off x="3923928" y="3789040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フリーフォーム 35"/>
            <p:cNvSpPr/>
            <p:nvPr/>
          </p:nvSpPr>
          <p:spPr bwMode="auto">
            <a:xfrm>
              <a:off x="3923928" y="4149080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9270" name="フリーフォーム 36"/>
            <p:cNvSpPr>
              <a:spLocks/>
            </p:cNvSpPr>
            <p:nvPr/>
          </p:nvSpPr>
          <p:spPr bwMode="auto">
            <a:xfrm>
              <a:off x="3923928" y="4437112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フリーフォーム 37"/>
            <p:cNvSpPr/>
            <p:nvPr/>
          </p:nvSpPr>
          <p:spPr bwMode="auto">
            <a:xfrm>
              <a:off x="3923928" y="4797152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9274" name="フリーフォーム 38"/>
            <p:cNvSpPr>
              <a:spLocks/>
            </p:cNvSpPr>
            <p:nvPr/>
          </p:nvSpPr>
          <p:spPr bwMode="auto">
            <a:xfrm>
              <a:off x="3923928" y="5085184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フリーフォーム 39"/>
            <p:cNvSpPr/>
            <p:nvPr/>
          </p:nvSpPr>
          <p:spPr bwMode="auto">
            <a:xfrm>
              <a:off x="3923928" y="360040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9278" name="フリーフォーム 40"/>
            <p:cNvSpPr>
              <a:spLocks/>
            </p:cNvSpPr>
            <p:nvPr/>
          </p:nvSpPr>
          <p:spPr bwMode="auto">
            <a:xfrm>
              <a:off x="3923928" y="648072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フリーフォーム 41"/>
            <p:cNvSpPr/>
            <p:nvPr/>
          </p:nvSpPr>
          <p:spPr bwMode="auto">
            <a:xfrm>
              <a:off x="3923928" y="1008112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9282" name="フリーフォーム 42"/>
            <p:cNvSpPr>
              <a:spLocks/>
            </p:cNvSpPr>
            <p:nvPr/>
          </p:nvSpPr>
          <p:spPr bwMode="auto">
            <a:xfrm>
              <a:off x="3923928" y="1296144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フリーフォーム 43"/>
            <p:cNvSpPr/>
            <p:nvPr/>
          </p:nvSpPr>
          <p:spPr bwMode="auto">
            <a:xfrm>
              <a:off x="3923928" y="1656184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9286" name="フリーフォーム 44"/>
            <p:cNvSpPr>
              <a:spLocks/>
            </p:cNvSpPr>
            <p:nvPr/>
          </p:nvSpPr>
          <p:spPr bwMode="auto">
            <a:xfrm>
              <a:off x="3923928" y="1944216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92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052638"/>
            <a:ext cx="5329238" cy="6032500"/>
          </a:xfrm>
          <a:ln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92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6084888"/>
            <a:ext cx="4533900" cy="3219450"/>
          </a:xfrm>
          <a:prstGeom prst="rect">
            <a:avLst/>
          </a:prstGeom>
          <a:noFill/>
          <a:ln w="38100" algn="ctr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AutoShape 4"/>
          <p:cNvSpPr>
            <a:spLocks noChangeArrowheads="1"/>
          </p:cNvSpPr>
          <p:nvPr/>
        </p:nvSpPr>
        <p:spPr bwMode="auto">
          <a:xfrm>
            <a:off x="7524750" y="4716463"/>
            <a:ext cx="2657475" cy="9842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3963" tIns="71982" rIns="143963" bIns="71982" anchor="ctr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>
                <a:solidFill>
                  <a:schemeClr val="tx1"/>
                </a:solidFill>
              </a:rPr>
              <a:t>図書館情報システムの</a:t>
            </a:r>
          </a:p>
          <a:p>
            <a:pPr algn="ctr" eaLnBrk="1" hangingPunct="1"/>
            <a:r>
              <a:rPr lang="ja-JP" altLang="en-US" sz="2000">
                <a:solidFill>
                  <a:schemeClr val="tx1"/>
                </a:solidFill>
              </a:rPr>
              <a:t>よもやま話</a:t>
            </a:r>
          </a:p>
        </p:txBody>
      </p:sp>
      <p:sp>
        <p:nvSpPr>
          <p:cNvPr id="9227" name="AutoShape 7"/>
          <p:cNvSpPr>
            <a:spLocks noChangeArrowheads="1"/>
          </p:cNvSpPr>
          <p:nvPr/>
        </p:nvSpPr>
        <p:spPr bwMode="auto">
          <a:xfrm>
            <a:off x="7669213" y="7693025"/>
            <a:ext cx="6238875" cy="839788"/>
          </a:xfrm>
          <a:prstGeom prst="flowChart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43963" tIns="71982" rIns="143963" bIns="71982" anchor="ctr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FFFF00"/>
                </a:solidFill>
              </a:rPr>
              <a:t>使えるものができたら講習会サーバで即公開！</a:t>
            </a:r>
          </a:p>
        </p:txBody>
      </p:sp>
      <p:sp>
        <p:nvSpPr>
          <p:cNvPr id="9228" name="AutoShape 8"/>
          <p:cNvSpPr>
            <a:spLocks noChangeArrowheads="1"/>
          </p:cNvSpPr>
          <p:nvPr/>
        </p:nvSpPr>
        <p:spPr bwMode="auto">
          <a:xfrm>
            <a:off x="10117138" y="3708400"/>
            <a:ext cx="719137" cy="3946525"/>
          </a:xfrm>
          <a:prstGeom prst="downArrow">
            <a:avLst>
              <a:gd name="adj1" fmla="val 50000"/>
              <a:gd name="adj2" fmla="val 81302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143963" tIns="71982" rIns="143963" bIns="71982" anchor="ctr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9229" name="AutoShape 9"/>
          <p:cNvSpPr>
            <a:spLocks noChangeArrowheads="1"/>
          </p:cNvSpPr>
          <p:nvPr/>
        </p:nvSpPr>
        <p:spPr bwMode="auto">
          <a:xfrm>
            <a:off x="12206288" y="5148263"/>
            <a:ext cx="792162" cy="2519362"/>
          </a:xfrm>
          <a:prstGeom prst="downArrow">
            <a:avLst>
              <a:gd name="adj1" fmla="val 50000"/>
              <a:gd name="adj2" fmla="val 77875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143963" tIns="71982" rIns="143963" bIns="71982" anchor="ctr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9230" name="AutoShape 16"/>
          <p:cNvSpPr>
            <a:spLocks noChangeArrowheads="1"/>
          </p:cNvSpPr>
          <p:nvPr/>
        </p:nvSpPr>
        <p:spPr bwMode="auto">
          <a:xfrm rot="5400000">
            <a:off x="9026525" y="5735638"/>
            <a:ext cx="954088" cy="9318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43963" tIns="71982" rIns="143963" bIns="71982" anchor="ctr"/>
          <a:lstStyle/>
          <a:p>
            <a:endParaRPr lang="ja-JP" altLang="en-US"/>
          </a:p>
        </p:txBody>
      </p:sp>
      <p:sp>
        <p:nvSpPr>
          <p:cNvPr id="9231" name="Text Box 18"/>
          <p:cNvSpPr txBox="1">
            <a:spLocks noChangeArrowheads="1"/>
          </p:cNvSpPr>
          <p:nvPr/>
        </p:nvSpPr>
        <p:spPr bwMode="auto">
          <a:xfrm>
            <a:off x="10909300" y="5364163"/>
            <a:ext cx="3600450" cy="992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43963" tIns="71982" rIns="143963" bIns="71982">
            <a:spAutoFit/>
          </a:bodyPr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200">
                <a:solidFill>
                  <a:schemeClr val="tx1"/>
                </a:solidFill>
              </a:rPr>
              <a:t>４から７つの課題クリアで、</a:t>
            </a:r>
            <a:endParaRPr lang="en-US" altLang="ja-JP" sz="22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ja-JP" altLang="en-US" sz="2200">
                <a:solidFill>
                  <a:schemeClr val="tx1"/>
                </a:solidFill>
              </a:rPr>
              <a:t>使えるものになります</a:t>
            </a:r>
          </a:p>
        </p:txBody>
      </p:sp>
      <p:sp>
        <p:nvSpPr>
          <p:cNvPr id="35" name="図形 34"/>
          <p:cNvSpPr/>
          <p:nvPr/>
        </p:nvSpPr>
        <p:spPr>
          <a:xfrm rot="5193586">
            <a:off x="3489325" y="5030788"/>
            <a:ext cx="1298575" cy="1936750"/>
          </a:xfrm>
          <a:prstGeom prst="swooshArrow">
            <a:avLst>
              <a:gd name="adj1" fmla="val 17672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9233" name="Picture 40" descr="C:\Users\Akira\AppData\Local\Microsoft\Windows\Temporary Internet Files\Content.IE5\W8C2NX0B\MP90031396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28213"/>
            <a:ext cx="6553200" cy="541337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正方形/長方形 27"/>
          <p:cNvSpPr>
            <a:spLocks noChangeArrowheads="1"/>
          </p:cNvSpPr>
          <p:nvPr/>
        </p:nvSpPr>
        <p:spPr bwMode="auto">
          <a:xfrm>
            <a:off x="323850" y="9828213"/>
            <a:ext cx="6553200" cy="541337"/>
          </a:xfrm>
          <a:prstGeom prst="rect">
            <a:avLst/>
          </a:prstGeom>
          <a:solidFill>
            <a:srgbClr val="FFFFFF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kumimoji="0" lang="ja-JP" altLang="en-US" sz="3100">
                <a:solidFill>
                  <a:schemeClr val="tx1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所蔵雑誌を廃棄の前に</a:t>
            </a:r>
          </a:p>
        </p:txBody>
      </p:sp>
      <p:grpSp>
        <p:nvGrpSpPr>
          <p:cNvPr id="9235" name="グループ化 49"/>
          <p:cNvGrpSpPr>
            <a:grpSpLocks/>
          </p:cNvGrpSpPr>
          <p:nvPr/>
        </p:nvGrpSpPr>
        <p:grpSpPr bwMode="auto">
          <a:xfrm>
            <a:off x="3781425" y="2052638"/>
            <a:ext cx="3095625" cy="506412"/>
            <a:chOff x="8461206" y="8677865"/>
            <a:chExt cx="4105032" cy="504627"/>
          </a:xfrm>
        </p:grpSpPr>
        <p:sp>
          <p:nvSpPr>
            <p:cNvPr id="43" name="角丸四角形 42"/>
            <p:cNvSpPr/>
            <p:nvPr/>
          </p:nvSpPr>
          <p:spPr bwMode="auto">
            <a:xfrm>
              <a:off x="8461206" y="8749050"/>
              <a:ext cx="4105032" cy="43344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>
                <a:latin typeface="Arial" charset="0"/>
              </a:endParaRPr>
            </a:p>
          </p:txBody>
        </p:sp>
        <p:sp>
          <p:nvSpPr>
            <p:cNvPr id="45" name="角丸四角形 44"/>
            <p:cNvSpPr/>
            <p:nvPr/>
          </p:nvSpPr>
          <p:spPr bwMode="auto">
            <a:xfrm>
              <a:off x="8461206" y="8677865"/>
              <a:ext cx="4031353" cy="43344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kumimoji="0" lang="ja-JP" altLang="en-US" sz="2000" dirty="0">
                  <a:solidFill>
                    <a:srgbClr val="FFFF00"/>
                  </a:solidFill>
                  <a:latin typeface="Arial" charset="0"/>
                </a:rPr>
                <a:t>Ｗｅｂアプリ版</a:t>
              </a:r>
              <a:r>
                <a:rPr kumimoji="0" lang="ja-JP" altLang="en-US" sz="2000" dirty="0">
                  <a:latin typeface="Arial" charset="0"/>
                </a:rPr>
                <a:t>画面</a:t>
              </a:r>
              <a:endParaRPr kumimoji="0" lang="ja-JP" altLang="en-US" dirty="0">
                <a:latin typeface="Arial" charset="0"/>
              </a:endParaRPr>
            </a:p>
          </p:txBody>
        </p:sp>
      </p:grpSp>
      <p:sp>
        <p:nvSpPr>
          <p:cNvPr id="50" name="角丸四角形 49"/>
          <p:cNvSpPr/>
          <p:nvPr/>
        </p:nvSpPr>
        <p:spPr bwMode="auto">
          <a:xfrm>
            <a:off x="3419475" y="6804025"/>
            <a:ext cx="3457575" cy="36036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51" name="角丸四角形 50"/>
          <p:cNvSpPr/>
          <p:nvPr/>
        </p:nvSpPr>
        <p:spPr bwMode="auto">
          <a:xfrm>
            <a:off x="3348038" y="6732588"/>
            <a:ext cx="3457575" cy="36036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ja-JP" altLang="en-US" sz="2000" dirty="0">
                <a:latin typeface="Arial" charset="0"/>
              </a:rPr>
              <a:t>２館所蔵のマージなども可</a:t>
            </a:r>
            <a:endParaRPr kumimoji="0" lang="ja-JP" altLang="en-US" dirty="0">
              <a:latin typeface="Arial" charset="0"/>
            </a:endParaRPr>
          </a:p>
        </p:txBody>
      </p:sp>
      <p:sp>
        <p:nvSpPr>
          <p:cNvPr id="9238" name="横巻き 57"/>
          <p:cNvSpPr>
            <a:spLocks noChangeArrowheads="1"/>
          </p:cNvSpPr>
          <p:nvPr/>
        </p:nvSpPr>
        <p:spPr bwMode="auto">
          <a:xfrm>
            <a:off x="323850" y="9037638"/>
            <a:ext cx="4608513" cy="719137"/>
          </a:xfrm>
          <a:prstGeom prst="horizontalScroll">
            <a:avLst>
              <a:gd name="adj" fmla="val 125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ja-JP" altLang="en-US" sz="2000">
                <a:solidFill>
                  <a:srgbClr val="FFFF00"/>
                </a:solidFill>
              </a:rPr>
              <a:t>Ｗｅｂ </a:t>
            </a:r>
            <a:r>
              <a:rPr kumimoji="0" lang="en-US" altLang="ja-JP" sz="2000">
                <a:solidFill>
                  <a:srgbClr val="FFFF00"/>
                </a:solidFill>
              </a:rPr>
              <a:t>API,  Perl</a:t>
            </a:r>
            <a:r>
              <a:rPr kumimoji="0" lang="ja-JP" altLang="en-US" sz="2000">
                <a:solidFill>
                  <a:srgbClr val="FFFF00"/>
                </a:solidFill>
              </a:rPr>
              <a:t>モジュールも提供</a:t>
            </a:r>
          </a:p>
        </p:txBody>
      </p:sp>
      <p:sp>
        <p:nvSpPr>
          <p:cNvPr id="9239" name="角丸四角形 60"/>
          <p:cNvSpPr>
            <a:spLocks noChangeArrowheads="1"/>
          </p:cNvSpPr>
          <p:nvPr/>
        </p:nvSpPr>
        <p:spPr bwMode="auto">
          <a:xfrm>
            <a:off x="7524750" y="9469438"/>
            <a:ext cx="6950075" cy="576262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kumimoji="0" lang="en-US" altLang="ja-JP" sz="2400">
                <a:solidFill>
                  <a:srgbClr val="FFFF00"/>
                </a:solidFill>
              </a:rPr>
              <a:t>https://mbc.dl.itc.u-tokyo.ac.jp/products.html</a:t>
            </a:r>
            <a:endParaRPr kumimoji="0" lang="ja-JP" altLang="en-US" sz="2400">
              <a:solidFill>
                <a:srgbClr val="FFFF00"/>
              </a:solidFill>
            </a:endParaRPr>
          </a:p>
        </p:txBody>
      </p:sp>
      <p:pic>
        <p:nvPicPr>
          <p:cNvPr id="9240" name="Picture 40" descr="C:\Users\Akira\AppData\Local\Microsoft\Windows\Temporary Internet Files\Content.IE5\W8C2NX0B\MP90031396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8893175"/>
            <a:ext cx="7127875" cy="520700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1" name="正方形/長方形 27"/>
          <p:cNvSpPr>
            <a:spLocks noChangeArrowheads="1"/>
          </p:cNvSpPr>
          <p:nvPr/>
        </p:nvSpPr>
        <p:spPr bwMode="auto">
          <a:xfrm>
            <a:off x="7453313" y="8893175"/>
            <a:ext cx="7127875" cy="512763"/>
          </a:xfrm>
          <a:prstGeom prst="rect">
            <a:avLst/>
          </a:prstGeom>
          <a:solidFill>
            <a:srgbClr val="FFFFFF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kumimoji="0" lang="ja-JP" altLang="en-US" sz="3100">
                <a:solidFill>
                  <a:schemeClr val="tx1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成果公開ページ（含む問い合わせ先）</a:t>
            </a:r>
          </a:p>
        </p:txBody>
      </p:sp>
      <p:sp>
        <p:nvSpPr>
          <p:cNvPr id="9242" name="AutoShape 6"/>
          <p:cNvSpPr>
            <a:spLocks noChangeArrowheads="1"/>
          </p:cNvSpPr>
          <p:nvPr/>
        </p:nvSpPr>
        <p:spPr bwMode="auto">
          <a:xfrm>
            <a:off x="11053763" y="4162425"/>
            <a:ext cx="2965450" cy="9858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3963" tIns="71982" rIns="143963" bIns="71982" anchor="ctr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>
                <a:solidFill>
                  <a:schemeClr val="tx1"/>
                </a:solidFill>
              </a:rPr>
              <a:t>業務システムに</a:t>
            </a:r>
            <a:endParaRPr lang="en-US" altLang="ja-JP" sz="2000">
              <a:solidFill>
                <a:schemeClr val="tx1"/>
              </a:solidFill>
            </a:endParaRPr>
          </a:p>
          <a:p>
            <a:pPr algn="ctr" eaLnBrk="1" hangingPunct="1"/>
            <a:r>
              <a:rPr lang="ja-JP" altLang="en-US" sz="2000">
                <a:solidFill>
                  <a:schemeClr val="tx1"/>
                </a:solidFill>
              </a:rPr>
              <a:t>即した課題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5" name="角丸四角形 64"/>
          <p:cNvSpPr/>
          <p:nvPr/>
        </p:nvSpPr>
        <p:spPr bwMode="auto">
          <a:xfrm>
            <a:off x="7958138" y="2360613"/>
            <a:ext cx="6335712" cy="55562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66" name="角丸四角形 65"/>
          <p:cNvSpPr/>
          <p:nvPr/>
        </p:nvSpPr>
        <p:spPr bwMode="auto">
          <a:xfrm>
            <a:off x="7885113" y="2268538"/>
            <a:ext cx="6365875" cy="555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ja-JP" altLang="en-US" dirty="0">
                <a:latin typeface="Arial" charset="0"/>
              </a:rPr>
              <a:t>　</a:t>
            </a:r>
            <a:r>
              <a:rPr kumimoji="0" lang="ja-JP" altLang="en-US" sz="2000" dirty="0">
                <a:latin typeface="Arial" charset="0"/>
              </a:rPr>
              <a:t>「図書系職員のためのアプリケーション開発講習会」</a:t>
            </a:r>
            <a:endParaRPr kumimoji="0" lang="ja-JP" altLang="en-US" dirty="0">
              <a:latin typeface="Arial" charset="0"/>
            </a:endParaRPr>
          </a:p>
        </p:txBody>
      </p:sp>
      <p:sp>
        <p:nvSpPr>
          <p:cNvPr id="9245" name="AutoShape 5"/>
          <p:cNvSpPr>
            <a:spLocks noChangeArrowheads="1"/>
          </p:cNvSpPr>
          <p:nvPr/>
        </p:nvSpPr>
        <p:spPr bwMode="auto">
          <a:xfrm>
            <a:off x="8677275" y="3132138"/>
            <a:ext cx="3384550" cy="8636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3963" tIns="71982" rIns="143963" bIns="71982" anchor="ctr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800">
                <a:solidFill>
                  <a:schemeClr val="accent2"/>
                </a:solidFill>
              </a:rPr>
              <a:t>受講生自身の企画</a:t>
            </a:r>
          </a:p>
        </p:txBody>
      </p:sp>
      <p:pic>
        <p:nvPicPr>
          <p:cNvPr id="9246" name="Picture 43" descr="C:\Users\Akira\AppData\Local\Microsoft\Windows\Temporary Internet Files\Content.IE5\W8C2NX0B\MC90034451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6516688"/>
            <a:ext cx="6858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アーチ 59"/>
          <p:cNvSpPr/>
          <p:nvPr/>
        </p:nvSpPr>
        <p:spPr bwMode="auto">
          <a:xfrm>
            <a:off x="3132138" y="6804025"/>
            <a:ext cx="355600" cy="73025"/>
          </a:xfrm>
          <a:prstGeom prst="blockArc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pic>
        <p:nvPicPr>
          <p:cNvPr id="9248" name="Picture 43" descr="C:\Users\Akira\AppData\Local\Microsoft\Windows\Temporary Internet Files\Content.IE5\W8C2NX0B\MC90034451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052638"/>
            <a:ext cx="6858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アーチ 61"/>
          <p:cNvSpPr/>
          <p:nvPr/>
        </p:nvSpPr>
        <p:spPr bwMode="auto">
          <a:xfrm>
            <a:off x="3492500" y="2268538"/>
            <a:ext cx="355600" cy="71437"/>
          </a:xfrm>
          <a:prstGeom prst="blockArc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pic>
        <p:nvPicPr>
          <p:cNvPr id="9250" name="Picture 43" descr="C:\Users\Akira\AppData\Local\Microsoft\Windows\Temporary Internet Files\Content.IE5\W8C2NX0B\MC90034451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339975"/>
            <a:ext cx="685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アーチ 63"/>
          <p:cNvSpPr/>
          <p:nvPr/>
        </p:nvSpPr>
        <p:spPr bwMode="auto">
          <a:xfrm>
            <a:off x="7740650" y="2555875"/>
            <a:ext cx="355600" cy="73025"/>
          </a:xfrm>
          <a:prstGeom prst="blockArc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latin typeface="Arial" charset="0"/>
            </a:endParaRPr>
          </a:p>
        </p:txBody>
      </p:sp>
      <p:sp>
        <p:nvSpPr>
          <p:cNvPr id="9252" name="正方形/長方形 53"/>
          <p:cNvSpPr>
            <a:spLocks noChangeArrowheads="1"/>
          </p:cNvSpPr>
          <p:nvPr/>
        </p:nvSpPr>
        <p:spPr bwMode="auto">
          <a:xfrm>
            <a:off x="8316913" y="10117138"/>
            <a:ext cx="61928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ja-JP" altLang="en-US">
                <a:solidFill>
                  <a:srgbClr val="009900"/>
                </a:solidFill>
              </a:rPr>
              <a:t>＊ポスター展示で紹介しきれなかったツールも多くあります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グループ化 40"/>
          <p:cNvGrpSpPr>
            <a:grpSpLocks/>
          </p:cNvGrpSpPr>
          <p:nvPr/>
        </p:nvGrpSpPr>
        <p:grpSpPr bwMode="auto">
          <a:xfrm>
            <a:off x="6335713" y="549275"/>
            <a:ext cx="347662" cy="8008938"/>
            <a:chOff x="3923928" y="360040"/>
            <a:chExt cx="216024" cy="5261675"/>
          </a:xfrm>
        </p:grpSpPr>
        <p:sp>
          <p:nvSpPr>
            <p:cNvPr id="14" name="フリーフォーム 13"/>
            <p:cNvSpPr/>
            <p:nvPr/>
          </p:nvSpPr>
          <p:spPr bwMode="auto">
            <a:xfrm>
              <a:off x="3923928" y="2204864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10261" name="フリーフォーム 14"/>
            <p:cNvSpPr>
              <a:spLocks/>
            </p:cNvSpPr>
            <p:nvPr/>
          </p:nvSpPr>
          <p:spPr bwMode="auto">
            <a:xfrm>
              <a:off x="3923928" y="2492896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フリーフォーム 23"/>
            <p:cNvSpPr/>
            <p:nvPr/>
          </p:nvSpPr>
          <p:spPr bwMode="auto">
            <a:xfrm>
              <a:off x="3923928" y="2852936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10265" name="フリーフォーム 24"/>
            <p:cNvSpPr>
              <a:spLocks/>
            </p:cNvSpPr>
            <p:nvPr/>
          </p:nvSpPr>
          <p:spPr bwMode="auto">
            <a:xfrm>
              <a:off x="3923928" y="3140968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フリーフォーム 25"/>
            <p:cNvSpPr/>
            <p:nvPr/>
          </p:nvSpPr>
          <p:spPr bwMode="auto">
            <a:xfrm>
              <a:off x="3923928" y="3501008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10269" name="フリーフォーム 26"/>
            <p:cNvSpPr>
              <a:spLocks/>
            </p:cNvSpPr>
            <p:nvPr/>
          </p:nvSpPr>
          <p:spPr bwMode="auto">
            <a:xfrm>
              <a:off x="3923928" y="3789040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フリーフォーム 27"/>
            <p:cNvSpPr/>
            <p:nvPr/>
          </p:nvSpPr>
          <p:spPr bwMode="auto">
            <a:xfrm>
              <a:off x="3923928" y="4149080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10273" name="フリーフォーム 28"/>
            <p:cNvSpPr>
              <a:spLocks/>
            </p:cNvSpPr>
            <p:nvPr/>
          </p:nvSpPr>
          <p:spPr bwMode="auto">
            <a:xfrm>
              <a:off x="3923928" y="4437112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フリーフォーム 29"/>
            <p:cNvSpPr/>
            <p:nvPr/>
          </p:nvSpPr>
          <p:spPr bwMode="auto">
            <a:xfrm>
              <a:off x="3923928" y="4797152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10277" name="フリーフォーム 30"/>
            <p:cNvSpPr>
              <a:spLocks/>
            </p:cNvSpPr>
            <p:nvPr/>
          </p:nvSpPr>
          <p:spPr bwMode="auto">
            <a:xfrm>
              <a:off x="3923928" y="5085184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フリーフォーム 34"/>
            <p:cNvSpPr/>
            <p:nvPr/>
          </p:nvSpPr>
          <p:spPr bwMode="auto">
            <a:xfrm>
              <a:off x="3923928" y="360040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10281" name="フリーフォーム 35"/>
            <p:cNvSpPr>
              <a:spLocks/>
            </p:cNvSpPr>
            <p:nvPr/>
          </p:nvSpPr>
          <p:spPr bwMode="auto">
            <a:xfrm>
              <a:off x="3923928" y="648072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フリーフォーム 36"/>
            <p:cNvSpPr/>
            <p:nvPr/>
          </p:nvSpPr>
          <p:spPr bwMode="auto">
            <a:xfrm>
              <a:off x="3923928" y="1008112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10285" name="フリーフォーム 37"/>
            <p:cNvSpPr>
              <a:spLocks/>
            </p:cNvSpPr>
            <p:nvPr/>
          </p:nvSpPr>
          <p:spPr bwMode="auto">
            <a:xfrm>
              <a:off x="3923928" y="1296144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フリーフォーム 38"/>
            <p:cNvSpPr/>
            <p:nvPr/>
          </p:nvSpPr>
          <p:spPr bwMode="auto">
            <a:xfrm>
              <a:off x="3923928" y="1656184"/>
              <a:ext cx="216024" cy="536531"/>
            </a:xfrm>
            <a:custGeom>
              <a:avLst/>
              <a:gdLst>
                <a:gd name="connsiteX0" fmla="*/ 279748 w 367430"/>
                <a:gd name="connsiteY0" fmla="*/ 0 h 536531"/>
                <a:gd name="connsiteX1" fmla="*/ 41753 w 367430"/>
                <a:gd name="connsiteY1" fmla="*/ 275573 h 536531"/>
                <a:gd name="connsiteX2" fmla="*/ 54279 w 367430"/>
                <a:gd name="connsiteY2" fmla="*/ 526093 h 536531"/>
                <a:gd name="connsiteX3" fmla="*/ 367430 w 367430"/>
                <a:gd name="connsiteY3" fmla="*/ 212942 h 5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 dirty="0">
                <a:solidFill>
                  <a:srgbClr val="EEEEEE"/>
                </a:solidFill>
                <a:latin typeface="Arial" charset="0"/>
              </a:endParaRPr>
            </a:p>
          </p:txBody>
        </p:sp>
        <p:sp>
          <p:nvSpPr>
            <p:cNvPr id="10289" name="フリーフォーム 39"/>
            <p:cNvSpPr>
              <a:spLocks/>
            </p:cNvSpPr>
            <p:nvPr/>
          </p:nvSpPr>
          <p:spPr bwMode="auto">
            <a:xfrm>
              <a:off x="3923928" y="1944216"/>
              <a:ext cx="216024" cy="536531"/>
            </a:xfrm>
            <a:custGeom>
              <a:avLst/>
              <a:gdLst>
                <a:gd name="T0" fmla="*/ 1 w 367430"/>
                <a:gd name="T1" fmla="*/ 0 h 536531"/>
                <a:gd name="T2" fmla="*/ 1 w 367430"/>
                <a:gd name="T3" fmla="*/ 275573 h 536531"/>
                <a:gd name="T4" fmla="*/ 1 w 367430"/>
                <a:gd name="T5" fmla="*/ 526093 h 536531"/>
                <a:gd name="T6" fmla="*/ 1 w 367430"/>
                <a:gd name="T7" fmla="*/ 212942 h 536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430"/>
                <a:gd name="T13" fmla="*/ 0 h 536531"/>
                <a:gd name="T14" fmla="*/ 367430 w 367430"/>
                <a:gd name="T15" fmla="*/ 536531 h 536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430" h="536531">
                  <a:moveTo>
                    <a:pt x="279748" y="0"/>
                  </a:moveTo>
                  <a:cubicBezTo>
                    <a:pt x="179539" y="93945"/>
                    <a:pt x="79331" y="187891"/>
                    <a:pt x="41753" y="275573"/>
                  </a:cubicBezTo>
                  <a:cubicBezTo>
                    <a:pt x="4175" y="363255"/>
                    <a:pt x="0" y="536531"/>
                    <a:pt x="54279" y="526093"/>
                  </a:cubicBezTo>
                  <a:cubicBezTo>
                    <a:pt x="108558" y="515655"/>
                    <a:pt x="237994" y="364298"/>
                    <a:pt x="367430" y="212942"/>
                  </a:cubicBezTo>
                </a:path>
              </a:pathLst>
            </a:cu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89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243" name="横巻き 18"/>
          <p:cNvSpPr>
            <a:spLocks noChangeArrowheads="1"/>
          </p:cNvSpPr>
          <p:nvPr/>
        </p:nvSpPr>
        <p:spPr bwMode="auto">
          <a:xfrm>
            <a:off x="638175" y="287338"/>
            <a:ext cx="4300538" cy="2413000"/>
          </a:xfrm>
          <a:prstGeom prst="horizontalScroll">
            <a:avLst>
              <a:gd name="adj" fmla="val 12500"/>
            </a:avLst>
          </a:prstGeom>
          <a:solidFill>
            <a:srgbClr val="66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ja-JP" altLang="en-US"/>
              <a:t>自作素材</a:t>
            </a:r>
            <a:endParaRPr kumimoji="0" lang="en-US" altLang="ja-JP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ja-JP" altLang="en-US"/>
              <a:t>（背景の各色和紙と合わせて、和に統一）</a:t>
            </a:r>
          </a:p>
        </p:txBody>
      </p:sp>
      <p:sp>
        <p:nvSpPr>
          <p:cNvPr id="10244" name="四角形吹き出し 19"/>
          <p:cNvSpPr>
            <a:spLocks noChangeArrowheads="1"/>
          </p:cNvSpPr>
          <p:nvPr/>
        </p:nvSpPr>
        <p:spPr bwMode="auto">
          <a:xfrm>
            <a:off x="8775700" y="508000"/>
            <a:ext cx="2790825" cy="1204913"/>
          </a:xfrm>
          <a:prstGeom prst="wedgeRectCallout">
            <a:avLst>
              <a:gd name="adj1" fmla="val -129412"/>
              <a:gd name="adj2" fmla="val 70282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ja-JP" altLang="en-US"/>
              <a:t>“こより”風の</a:t>
            </a:r>
            <a:endParaRPr kumimoji="0" lang="en-US" altLang="ja-JP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ja-JP" altLang="en-US"/>
              <a:t>イメージ</a:t>
            </a:r>
            <a:endParaRPr kumimoji="0" lang="en-US" altLang="ja-JP"/>
          </a:p>
        </p:txBody>
      </p:sp>
      <p:grpSp>
        <p:nvGrpSpPr>
          <p:cNvPr id="4" name="グループ化 22"/>
          <p:cNvGrpSpPr>
            <a:grpSpLocks/>
          </p:cNvGrpSpPr>
          <p:nvPr/>
        </p:nvGrpSpPr>
        <p:grpSpPr bwMode="auto">
          <a:xfrm>
            <a:off x="289606" y="8070015"/>
            <a:ext cx="5927930" cy="621142"/>
            <a:chOff x="179512" y="5301208"/>
            <a:chExt cx="3672408" cy="407342"/>
          </a:xfrm>
          <a:solidFill>
            <a:srgbClr val="FFFFFF">
              <a:alpha val="30196"/>
            </a:srgbClr>
          </a:solidFill>
        </p:grpSpPr>
        <p:pic>
          <p:nvPicPr>
            <p:cNvPr id="10251" name="Picture 40" descr="C:\Users\Akira\AppData\Local\Microsoft\Windows\Temporary Internet Files\Content.IE5\W8C2NX0B\MP900313963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5301208"/>
              <a:ext cx="3672408" cy="4073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0252" name="正方形/長方形 21"/>
            <p:cNvSpPr>
              <a:spLocks noChangeArrowheads="1"/>
            </p:cNvSpPr>
            <p:nvPr/>
          </p:nvSpPr>
          <p:spPr bwMode="auto">
            <a:xfrm>
              <a:off x="179512" y="5301208"/>
              <a:ext cx="3672408" cy="360040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707322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>
                <a:latin typeface="Arial" charset="0"/>
              </a:endParaRPr>
            </a:p>
          </p:txBody>
        </p:sp>
      </p:grpSp>
      <p:sp>
        <p:nvSpPr>
          <p:cNvPr id="10246" name="四角形吹き出し 24"/>
          <p:cNvSpPr>
            <a:spLocks noChangeArrowheads="1"/>
          </p:cNvSpPr>
          <p:nvPr/>
        </p:nvSpPr>
        <p:spPr bwMode="auto">
          <a:xfrm>
            <a:off x="3195638" y="5768975"/>
            <a:ext cx="2790825" cy="1423988"/>
          </a:xfrm>
          <a:prstGeom prst="wedgeRectCallout">
            <a:avLst>
              <a:gd name="adj1" fmla="val -78153"/>
              <a:gd name="adj2" fmla="val 134014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ja-JP" altLang="en-US"/>
              <a:t>木の板</a:t>
            </a:r>
            <a:endParaRPr kumimoji="0" lang="en-US" altLang="ja-JP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ja-JP" altLang="en-US"/>
              <a:t>（やや白目に調整）</a:t>
            </a:r>
            <a:endParaRPr kumimoji="0" lang="en-US" altLang="ja-JP"/>
          </a:p>
        </p:txBody>
      </p:sp>
      <p:sp>
        <p:nvSpPr>
          <p:cNvPr id="27" name="Rectangle 1"/>
          <p:cNvSpPr txBox="1">
            <a:spLocks noChangeArrowheads="1"/>
          </p:cNvSpPr>
          <p:nvPr/>
        </p:nvSpPr>
        <p:spPr bwMode="auto">
          <a:xfrm>
            <a:off x="8245475" y="4356100"/>
            <a:ext cx="5578475" cy="5476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141696" tIns="73683" rIns="141696" bIns="73683" anchor="ctr"/>
          <a:lstStyle/>
          <a:p>
            <a:pPr algn="ctr" defTabSz="707322">
              <a:buClr>
                <a:srgbClr val="000000"/>
              </a:buClr>
              <a:buSzPct val="100000"/>
              <a:tabLst>
                <a:tab pos="0" algn="l"/>
                <a:tab pos="704822" algn="l"/>
                <a:tab pos="1412144" algn="l"/>
                <a:tab pos="2119465" algn="l"/>
                <a:tab pos="2826786" algn="l"/>
                <a:tab pos="3534108" algn="l"/>
                <a:tab pos="4241430" algn="l"/>
                <a:tab pos="4948750" algn="l"/>
                <a:tab pos="5656073" algn="l"/>
                <a:tab pos="6363393" algn="l"/>
                <a:tab pos="7070715" algn="l"/>
                <a:tab pos="7778036" algn="l"/>
                <a:tab pos="8485358" algn="l"/>
                <a:tab pos="9192678" algn="l"/>
                <a:tab pos="9900001" algn="l"/>
                <a:tab pos="10607321" algn="l"/>
                <a:tab pos="11314643" algn="l"/>
                <a:tab pos="12021964" algn="l"/>
                <a:tab pos="12729286" algn="l"/>
                <a:tab pos="13436606" algn="l"/>
                <a:tab pos="14143928" algn="l"/>
              </a:tabLst>
              <a:defRPr/>
            </a:pPr>
            <a:endParaRPr kumimoji="0" lang="en-US" altLang="ja-JP" sz="5700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48" name="Rectangle 2"/>
          <p:cNvSpPr txBox="1">
            <a:spLocks noChangeArrowheads="1"/>
          </p:cNvSpPr>
          <p:nvPr/>
        </p:nvSpPr>
        <p:spPr bwMode="auto">
          <a:xfrm>
            <a:off x="8172450" y="6156325"/>
            <a:ext cx="5811838" cy="657225"/>
          </a:xfrm>
          <a:prstGeom prst="rect">
            <a:avLst/>
          </a:prstGeom>
          <a:gradFill rotWithShape="1">
            <a:gsLst>
              <a:gs pos="0">
                <a:srgbClr val="979774"/>
              </a:gs>
              <a:gs pos="50000">
                <a:srgbClr val="DADAA8"/>
              </a:gs>
              <a:gs pos="100000">
                <a:srgbClr val="FFFFC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1696" tIns="73683" rIns="141696" bIns="73683" anchor="ctr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zh-TW" altLang="en-US" sz="4400">
              <a:solidFill>
                <a:srgbClr val="0070C0"/>
              </a:solidFill>
            </a:endParaRPr>
          </a:p>
        </p:txBody>
      </p:sp>
      <p:sp>
        <p:nvSpPr>
          <p:cNvPr id="10249" name="四角形吹き出し 30"/>
          <p:cNvSpPr>
            <a:spLocks noChangeArrowheads="1"/>
          </p:cNvSpPr>
          <p:nvPr/>
        </p:nvSpPr>
        <p:spPr bwMode="auto">
          <a:xfrm>
            <a:off x="10261600" y="2987675"/>
            <a:ext cx="1393825" cy="657225"/>
          </a:xfrm>
          <a:prstGeom prst="wedgeRectCallout">
            <a:avLst>
              <a:gd name="adj1" fmla="val -14222"/>
              <a:gd name="adj2" fmla="val 9794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ja-JP" altLang="en-US"/>
              <a:t>金紙</a:t>
            </a:r>
            <a:endParaRPr kumimoji="0" lang="en-US" altLang="ja-JP"/>
          </a:p>
        </p:txBody>
      </p:sp>
      <p:sp>
        <p:nvSpPr>
          <p:cNvPr id="10250" name="四角形吹き出し 31"/>
          <p:cNvSpPr>
            <a:spLocks noChangeArrowheads="1"/>
          </p:cNvSpPr>
          <p:nvPr/>
        </p:nvSpPr>
        <p:spPr bwMode="auto">
          <a:xfrm>
            <a:off x="7021513" y="5364163"/>
            <a:ext cx="1395412" cy="657225"/>
          </a:xfrm>
          <a:prstGeom prst="wedgeRectCallout">
            <a:avLst>
              <a:gd name="adj1" fmla="val -14222"/>
              <a:gd name="adj2" fmla="val 9794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ja-JP" altLang="en-US"/>
              <a:t>銀紙</a:t>
            </a:r>
            <a:endParaRPr kumimoji="0" lang="en-US" altLang="ja-JP"/>
          </a:p>
        </p:txBody>
      </p:sp>
      <p:sp>
        <p:nvSpPr>
          <p:cNvPr id="2" name="四角形吹き出し 31"/>
          <p:cNvSpPr>
            <a:spLocks noChangeArrowheads="1"/>
          </p:cNvSpPr>
          <p:nvPr/>
        </p:nvSpPr>
        <p:spPr bwMode="auto">
          <a:xfrm>
            <a:off x="8893175" y="8101013"/>
            <a:ext cx="1395413" cy="657225"/>
          </a:xfrm>
          <a:prstGeom prst="wedgeRectCallout">
            <a:avLst>
              <a:gd name="adj1" fmla="val -14222"/>
              <a:gd name="adj2" fmla="val 9794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43963" tIns="71982" rIns="143963" bIns="71982"/>
          <a:lstStyle>
            <a:lvl1pPr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06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ja-JP" altLang="en-US"/>
              <a:t>しおり</a:t>
            </a:r>
            <a:endParaRPr kumimoji="0" lang="en-US" altLang="ja-JP"/>
          </a:p>
        </p:txBody>
      </p:sp>
      <p:grpSp>
        <p:nvGrpSpPr>
          <p:cNvPr id="3" name="グループ化 58"/>
          <p:cNvGrpSpPr>
            <a:grpSpLocks/>
          </p:cNvGrpSpPr>
          <p:nvPr/>
        </p:nvGrpSpPr>
        <p:grpSpPr bwMode="auto">
          <a:xfrm>
            <a:off x="8532813" y="9324975"/>
            <a:ext cx="5256212" cy="503238"/>
            <a:chOff x="8533209" y="9324950"/>
            <a:chExt cx="5256584" cy="504056"/>
          </a:xfrm>
        </p:grpSpPr>
        <p:sp>
          <p:nvSpPr>
            <p:cNvPr id="54" name="角丸四角形 53"/>
            <p:cNvSpPr/>
            <p:nvPr/>
          </p:nvSpPr>
          <p:spPr bwMode="auto">
            <a:xfrm>
              <a:off x="8604651" y="9396504"/>
              <a:ext cx="5185142" cy="43250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>
                <a:latin typeface="Arial" charset="0"/>
              </a:endParaRPr>
            </a:p>
          </p:txBody>
        </p:sp>
        <p:sp>
          <p:nvSpPr>
            <p:cNvPr id="49" name="角丸四角形 48"/>
            <p:cNvSpPr/>
            <p:nvPr/>
          </p:nvSpPr>
          <p:spPr bwMode="auto">
            <a:xfrm>
              <a:off x="8533209" y="9324950"/>
              <a:ext cx="5212131" cy="43886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kumimoji="0" lang="ja-JP" altLang="en-US" dirty="0">
                  <a:latin typeface="Arial" charset="0"/>
                </a:rPr>
                <a:t>　　</a:t>
              </a:r>
            </a:p>
          </p:txBody>
        </p:sp>
      </p:grpSp>
      <p:grpSp>
        <p:nvGrpSpPr>
          <p:cNvPr id="10253" name="グループ化 57"/>
          <p:cNvGrpSpPr>
            <a:grpSpLocks/>
          </p:cNvGrpSpPr>
          <p:nvPr/>
        </p:nvGrpSpPr>
        <p:grpSpPr bwMode="auto">
          <a:xfrm>
            <a:off x="7669213" y="9253538"/>
            <a:ext cx="936625" cy="730250"/>
            <a:chOff x="7669113" y="9252942"/>
            <a:chExt cx="936104" cy="731473"/>
          </a:xfrm>
        </p:grpSpPr>
        <p:sp>
          <p:nvSpPr>
            <p:cNvPr id="50" name="アーチ 49"/>
            <p:cNvSpPr/>
            <p:nvPr/>
          </p:nvSpPr>
          <p:spPr bwMode="auto">
            <a:xfrm>
              <a:off x="7884893" y="9540760"/>
              <a:ext cx="720324" cy="71558"/>
            </a:xfrm>
            <a:prstGeom prst="blockArc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>
                <a:latin typeface="Arial" charset="0"/>
              </a:endParaRPr>
            </a:p>
          </p:txBody>
        </p:sp>
        <p:pic>
          <p:nvPicPr>
            <p:cNvPr id="10255" name="Picture 43" descr="C:\Users\Akira\AppData\Local\Microsoft\Windows\Temporary Internet Files\Content.IE5\W8C2NX0B\MC900344515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113" y="9252942"/>
              <a:ext cx="685304" cy="73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765</Words>
  <Application>Microsoft Office PowerPoint</Application>
  <PresentationFormat>ユーザー設定</PresentationFormat>
  <Paragraphs>168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Arial</vt:lpstr>
      <vt:lpstr>ＭＳ Ｐゴシック</vt:lpstr>
      <vt:lpstr>Times New Roman</vt:lpstr>
      <vt:lpstr>ＭＳ Ｐ明朝</vt:lpstr>
      <vt:lpstr>HG行書体</vt:lpstr>
      <vt:lpstr>1_標準デザイン</vt:lpstr>
      <vt:lpstr>未来をめざす図書館職員自作アプリ</vt:lpstr>
      <vt:lpstr>ポスター・テーマの配置</vt:lpstr>
      <vt:lpstr>東大版LibX</vt:lpstr>
      <vt:lpstr>つぶやけ! CiNIi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「企画」発想メモ</dc:title>
  <dc:creator>社研図書室</dc:creator>
  <cp:lastModifiedBy>前田　朗</cp:lastModifiedBy>
  <cp:revision>792</cp:revision>
  <cp:lastPrinted>1601-01-01T00:00:00Z</cp:lastPrinted>
  <dcterms:created xsi:type="dcterms:W3CDTF">2009-09-07T00:52:14Z</dcterms:created>
  <dcterms:modified xsi:type="dcterms:W3CDTF">2021-10-11T04:45:53Z</dcterms:modified>
</cp:coreProperties>
</file>