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99"/>
    <a:srgbClr val="FFCC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ja-JP" altLang="ja-JP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A4BE28-DD64-472E-9D88-173B41A2D6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C4127-602E-411D-ABB3-265F583BB1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500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411F0-E9A1-4F60-8AA8-DBED04A9B4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9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C8185-31A8-43D3-BCEC-5B8BBD4E3A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694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9C094-611B-45A1-9123-6AD4CBE5F8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27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4F125-A2C2-4438-A8C4-FAF7BC4260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39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18BF2-6763-4CFE-930F-7F22A9FB85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4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F3FC-0C97-4534-B738-31A1A819FB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58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6EA37-40B9-45CB-8573-6149C5FAF7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3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434BE-EE7A-4C9F-92AE-9E09F048CB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31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21C5-A49C-415D-98D8-77B8EE57B0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129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pic>
              <p:nvPicPr>
                <p:cNvPr id="4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ja-JP" altLang="ja-JP"/>
            </a:p>
          </p:txBody>
        </p:sp>
      </p:grpSp>
      <p:sp>
        <p:nvSpPr>
          <p:cNvPr id="4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E6900771-CC35-4877-A2B1-4A0B34BE15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p.ndl.go.jp/ca/" TargetMode="External"/><Relationship Id="rId2" Type="http://schemas.openxmlformats.org/officeDocument/2006/relationships/hyperlink" Target="http://www.s.u-tokyo.ac.jp/li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ohokanri.jp/" TargetMode="External"/><Relationship Id="rId2" Type="http://schemas.openxmlformats.org/officeDocument/2006/relationships/hyperlink" Target="http://ci.nii.ac.jp/vol_issue/nels/AN10005857_j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l.itc.u-tokyo.ac.jp/gaco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0013"/>
            <a:ext cx="6334125" cy="2057400"/>
          </a:xfrm>
        </p:spPr>
        <p:txBody>
          <a:bodyPr/>
          <a:lstStyle/>
          <a:p>
            <a:r>
              <a:rPr lang="ja-JP" altLang="en-US"/>
              <a:t>図書館向けツール開発</a:t>
            </a:r>
            <a:br>
              <a:rPr lang="ja-JP" altLang="en-US"/>
            </a:br>
            <a:r>
              <a:rPr lang="ja-JP" altLang="en-US"/>
              <a:t>初心者のための三大噺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図書系職員のためのアプリケーション開発講習会</a:t>
            </a:r>
          </a:p>
          <a:p>
            <a:r>
              <a:rPr lang="ja-JP" altLang="en-US"/>
              <a:t>第２回資料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</a:t>
            </a:r>
            <a:r>
              <a:rPr lang="ja-JP" altLang="en-US"/>
              <a:t>大噺うちわけ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6756400" cy="3702050"/>
          </a:xfrm>
        </p:spPr>
        <p:txBody>
          <a:bodyPr/>
          <a:lstStyle/>
          <a:p>
            <a:r>
              <a:rPr lang="ja-JP" altLang="en-US"/>
              <a:t>図書館の技術情報の集めかた</a:t>
            </a:r>
          </a:p>
          <a:p>
            <a:r>
              <a:rPr lang="ja-JP" altLang="en-US"/>
              <a:t>試行錯誤の勘どころ</a:t>
            </a:r>
          </a:p>
          <a:p>
            <a:r>
              <a:rPr lang="ja-JP" altLang="en-US"/>
              <a:t>お絵かきによるシステム設計</a:t>
            </a:r>
          </a:p>
          <a:p>
            <a:endParaRPr lang="ja-JP" altLang="en-US"/>
          </a:p>
          <a:p>
            <a:pPr>
              <a:buFontTx/>
              <a:buNone/>
            </a:pPr>
            <a:endParaRPr lang="ja-JP" altLang="en-US"/>
          </a:p>
          <a:p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図書館の技術情報の集めかた（１）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ネットで最新情報を探す</a:t>
            </a:r>
          </a:p>
          <a:p>
            <a:pPr lvl="1"/>
            <a:r>
              <a:rPr lang="ja-JP" altLang="en-US"/>
              <a:t>東京大学理学部図書館</a:t>
            </a:r>
            <a:r>
              <a:rPr lang="en-US" altLang="ja-JP"/>
              <a:t>HP</a:t>
            </a:r>
          </a:p>
          <a:p>
            <a:pPr lvl="2"/>
            <a:r>
              <a:rPr lang="en-US" altLang="ja-JP">
                <a:hlinkClick r:id="rId2"/>
              </a:rPr>
              <a:t>http://www.s.u-tokyo.ac.jp/lib/</a:t>
            </a:r>
            <a:endParaRPr lang="en-US" altLang="ja-JP"/>
          </a:p>
          <a:p>
            <a:pPr lvl="1"/>
            <a:r>
              <a:rPr lang="ja-JP" altLang="en-US"/>
              <a:t>国会図書館「カレントアウェアネス・ポータル」 </a:t>
            </a:r>
            <a:r>
              <a:rPr lang="ja-JP" altLang="en-US" sz="2400"/>
              <a:t>（</a:t>
            </a:r>
            <a:r>
              <a:rPr lang="en-US" altLang="ja-JP" sz="2400"/>
              <a:t>RSS</a:t>
            </a:r>
            <a:r>
              <a:rPr lang="ja-JP" altLang="en-US" sz="2400"/>
              <a:t>対応）</a:t>
            </a:r>
          </a:p>
          <a:p>
            <a:pPr lvl="2"/>
            <a:r>
              <a:rPr lang="en-US" altLang="ja-JP">
                <a:hlinkClick r:id="rId3"/>
              </a:rPr>
              <a:t>http://www.dap.ndl.go.jp/ca/</a:t>
            </a:r>
            <a:endParaRPr lang="en-US" altLang="ja-JP"/>
          </a:p>
          <a:p>
            <a:pPr lvl="1"/>
            <a:r>
              <a:rPr lang="ja-JP" altLang="en-US"/>
              <a:t>＠</a:t>
            </a:r>
            <a:r>
              <a:rPr lang="en-US" altLang="ja-JP"/>
              <a:t>IT</a:t>
            </a:r>
            <a:r>
              <a:rPr lang="ja-JP" altLang="en-US"/>
              <a:t>　</a:t>
            </a:r>
            <a:r>
              <a:rPr lang="ja-JP" altLang="en-US" sz="2400"/>
              <a:t>（</a:t>
            </a:r>
            <a:r>
              <a:rPr lang="en-US" altLang="ja-JP" sz="2400"/>
              <a:t>RSS</a:t>
            </a:r>
            <a:r>
              <a:rPr lang="ja-JP" altLang="en-US" sz="2400"/>
              <a:t>対応</a:t>
            </a:r>
            <a:r>
              <a:rPr lang="en-US" altLang="ja-JP" sz="2400"/>
              <a:t>)</a:t>
            </a:r>
          </a:p>
          <a:p>
            <a:pPr lvl="2"/>
            <a:r>
              <a:rPr lang="en-US" altLang="ja-JP"/>
              <a:t>http://www.atmarkit.co.jp/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図書館の技術情報の集めかた（</a:t>
            </a:r>
            <a:r>
              <a:rPr lang="en-US" altLang="ja-JP" sz="3600"/>
              <a:t>2</a:t>
            </a:r>
            <a:r>
              <a:rPr lang="ja-JP" altLang="en-US" sz="3600"/>
              <a:t>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オンライン雑誌を読む</a:t>
            </a:r>
          </a:p>
          <a:p>
            <a:pPr lvl="1"/>
            <a:r>
              <a:rPr lang="ja-JP" altLang="en-US"/>
              <a:t>「情報の科学と技術」バックナンバー</a:t>
            </a:r>
          </a:p>
          <a:p>
            <a:pPr lvl="2"/>
            <a:r>
              <a:rPr lang="en-US" altLang="ja-JP">
                <a:hlinkClick r:id="rId2"/>
              </a:rPr>
              <a:t>http://ci.nii.ac.jp/vol_issue/nels/AN10005857_jp.html</a:t>
            </a:r>
            <a:endParaRPr lang="en-US" altLang="ja-JP"/>
          </a:p>
          <a:p>
            <a:pPr lvl="1"/>
            <a:r>
              <a:rPr lang="ja-JP" altLang="en-US"/>
              <a:t>「情報管理」</a:t>
            </a:r>
            <a:r>
              <a:rPr lang="en-US" altLang="ja-JP"/>
              <a:t>Web</a:t>
            </a:r>
          </a:p>
          <a:p>
            <a:pPr lvl="2"/>
            <a:r>
              <a:rPr lang="en-US" altLang="ja-JP">
                <a:hlinkClick r:id="rId3"/>
              </a:rPr>
              <a:t>http://johokanri.jp/</a:t>
            </a:r>
            <a:endParaRPr lang="en-US" altLang="ja-JP"/>
          </a:p>
          <a:p>
            <a:pPr lvl="1"/>
            <a:r>
              <a:rPr lang="ja-JP" altLang="en-US"/>
              <a:t>「日経ソフトウエア」など</a:t>
            </a:r>
            <a:r>
              <a:rPr lang="ja-JP" altLang="en-US" sz="2000"/>
              <a:t>（</a:t>
            </a:r>
            <a:r>
              <a:rPr lang="en-US" altLang="ja-JP" sz="2000"/>
              <a:t>GaCos</a:t>
            </a:r>
            <a:r>
              <a:rPr lang="ja-JP" altLang="en-US" sz="2000"/>
              <a:t>からアクセス）</a:t>
            </a:r>
          </a:p>
          <a:p>
            <a:pPr lvl="2"/>
            <a:r>
              <a:rPr lang="en-US" altLang="ja-JP">
                <a:hlinkClick r:id="rId4"/>
              </a:rPr>
              <a:t>http://www.dl.itc.u-tokyo.ac.jp/gacos/</a:t>
            </a:r>
            <a:endParaRPr lang="en-US" altLang="ja-JP"/>
          </a:p>
          <a:p>
            <a:pPr lvl="2">
              <a:buFontTx/>
              <a:buNone/>
            </a:pPr>
            <a:endParaRPr lang="en-US" altLang="ja-JP"/>
          </a:p>
          <a:p>
            <a:pPr lvl="1"/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図書館の技術情報の集めかた（３）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本屋で最近の流行を知る</a:t>
            </a:r>
          </a:p>
          <a:p>
            <a:pPr lvl="1"/>
            <a:r>
              <a:rPr lang="ja-JP" altLang="en-US"/>
              <a:t>大型書店のコンピュータ関係コーナー（フロア）を見る</a:t>
            </a:r>
          </a:p>
          <a:p>
            <a:pPr lvl="1"/>
            <a:r>
              <a:rPr lang="ja-JP" altLang="en-US"/>
              <a:t>図書を買うときは、出版年に注意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試行錯誤の勘どころ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7386638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/>
              <a:t>(Perl</a:t>
            </a:r>
            <a:r>
              <a:rPr lang="ja-JP" altLang="en-US" sz="2800"/>
              <a:t>の場合</a:t>
            </a:r>
            <a:r>
              <a:rPr lang="en-US" altLang="ja-JP" sz="2800"/>
              <a:t>)print</a:t>
            </a:r>
            <a:r>
              <a:rPr lang="ja-JP" altLang="en-US" sz="2800"/>
              <a:t>文を使おう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プログラムの内部情報＝変数のチェック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プログラムの部分テストを行おう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問題のありそうな箇所を特定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バージョンを管理しよう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トラブルが発生したら、ちゃんと動いていたバージョンに戻ろう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パソコンに向かわずに、むしろお出かけをしよう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情報を集めなおそう</a:t>
            </a:r>
          </a:p>
          <a:p>
            <a:pPr>
              <a:lnSpc>
                <a:spcPct val="90000"/>
              </a:lnSpc>
            </a:pPr>
            <a:endParaRPr lang="ja-JP" altLang="en-US" sz="2800"/>
          </a:p>
          <a:p>
            <a:pPr>
              <a:lnSpc>
                <a:spcPct val="90000"/>
              </a:lnSpc>
            </a:pPr>
            <a:endParaRPr lang="en-US" altLang="ja-JP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試行錯誤の勘どころ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7386638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/>
              <a:t>(Perl</a:t>
            </a:r>
            <a:r>
              <a:rPr lang="ja-JP" altLang="en-US" sz="2800"/>
              <a:t>の場合</a:t>
            </a:r>
            <a:r>
              <a:rPr lang="en-US" altLang="ja-JP" sz="2800"/>
              <a:t>)print</a:t>
            </a:r>
            <a:r>
              <a:rPr lang="ja-JP" altLang="en-US" sz="2800"/>
              <a:t>文を使おう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プログラムの内部情報＝変数のチェック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プログラムの部分テストを行おう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問題のありそうな箇所を特定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バージョンを管理しよう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トラブルが発生したら、ちゃんと動いていたバージョンに戻ろう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パソコンに向かわずに、むしろお出かけをしよう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情報を集めなおそう</a:t>
            </a:r>
          </a:p>
          <a:p>
            <a:pPr>
              <a:lnSpc>
                <a:spcPct val="90000"/>
              </a:lnSpc>
            </a:pPr>
            <a:endParaRPr lang="ja-JP" altLang="en-US" sz="2800"/>
          </a:p>
          <a:p>
            <a:pPr>
              <a:lnSpc>
                <a:spcPct val="90000"/>
              </a:lnSpc>
            </a:pPr>
            <a:endParaRPr lang="en-US" altLang="ja-JP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お絵かきによるシステム設計</a:t>
            </a:r>
            <a:r>
              <a:rPr lang="en-US" altLang="ja-JP"/>
              <a:t>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7386638" cy="3849687"/>
          </a:xfrm>
        </p:spPr>
        <p:txBody>
          <a:bodyPr/>
          <a:lstStyle/>
          <a:p>
            <a:r>
              <a:rPr lang="ja-JP" altLang="en-US"/>
              <a:t>本格的な大規模システム設計は大変</a:t>
            </a:r>
            <a:r>
              <a:rPr lang="en-US" altLang="ja-JP"/>
              <a:t>…</a:t>
            </a:r>
          </a:p>
          <a:p>
            <a:r>
              <a:rPr lang="ja-JP" altLang="en-US"/>
              <a:t>でも、この講習会レベルでは、そこまでしなくても大丈夫</a:t>
            </a:r>
          </a:p>
          <a:p>
            <a:r>
              <a:rPr lang="ja-JP" altLang="en-US"/>
              <a:t>ここでは、お絵かきによるシステム設計をお教えしましょう！</a:t>
            </a:r>
          </a:p>
          <a:p>
            <a:endParaRPr lang="ja-JP" altLang="en-US"/>
          </a:p>
          <a:p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お絵かきによるシステム設計</a:t>
            </a:r>
            <a:r>
              <a:rPr lang="en-US" altLang="ja-JP"/>
              <a:t>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7386638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まず、書くものを用意します。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お出かけならメモ帳を、家や職場なら適当な紙がお勧めです。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各画面イメージを手で落書きします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それに必要なデータ項目もメモです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ロジック部分は無理にメモしなくても大丈夫です。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メモを清書したいときは、パワーポイントなどを活用しましょう。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/>
          </a:p>
          <a:p>
            <a:pPr>
              <a:lnSpc>
                <a:spcPct val="90000"/>
              </a:lnSpc>
            </a:pPr>
            <a:endParaRPr lang="ja-JP" altLang="en-US" sz="2800"/>
          </a:p>
          <a:p>
            <a:pPr>
              <a:lnSpc>
                <a:spcPct val="90000"/>
              </a:lnSpc>
            </a:pPr>
            <a:endParaRPr lang="en-US" altLang="ja-JP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148</TotalTime>
  <Words>420</Words>
  <Application>Microsoft Office PowerPoint</Application>
  <PresentationFormat>画面に合わせる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ＭＳ Ｐ明朝</vt:lpstr>
      <vt:lpstr>Kimono</vt:lpstr>
      <vt:lpstr>図書館向けツール開発 初心者のための三大噺</vt:lpstr>
      <vt:lpstr>3大噺うちわけ</vt:lpstr>
      <vt:lpstr>図書館の技術情報の集めかた（１）</vt:lpstr>
      <vt:lpstr>図書館の技術情報の集めかた（2）</vt:lpstr>
      <vt:lpstr>図書館の技術情報の集めかた（３）</vt:lpstr>
      <vt:lpstr>試行錯誤の勘どころ</vt:lpstr>
      <vt:lpstr>試行錯誤の勘どころ</vt:lpstr>
      <vt:lpstr>お絵かきによるシステム設計(1)</vt:lpstr>
      <vt:lpstr>お絵かきによるシステム設計(2)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utlib</dc:creator>
  <cp:lastModifiedBy>前田　朗</cp:lastModifiedBy>
  <cp:revision>78</cp:revision>
  <dcterms:created xsi:type="dcterms:W3CDTF">2007-10-11T05:08:13Z</dcterms:created>
  <dcterms:modified xsi:type="dcterms:W3CDTF">2021-10-11T04:44:30Z</dcterms:modified>
</cp:coreProperties>
</file>