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  <a:srgbClr val="0066FF"/>
    <a:srgbClr val="CCFFCC"/>
    <a:srgbClr val="71705B"/>
    <a:srgbClr val="33CC33"/>
    <a:srgbClr val="FF0066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83" d="100"/>
          <a:sy n="83" d="100"/>
        </p:scale>
        <p:origin x="1454" y="4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kumimoji="0" sz="1300">
                <a:latin typeface="Calibri" panose="020F050202020403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kumimoji="0" sz="1300">
                <a:latin typeface="Calibri" panose="020F0502020204030204" pitchFamily="34" charset="0"/>
              </a:defRPr>
            </a:lvl1pPr>
          </a:lstStyle>
          <a:p>
            <a:fld id="{70534FE1-8DF0-4CFC-8AD4-FB5B8627324E}" type="datetimeFigureOut">
              <a:rPr lang="en-US" altLang="ja-JP"/>
              <a:pPr/>
              <a:t>10/11/2021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9338"/>
            <a:ext cx="5683250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18675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kumimoji="0" sz="1300">
                <a:latin typeface="Calibri" panose="020F050202020403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18675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kumimoji="0" sz="1300">
                <a:latin typeface="Calibri" panose="020F0502020204030204" pitchFamily="34" charset="0"/>
              </a:defRPr>
            </a:lvl1pPr>
          </a:lstStyle>
          <a:p>
            <a:fld id="{81C0490A-AEFB-4C2F-8EC3-A13A7DA7E1E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3775" y="766763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04863" indent="-309563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38250" indent="-2476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33550" indent="-2476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28850" indent="-2476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86050" indent="-247650" defTabSz="990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43250" indent="-247650" defTabSz="990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00450" indent="-247650" defTabSz="990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57650" indent="-247650" defTabSz="990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CD85F72-FDD9-4883-B82C-9F650C5E6008}" type="slidenum">
              <a:rPr kumimoji="0" lang="en-US" altLang="ja-JP">
                <a:latin typeface="Calibri" panose="020F0502020204030204" pitchFamily="34" charset="0"/>
              </a:rPr>
              <a:pPr/>
              <a:t>1</a:t>
            </a:fld>
            <a:endParaRPr kumimoji="0" lang="en-US" altLang="ja-JP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37AA-DF56-42EA-9C65-9F8857E41B3E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DA81D-B0AD-4F57-A715-A205103B63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89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831F-DED3-4F95-858E-F045D8D30B70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23F9-D716-49F0-82ED-167A0D9228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5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lt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3530600"/>
            <a:ext cx="6580187" cy="1270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  <a:endParaRPr lang="en-US" altLang="ja-JP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724400"/>
            <a:ext cx="6172200" cy="76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A76E0C9-C3CF-4794-846F-CF1CAFD00FCC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8E3C9D-5FF2-46EC-8EDF-993AFEEDC71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417F8-E4E8-4DA4-81FD-2DFE3383D989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67580-30A1-45A8-9F85-E9A84CB807C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39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35B62-72E3-4FAF-8755-B5FAB0965FA8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06781-BCCB-4602-94E8-2BA6C327BAE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8894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619500" cy="464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67300" y="1828800"/>
            <a:ext cx="3619500" cy="464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B7D47-7F0A-4DCD-900A-1BAC443BA72C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B9558-94A2-44B0-8578-9AF5382D29A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764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C26A8-3648-4433-8040-7F468A83824C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73566-5928-40B7-9FD8-8AF0D57835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13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1066-C97F-4A6E-8490-66AF59AD0ED7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1914E-9018-44A5-8CAC-25C3A00AA95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7866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FF626-93E2-4090-AFC6-B2E41540B198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03270-0903-4F34-BB58-B4D0C14811B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261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5C0028-C881-4833-8665-B21B82DEC8FB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FF61B-88BC-4B70-9CA1-E66A8467E02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030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D1E83-01F3-414B-9B63-F99CA6F669EF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32DBD-DE45-4439-A9CC-3369D7F538A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27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9A41-FFAC-4461-A032-1E4B0E4F979D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5A749-C38D-484B-81A9-30C2691063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873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83393-309A-44FB-AC95-0F88B8C80174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43A77-EA86-4867-BEDD-7D02905FEC1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643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1847850" cy="6172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91150" cy="6172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5F95A-1237-4ED8-B357-5B4BF0262BE7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84DE2-499E-44EB-9D26-0D83D5D8077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97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D9BE-5ED2-41F6-9C61-6D5DD7FC2608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7E7C7-876C-4976-AC79-50CD27B586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47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6F63-3433-4EED-A29C-FC8667A05AD1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59A62-C890-4A99-82E4-980D7F98B8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735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7D2F-C348-40A3-A12B-12CFED2F834E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3B26-4989-4E17-A6E0-B873604D0A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85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FDA9-3995-46CB-8571-776A43F6882D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6DACC-AEF7-43B3-BBF0-D989909F85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034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79F7-2DF6-4AFC-BF29-7C129D3CCFDE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AA6D6-40A3-49D7-B537-6D08025E94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75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17BD-9DD6-4A16-B2D4-76B3AB131CC7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D315D-29EF-4678-B967-7CECCC36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979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64D1-25AE-475B-B974-978DF58680E0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6E144-D52C-4115-8326-BA59768B10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84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71705B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7B5DE0-C4C5-42A1-94A7-F3D0374B0093}" type="datetimeFigureOut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71705B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71705B"/>
                </a:solidFill>
                <a:latin typeface="Georgia" panose="02040502050405020303" pitchFamily="18" charset="0"/>
              </a:defRPr>
            </a:lvl1pPr>
          </a:lstStyle>
          <a:p>
            <a:fld id="{CBFDA7FA-620C-49B4-B8ED-4B79111D49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91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fld id="{DF87174D-4BEF-457E-B95E-2246F8CA3E6B}" type="datetimeFigureOut">
              <a:rPr lang="ja-JP" altLang="en-US"/>
              <a:pPr/>
              <a:t>2021/10/11</a:t>
            </a:fld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endParaRPr lang="en-US" altLang="ja-JP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fld id="{716A3D8D-C83D-4829-8101-82601B66EBE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anose="05000000000000000000" pitchFamily="2" charset="2"/>
        <a:buChar char="l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anose="05000000000000000000" pitchFamily="2" charset="2"/>
        <a:buChar char="l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anose="05000000000000000000" pitchFamily="2" charset="2"/>
        <a:buChar char="l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anose="05000000000000000000" pitchFamily="2" charset="2"/>
        <a:buChar char="l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anose="05000000000000000000" pitchFamily="2" charset="2"/>
        <a:buChar char="l"/>
        <a:defRPr kumimoji="1" sz="2000" b="1" kern="1200">
          <a:solidFill>
            <a:schemeClr val="tx1"/>
          </a:solidFill>
          <a:latin typeface="+mj-lt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r" eaLnBrk="1" hangingPunct="1"/>
            <a:r>
              <a:rPr lang="en-US" altLang="ja-JP">
                <a:solidFill>
                  <a:schemeClr val="tx1"/>
                </a:solidFill>
              </a:rPr>
              <a:t>CiNII</a:t>
            </a:r>
            <a:r>
              <a:rPr lang="ja-JP" altLang="en-US">
                <a:solidFill>
                  <a:schemeClr val="tx1"/>
                </a:solidFill>
              </a:rPr>
              <a:t>ほかに関連語提示機能を</a:t>
            </a:r>
            <a:br>
              <a:rPr lang="ja-JP" altLang="en-US">
                <a:solidFill>
                  <a:schemeClr val="tx1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～つっこみの第二回～</a:t>
            </a:r>
            <a:endParaRPr lang="en-US" altLang="ja-JP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114550" y="5140325"/>
            <a:ext cx="5754688" cy="1331913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400" b="0">
                <a:solidFill>
                  <a:srgbClr val="16161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平成２１年１０月１３日</a:t>
            </a: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400" b="0">
                <a:solidFill>
                  <a:srgbClr val="16161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図書系職員のためのアプリケーション</a:t>
            </a: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400" b="0">
                <a:solidFill>
                  <a:srgbClr val="16161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開発講習会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88238" cy="1008063"/>
          </a:xfrm>
        </p:spPr>
        <p:txBody>
          <a:bodyPr/>
          <a:lstStyle/>
          <a:p>
            <a:r>
              <a:rPr lang="ja-JP" altLang="en-US" sz="4000"/>
              <a:t>できるかな？</a:t>
            </a:r>
            <a:br>
              <a:rPr lang="ja-JP" altLang="en-US" sz="4000"/>
            </a:br>
            <a:r>
              <a:rPr lang="ja-JP" altLang="en-US" sz="4000"/>
              <a:t>ブックマークレットで関連語提示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ea typeface="ＭＳ Ｐゴシック" panose="020B0600070205080204" pitchFamily="50" charset="-128"/>
              </a:rPr>
              <a:t>まずは、ブックマークレットという技術を使って、関連語の提示ができるかを検証してみます。</a:t>
            </a:r>
          </a:p>
          <a:p>
            <a:r>
              <a:rPr lang="ja-JP" altLang="en-US">
                <a:ea typeface="ＭＳ Ｐゴシック" panose="020B0600070205080204" pitchFamily="50" charset="-128"/>
              </a:rPr>
              <a:t>ブックマークレットなら、</a:t>
            </a:r>
            <a:r>
              <a:rPr lang="en-US" altLang="ja-JP">
                <a:ea typeface="ＭＳ Ｐゴシック" panose="020B0600070205080204" pitchFamily="50" charset="-128"/>
              </a:rPr>
              <a:t>IE</a:t>
            </a:r>
            <a:r>
              <a:rPr lang="ja-JP" altLang="en-US">
                <a:ea typeface="ＭＳ Ｐゴシック" panose="020B0600070205080204" pitchFamily="50" charset="-128"/>
              </a:rPr>
              <a:t>でも</a:t>
            </a:r>
            <a:r>
              <a:rPr lang="en-US" altLang="ja-JP">
                <a:ea typeface="ＭＳ Ｐゴシック" panose="020B0600070205080204" pitchFamily="50" charset="-128"/>
              </a:rPr>
              <a:t>FireFox</a:t>
            </a:r>
            <a:r>
              <a:rPr lang="ja-JP" altLang="en-US">
                <a:ea typeface="ＭＳ Ｐゴシック" panose="020B0600070205080204" pitchFamily="50" charset="-128"/>
              </a:rPr>
              <a:t>でも動く上、作成も簡単そうなので、まずはこれからです。</a:t>
            </a:r>
          </a:p>
          <a:p>
            <a:r>
              <a:rPr lang="ja-JP" altLang="en-US">
                <a:ea typeface="ＭＳ Ｐゴシック" panose="020B0600070205080204" pitchFamily="50" charset="-128"/>
              </a:rPr>
              <a:t>駄目なら</a:t>
            </a:r>
            <a:r>
              <a:rPr lang="en-US" altLang="ja-JP">
                <a:ea typeface="ＭＳ Ｐゴシック" panose="020B0600070205080204" pitchFamily="50" charset="-128"/>
              </a:rPr>
              <a:t>Web</a:t>
            </a:r>
            <a:r>
              <a:rPr lang="ja-JP" altLang="en-US">
                <a:ea typeface="ＭＳ Ｐゴシック" panose="020B0600070205080204" pitchFamily="50" charset="-128"/>
              </a:rPr>
              <a:t>ブラウザのアドオン（プラグイン）で実装する方向で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885112" cy="1008063"/>
          </a:xfrm>
        </p:spPr>
        <p:txBody>
          <a:bodyPr/>
          <a:lstStyle/>
          <a:p>
            <a:r>
              <a:rPr lang="ja-JP" altLang="en-US" sz="4000"/>
              <a:t>ブックマークレットを使った</a:t>
            </a:r>
            <a:br>
              <a:rPr lang="ja-JP" altLang="en-US" sz="4000"/>
            </a:br>
            <a:r>
              <a:rPr lang="ja-JP" altLang="en-US" sz="4000"/>
              <a:t>関連語提示の仕組み（のもくろみ）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116013" y="2420938"/>
            <a:ext cx="2376487" cy="28797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CiNII</a:t>
            </a:r>
            <a:r>
              <a:rPr lang="ja-JP" altLang="en-US"/>
              <a:t>の</a:t>
            </a:r>
          </a:p>
          <a:p>
            <a:pPr algn="ctr"/>
            <a:r>
              <a:rPr lang="ja-JP" altLang="en-US"/>
              <a:t>検索画面</a:t>
            </a:r>
          </a:p>
          <a:p>
            <a:pPr algn="ctr"/>
            <a:endParaRPr lang="ja-JP" alt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03350" y="4149725"/>
            <a:ext cx="1943100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i="1">
                <a:solidFill>
                  <a:srgbClr val="666699"/>
                </a:solidFill>
              </a:rPr>
              <a:t>キーワード検索窓</a:t>
            </a:r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3708400" y="2492375"/>
            <a:ext cx="2303463" cy="1368425"/>
            <a:chOff x="2336" y="1570"/>
            <a:chExt cx="1451" cy="862"/>
          </a:xfrm>
        </p:grpSpPr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>
              <a:off x="2744" y="2069"/>
              <a:ext cx="726" cy="36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2336" y="1570"/>
              <a:ext cx="1451" cy="499"/>
            </a:xfrm>
            <a:prstGeom prst="flowChart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200"/>
                <a:t>ブックマークレットで</a:t>
              </a:r>
            </a:p>
            <a:p>
              <a:r>
                <a:rPr lang="ja-JP" altLang="en-US" sz="1200"/>
                <a:t>キーワード検索窓に入力した語を</a:t>
              </a:r>
            </a:p>
            <a:p>
              <a:r>
                <a:rPr lang="ja-JP" altLang="en-US" sz="1200"/>
                <a:t>講習会サーバに渡す</a:t>
              </a:r>
            </a:p>
          </p:txBody>
        </p:sp>
      </p:grp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84213" y="2060575"/>
            <a:ext cx="3095625" cy="4392613"/>
          </a:xfrm>
          <a:prstGeom prst="rect">
            <a:avLst/>
          </a:prstGeom>
          <a:noFill/>
          <a:ln w="38100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971550" y="1628775"/>
            <a:ext cx="2447925" cy="504825"/>
          </a:xfrm>
          <a:prstGeom prst="horizontalScroll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CiNII</a:t>
            </a:r>
            <a:r>
              <a:rPr lang="ja-JP" altLang="en-US"/>
              <a:t>のサーバ</a:t>
            </a:r>
          </a:p>
        </p:txBody>
      </p: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6011863" y="1628775"/>
            <a:ext cx="2663825" cy="4897438"/>
            <a:chOff x="3878" y="1026"/>
            <a:chExt cx="1678" cy="3085"/>
          </a:xfrm>
        </p:grpSpPr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3923" y="1616"/>
              <a:ext cx="1088" cy="1225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関連語一覧</a:t>
              </a:r>
            </a:p>
            <a:p>
              <a:pPr algn="ctr"/>
              <a:r>
                <a:rPr lang="ja-JP" altLang="en-US"/>
                <a:t>ウインドウ</a:t>
              </a:r>
            </a:p>
            <a:p>
              <a:pPr algn="ctr"/>
              <a:r>
                <a:rPr lang="en-US" altLang="ja-JP" i="1" u="sng"/>
                <a:t>Aaaa</a:t>
              </a:r>
            </a:p>
            <a:p>
              <a:pPr algn="ctr"/>
              <a:r>
                <a:rPr lang="en-US" altLang="ja-JP" i="1" u="sng"/>
                <a:t>Bbbb</a:t>
              </a:r>
            </a:p>
            <a:p>
              <a:pPr algn="ctr"/>
              <a:r>
                <a:rPr lang="en-US" altLang="ja-JP" i="1" u="sng"/>
                <a:t>Cccc</a:t>
              </a: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3923" y="1344"/>
              <a:ext cx="1633" cy="2767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9" name="AutoShape 17"/>
            <p:cNvSpPr>
              <a:spLocks noChangeArrowheads="1"/>
            </p:cNvSpPr>
            <p:nvPr/>
          </p:nvSpPr>
          <p:spPr bwMode="auto">
            <a:xfrm>
              <a:off x="3878" y="1026"/>
              <a:ext cx="1542" cy="318"/>
            </a:xfrm>
            <a:prstGeom prst="horizontalScroll">
              <a:avLst>
                <a:gd name="adj" fmla="val 12500"/>
              </a:avLst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講習会サーバ</a:t>
              </a:r>
            </a:p>
          </p:txBody>
        </p:sp>
      </p:grpSp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2627313" y="3860800"/>
            <a:ext cx="4895850" cy="2520950"/>
            <a:chOff x="1655" y="2432"/>
            <a:chExt cx="3084" cy="1588"/>
          </a:xfrm>
        </p:grpSpPr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 rot="10800000">
              <a:off x="4059" y="2976"/>
              <a:ext cx="499" cy="499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>
              <a:off x="2426" y="3249"/>
              <a:ext cx="1451" cy="227"/>
            </a:xfrm>
            <a:prstGeom prst="leftArrow">
              <a:avLst>
                <a:gd name="adj1" fmla="val 50000"/>
                <a:gd name="adj2" fmla="val 159802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rot="-5138274">
              <a:off x="1655" y="2886"/>
              <a:ext cx="499" cy="499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>
              <a:off x="2472" y="3521"/>
              <a:ext cx="1451" cy="499"/>
            </a:xfrm>
            <a:prstGeom prst="flowChartProcess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200"/>
                <a:t>一覧から選んだ語を</a:t>
              </a:r>
            </a:p>
            <a:p>
              <a:r>
                <a:rPr lang="ja-JP" altLang="en-US" sz="1200"/>
                <a:t>キーワード検査窓に書き戻す</a:t>
              </a: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4195" y="2432"/>
              <a:ext cx="544" cy="181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実験ページ！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4625975" cy="469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1403350" y="6021388"/>
            <a:ext cx="6913563" cy="6477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https://mbc.dl.itc.u-tokyo.ac.jp/related_term/cinii_modoki.html</a:t>
            </a:r>
            <a:endParaRPr lang="ja-JP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7308850" y="1628775"/>
            <a:ext cx="1403350" cy="1584325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実際に</a:t>
            </a:r>
          </a:p>
          <a:p>
            <a:pPr algn="ctr"/>
            <a:r>
              <a:rPr lang="ja-JP" altLang="en-US"/>
              <a:t>実験ページから試してみましょう！</a:t>
            </a:r>
          </a:p>
        </p:txBody>
      </p:sp>
      <p:pic>
        <p:nvPicPr>
          <p:cNvPr id="34824" name="Picture 8" descr="MCj030372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38" y="3635375"/>
            <a:ext cx="1616075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結論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391400" cy="2895600"/>
          </a:xfrm>
        </p:spPr>
        <p:txBody>
          <a:bodyPr/>
          <a:lstStyle/>
          <a:p>
            <a:r>
              <a:rPr lang="ja-JP" altLang="en-US">
                <a:ea typeface="ＭＳ Ｐゴシック" panose="020B0600070205080204" pitchFamily="50" charset="-128"/>
              </a:rPr>
              <a:t>ブックマークレットを使って呼び出したウインドウから、親ウインドウを操作することは可能</a:t>
            </a:r>
          </a:p>
          <a:p>
            <a:r>
              <a:rPr lang="ja-JP" altLang="en-US">
                <a:ea typeface="ＭＳ Ｐゴシック" panose="020B0600070205080204" pitchFamily="50" charset="-128"/>
              </a:rPr>
              <a:t>ただし、別のサーバ上にあるページでは無理（セキュリティの確保のためか）</a:t>
            </a:r>
          </a:p>
          <a:p>
            <a:pPr>
              <a:buFont typeface="Wingdings" panose="05000000000000000000" pitchFamily="2" charset="2"/>
              <a:buNone/>
            </a:pPr>
            <a:endParaRPr lang="ja-JP" altLang="en-US">
              <a:ea typeface="ＭＳ Ｐゴシック" panose="020B0600070205080204" pitchFamily="50" charset="-128"/>
            </a:endParaRPr>
          </a:p>
        </p:txBody>
      </p: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1692275" y="4581525"/>
            <a:ext cx="6551613" cy="1943100"/>
            <a:chOff x="1066" y="2886"/>
            <a:chExt cx="4127" cy="1224"/>
          </a:xfrm>
        </p:grpSpPr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>
              <a:off x="2608" y="2886"/>
              <a:ext cx="862" cy="45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35845" name="AutoShape 5"/>
            <p:cNvSpPr>
              <a:spLocks noChangeArrowheads="1"/>
            </p:cNvSpPr>
            <p:nvPr/>
          </p:nvSpPr>
          <p:spPr bwMode="auto">
            <a:xfrm>
              <a:off x="1066" y="3385"/>
              <a:ext cx="4127" cy="725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/>
                <a:t>期待していたようには、</a:t>
              </a:r>
            </a:p>
            <a:p>
              <a:r>
                <a:rPr lang="ja-JP" altLang="en-US" sz="2800"/>
                <a:t>ブックマークレットが</a:t>
              </a:r>
              <a:r>
                <a:rPr lang="ja-JP" altLang="en-US" sz="3200">
                  <a:solidFill>
                    <a:srgbClr val="FF0066"/>
                  </a:solidFill>
                </a:rPr>
                <a:t>使えないこと</a:t>
              </a:r>
              <a:r>
                <a:rPr lang="ja-JP" altLang="en-US" sz="2800"/>
                <a:t>が判明！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そして、これから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708275"/>
            <a:ext cx="6553200" cy="1728788"/>
          </a:xfrm>
        </p:spPr>
        <p:txBody>
          <a:bodyPr/>
          <a:lstStyle/>
          <a:p>
            <a:r>
              <a:rPr lang="ja-JP" altLang="en-US">
                <a:ea typeface="ＭＳ Ｐゴシック" panose="020B0600070205080204" pitchFamily="50" charset="-128"/>
              </a:rPr>
              <a:t>残る手は</a:t>
            </a:r>
            <a:r>
              <a:rPr lang="en-US" altLang="ja-JP">
                <a:ea typeface="ＭＳ Ｐゴシック" panose="020B0600070205080204" pitchFamily="50" charset="-128"/>
              </a:rPr>
              <a:t>Web</a:t>
            </a:r>
            <a:r>
              <a:rPr lang="ja-JP" altLang="en-US">
                <a:ea typeface="ＭＳ Ｐゴシック" panose="020B0600070205080204" pitchFamily="50" charset="-128"/>
              </a:rPr>
              <a:t>ブラウザのアドオン（</a:t>
            </a:r>
            <a:r>
              <a:rPr lang="en-US" altLang="ja-JP">
                <a:ea typeface="ＭＳ Ｐゴシック" panose="020B0600070205080204" pitchFamily="50" charset="-128"/>
              </a:rPr>
              <a:t>FireFox</a:t>
            </a:r>
            <a:r>
              <a:rPr lang="ja-JP" altLang="en-US">
                <a:ea typeface="ＭＳ Ｐゴシック" panose="020B0600070205080204" pitchFamily="50" charset="-128"/>
              </a:rPr>
              <a:t>では</a:t>
            </a:r>
            <a:r>
              <a:rPr lang="en-US" altLang="ja-JP">
                <a:ea typeface="ＭＳ Ｐゴシック" panose="020B0600070205080204" pitchFamily="50" charset="-128"/>
              </a:rPr>
              <a:t>Greasemonkey)</a:t>
            </a:r>
            <a:r>
              <a:rPr lang="ja-JP" altLang="en-US">
                <a:ea typeface="ＭＳ Ｐゴシック" panose="020B0600070205080204" pitchFamily="50" charset="-128"/>
              </a:rPr>
              <a:t>かなあ、と思いつつ第３回に続く</a:t>
            </a:r>
            <a:r>
              <a:rPr lang="en-US" altLang="ja-JP">
                <a:ea typeface="ＭＳ Ｐゴシック" panose="020B0600070205080204" pitchFamily="50" charset="-128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isiness_ID0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C_TrickOrTreatWithGhosts_TP01140840">
  <a:themeElements>
    <a:clrScheme name="TC_TrickOrTreatWithGhosts_TP01140840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A53B3"/>
      </a:accent1>
      <a:accent2>
        <a:srgbClr val="B7A0F0"/>
      </a:accent2>
      <a:accent3>
        <a:srgbClr val="AAAAAA"/>
      </a:accent3>
      <a:accent4>
        <a:srgbClr val="DADADA"/>
      </a:accent4>
      <a:accent5>
        <a:srgbClr val="B5B3D6"/>
      </a:accent5>
      <a:accent6>
        <a:srgbClr val="A691D9"/>
      </a:accent6>
      <a:hlink>
        <a:srgbClr val="92D2F6"/>
      </a:hlink>
      <a:folHlink>
        <a:srgbClr val="274C95"/>
      </a:folHlink>
    </a:clrScheme>
    <a:fontScheme name="TC_TrickOrTreatWithGhosts_TP01140840">
      <a:majorFont>
        <a:latin typeface="ＭＳ Ｐゴシック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C_TrickOrTreatWithGhosts_TP01140840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5A53B3"/>
        </a:accent1>
        <a:accent2>
          <a:srgbClr val="B7A0F0"/>
        </a:accent2>
        <a:accent3>
          <a:srgbClr val="AAAAAA"/>
        </a:accent3>
        <a:accent4>
          <a:srgbClr val="DADADA"/>
        </a:accent4>
        <a:accent5>
          <a:srgbClr val="B5B3D6"/>
        </a:accent5>
        <a:accent6>
          <a:srgbClr val="A691D9"/>
        </a:accent6>
        <a:hlink>
          <a:srgbClr val="92D2F6"/>
        </a:hlink>
        <a:folHlink>
          <a:srgbClr val="274C9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</Words>
  <Application>Microsoft Office PowerPoint</Application>
  <PresentationFormat>画面に合わせる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Georgia</vt:lpstr>
      <vt:lpstr>Calibri</vt:lpstr>
      <vt:lpstr>Times New Roman</vt:lpstr>
      <vt:lpstr>Wingdings</vt:lpstr>
      <vt:lpstr>ＭＳ Ｐ明朝</vt:lpstr>
      <vt:lpstr>Buisiness_ID05</vt:lpstr>
      <vt:lpstr>TC_TrickOrTreatWithGhosts_TP01140840</vt:lpstr>
      <vt:lpstr>CiNIIほかに関連語提示機能を ～つっこみの第二回～</vt:lpstr>
      <vt:lpstr>できるかな？ ブックマークレットで関連語提示</vt:lpstr>
      <vt:lpstr>ブックマークレットを使った 関連語提示の仕組み（のもくろみ）</vt:lpstr>
      <vt:lpstr>実験ページ！</vt:lpstr>
      <vt:lpstr>結論</vt:lpstr>
      <vt:lpstr>そして、これから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109</cp:revision>
  <dcterms:created xsi:type="dcterms:W3CDTF">2009-05-14T09:28:24Z</dcterms:created>
  <dcterms:modified xsi:type="dcterms:W3CDTF">2021-10-11T04:44:09Z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TC103626501041</vt:lpwstr>
  </property>
</Properties>
</file>