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64" r:id="rId4"/>
    <p:sldId id="265" r:id="rId5"/>
    <p:sldId id="266" r:id="rId6"/>
  </p:sldIdLst>
  <p:sldSz cx="9144000" cy="6858000" type="screen4x3"/>
  <p:notesSz cx="7102475" cy="102314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3366"/>
    <a:srgbClr val="9933FF"/>
    <a:srgbClr val="0099FF"/>
    <a:srgbClr val="FF33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ja-JP" altLang="ja-JP">
                <a:latin typeface="Times New Roman" panose="02020603050405020304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ja-JP" altLang="ja-JP">
                <a:latin typeface="Times New Roman" panose="02020603050405020304" pitchFamily="18" charset="0"/>
              </a:endParaRPr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12AF6DC-1510-43A9-A8F1-18C58694F43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1F86F-DB30-48F9-8DAD-43B4252DBC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447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25893-60FA-44C5-B86D-E9D449D247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132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02DFF-2B59-4CE1-87A4-7811A897E7A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819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953BC-145C-45B6-936A-0721F6DDC3A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724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49913-C721-41ED-9F86-E6B772D49E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999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AC8E7-7929-4D8F-9705-85B6FBE2990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612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3E8D0-0F46-417A-9E6D-6ACFF045F1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607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58698-65EA-4FFD-B298-6AAB57EBCA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815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BC4F1-6EA6-40AC-8D1B-6A0D4FB76B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144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49EBE-28CC-4B24-9708-7B8CCC3AD4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651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ja-JP" altLang="ja-JP">
                <a:latin typeface="Times New Roman" panose="02020603050405020304" pitchFamily="18" charset="0"/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ja-JP" altLang="ja-JP">
                <a:latin typeface="Times New Roman" panose="02020603050405020304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000"/>
            </a:lvl1pPr>
          </a:lstStyle>
          <a:p>
            <a:endParaRPr lang="en-US" altLang="ja-JP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000"/>
            </a:lvl1pPr>
          </a:lstStyle>
          <a:p>
            <a:endParaRPr lang="en-US" altLang="ja-JP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fld id="{33629D6B-D776-4300-98B9-C81B4DFF6D0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an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773238"/>
            <a:ext cx="6781800" cy="831850"/>
          </a:xfrm>
        </p:spPr>
        <p:txBody>
          <a:bodyPr/>
          <a:lstStyle/>
          <a:p>
            <a:r>
              <a:rPr lang="en-US" altLang="ja-JP" sz="5600"/>
              <a:t>Perl</a:t>
            </a:r>
            <a:r>
              <a:rPr lang="ja-JP" altLang="en-US" sz="5600"/>
              <a:t>の星</a:t>
            </a:r>
            <a:br>
              <a:rPr lang="ja-JP" altLang="en-US" sz="5600"/>
            </a:br>
            <a:r>
              <a:rPr lang="ja-JP" altLang="en-US" sz="3400"/>
              <a:t>～第</a:t>
            </a:r>
            <a:r>
              <a:rPr lang="en-US" altLang="ja-JP" sz="3400"/>
              <a:t>3</a:t>
            </a:r>
            <a:r>
              <a:rPr lang="ja-JP" altLang="en-US" sz="3400"/>
              <a:t>話</a:t>
            </a:r>
            <a:r>
              <a:rPr lang="en-US" altLang="ja-JP" sz="3400"/>
              <a:t>:</a:t>
            </a:r>
            <a:r>
              <a:rPr lang="ja-JP" altLang="en-US" sz="3400"/>
              <a:t>　モジュールの利用～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16338"/>
            <a:ext cx="6400800" cy="1873250"/>
          </a:xfrm>
        </p:spPr>
        <p:txBody>
          <a:bodyPr/>
          <a:lstStyle/>
          <a:p>
            <a:r>
              <a:rPr lang="ja-JP" altLang="en-US"/>
              <a:t>図書館職員のための</a:t>
            </a:r>
          </a:p>
          <a:p>
            <a:r>
              <a:rPr lang="ja-JP" altLang="en-US"/>
              <a:t>アプリケーション開発講習会</a:t>
            </a:r>
          </a:p>
        </p:txBody>
      </p:sp>
      <p:pic>
        <p:nvPicPr>
          <p:cNvPr id="2054" name="Picture 6" descr="MCj024192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988" y="523875"/>
            <a:ext cx="1624012" cy="180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MCj024192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844550"/>
            <a:ext cx="1624013" cy="180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MCj024192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765175"/>
            <a:ext cx="1552575" cy="1727200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153400" cy="708025"/>
          </a:xfrm>
        </p:spPr>
        <p:txBody>
          <a:bodyPr/>
          <a:lstStyle/>
          <a:p>
            <a:r>
              <a:rPr lang="ja-JP" altLang="en-US" sz="3600"/>
              <a:t>モジュールの利用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7854950" cy="3832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000"/>
              <a:t>CPAN</a:t>
            </a:r>
            <a:r>
              <a:rPr lang="ja-JP" altLang="en-US" sz="2000"/>
              <a:t>（</a:t>
            </a:r>
            <a:r>
              <a:rPr lang="en-US" altLang="ja-JP" sz="2000"/>
              <a:t>Perl</a:t>
            </a:r>
            <a:r>
              <a:rPr lang="ja-JP" altLang="en-US" sz="2000"/>
              <a:t>総合アーカイブ）のモジュールを導入すると、</a:t>
            </a:r>
            <a:r>
              <a:rPr lang="en-US" altLang="ja-JP" sz="2000"/>
              <a:t>Perl</a:t>
            </a:r>
            <a:r>
              <a:rPr lang="ja-JP" altLang="en-US" sz="2000"/>
              <a:t>の機能を拡張できます。たとえば、図書館関係では次のものなどがあります。</a:t>
            </a:r>
          </a:p>
          <a:p>
            <a:pPr lvl="1">
              <a:lnSpc>
                <a:spcPct val="80000"/>
              </a:lnSpc>
            </a:pPr>
            <a:r>
              <a:rPr lang="en-US" altLang="ja-JP" sz="1700"/>
              <a:t>Z39.50</a:t>
            </a:r>
          </a:p>
          <a:p>
            <a:pPr lvl="1">
              <a:lnSpc>
                <a:spcPct val="80000"/>
              </a:lnSpc>
            </a:pPr>
            <a:r>
              <a:rPr lang="en-US" altLang="ja-JP" sz="1700"/>
              <a:t>SRU</a:t>
            </a:r>
          </a:p>
          <a:p>
            <a:pPr lvl="1">
              <a:lnSpc>
                <a:spcPct val="80000"/>
              </a:lnSpc>
            </a:pPr>
            <a:r>
              <a:rPr lang="en-US" altLang="ja-JP" sz="1700"/>
              <a:t>OAI-PMH</a:t>
            </a:r>
          </a:p>
          <a:p>
            <a:pPr lvl="1">
              <a:lnSpc>
                <a:spcPct val="80000"/>
              </a:lnSpc>
            </a:pPr>
            <a:r>
              <a:rPr lang="en-US" altLang="ja-JP" sz="1700"/>
              <a:t>MARC</a:t>
            </a:r>
          </a:p>
          <a:p>
            <a:pPr>
              <a:lnSpc>
                <a:spcPct val="80000"/>
              </a:lnSpc>
            </a:pPr>
            <a:r>
              <a:rPr lang="ja-JP" altLang="en-US" sz="2000"/>
              <a:t>まず、</a:t>
            </a:r>
            <a:r>
              <a:rPr lang="en-US" altLang="ja-JP" sz="2000"/>
              <a:t>CPAN</a:t>
            </a:r>
            <a:r>
              <a:rPr lang="ja-JP" altLang="en-US" sz="2000"/>
              <a:t>でキーワード検索です。</a:t>
            </a:r>
          </a:p>
          <a:p>
            <a:pPr lvl="1">
              <a:lnSpc>
                <a:spcPct val="80000"/>
              </a:lnSpc>
            </a:pPr>
            <a:r>
              <a:rPr lang="en-US" altLang="ja-JP" sz="1700">
                <a:hlinkClick r:id="rId2"/>
              </a:rPr>
              <a:t>http://www.cpan.org/</a:t>
            </a:r>
            <a:endParaRPr lang="en-US" altLang="ja-JP" sz="1700"/>
          </a:p>
          <a:p>
            <a:pPr>
              <a:lnSpc>
                <a:spcPct val="80000"/>
              </a:lnSpc>
            </a:pPr>
            <a:r>
              <a:rPr lang="ja-JP" altLang="en-US" sz="2000"/>
              <a:t>英語で解説がかかれたものばかりですが、欲しいものが見つかったら、次のようにして導入します。</a:t>
            </a:r>
          </a:p>
          <a:p>
            <a:pPr lvl="1">
              <a:lnSpc>
                <a:spcPct val="80000"/>
              </a:lnSpc>
            </a:pPr>
            <a:r>
              <a:rPr lang="en-US" altLang="ja-JP" sz="1700"/>
              <a:t>ActivePerl</a:t>
            </a:r>
            <a:r>
              <a:rPr lang="ja-JP" altLang="en-US" sz="1700"/>
              <a:t>の場合</a:t>
            </a:r>
          </a:p>
          <a:p>
            <a:pPr lvl="2">
              <a:lnSpc>
                <a:spcPct val="80000"/>
              </a:lnSpc>
            </a:pPr>
            <a:r>
              <a:rPr lang="en-US" altLang="ja-JP" sz="1600"/>
              <a:t>ppm install </a:t>
            </a:r>
            <a:r>
              <a:rPr lang="ja-JP" altLang="en-US" sz="1600"/>
              <a:t>モジュール名</a:t>
            </a:r>
          </a:p>
          <a:p>
            <a:pPr lvl="1">
              <a:lnSpc>
                <a:spcPct val="80000"/>
              </a:lnSpc>
            </a:pPr>
            <a:r>
              <a:rPr lang="en-US" altLang="ja-JP" sz="1700"/>
              <a:t>UNIX</a:t>
            </a:r>
            <a:r>
              <a:rPr lang="ja-JP" altLang="en-US" sz="1700"/>
              <a:t>系</a:t>
            </a:r>
            <a:r>
              <a:rPr lang="en-US" altLang="ja-JP" sz="1700"/>
              <a:t>OS</a:t>
            </a:r>
            <a:r>
              <a:rPr lang="ja-JP" altLang="en-US" sz="1700"/>
              <a:t>の場合</a:t>
            </a:r>
          </a:p>
          <a:p>
            <a:pPr lvl="2">
              <a:lnSpc>
                <a:spcPct val="80000"/>
              </a:lnSpc>
            </a:pPr>
            <a:r>
              <a:rPr lang="en-US" altLang="ja-JP" sz="1600"/>
              <a:t>Perl –MCPAN –e ‘install </a:t>
            </a:r>
            <a:r>
              <a:rPr lang="ja-JP" altLang="en-US" sz="1600"/>
              <a:t>モジュール名’</a:t>
            </a:r>
          </a:p>
          <a:p>
            <a:pPr>
              <a:lnSpc>
                <a:spcPct val="80000"/>
              </a:lnSpc>
            </a:pPr>
            <a:endParaRPr lang="en-US" altLang="ja-JP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モジュールを見つけたら</a:t>
            </a:r>
            <a:r>
              <a:rPr lang="en-US" altLang="ja-JP">
                <a:latin typeface="Arial" panose="020B0604020202020204" pitchFamily="34" charset="0"/>
              </a:rPr>
              <a:t>…</a:t>
            </a: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153400" cy="2376488"/>
          </a:xfrm>
        </p:spPr>
        <p:txBody>
          <a:bodyPr/>
          <a:lstStyle/>
          <a:p>
            <a:r>
              <a:rPr lang="ja-JP" altLang="en-US"/>
              <a:t>ざっと読んだら、実際に試してみましょう！</a:t>
            </a:r>
          </a:p>
          <a:p>
            <a:r>
              <a:rPr lang="ja-JP" altLang="en-US"/>
              <a:t>サンプルスクリプトを切り貼りして実行します。</a:t>
            </a:r>
          </a:p>
          <a:p>
            <a:r>
              <a:rPr lang="ja-JP" altLang="en-US"/>
              <a:t>そのままでは、動かない場合もあるので、そこはドキュメントを読みつつ試行錯誤です。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153400" cy="779463"/>
          </a:xfrm>
        </p:spPr>
        <p:txBody>
          <a:bodyPr/>
          <a:lstStyle/>
          <a:p>
            <a:r>
              <a:rPr lang="ja-JP" altLang="en-US" sz="4000"/>
              <a:t>モジュールでありがちな暗黙の了解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200"/>
              <a:t>普段は使わない次のデータ形式に遭遇することがあります。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オブジェクト（サブルーチン呼び出しの上級形みたいなもの）</a:t>
            </a:r>
          </a:p>
          <a:p>
            <a:pPr lvl="2">
              <a:lnSpc>
                <a:spcPct val="90000"/>
              </a:lnSpc>
            </a:pPr>
            <a:r>
              <a:rPr lang="ja-JP" altLang="en-US" sz="1800"/>
              <a:t>例：　</a:t>
            </a:r>
            <a:r>
              <a:rPr lang="en-US" altLang="ja-JP" sz="1800"/>
              <a:t>$obj-&gt;xxx();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ハッシュリファレンス（ハッシュの上級形みたいなもの）</a:t>
            </a:r>
          </a:p>
          <a:p>
            <a:pPr lvl="2">
              <a:lnSpc>
                <a:spcPct val="90000"/>
              </a:lnSpc>
            </a:pPr>
            <a:r>
              <a:rPr lang="ja-JP" altLang="en-US" sz="1800"/>
              <a:t>例：　</a:t>
            </a:r>
            <a:r>
              <a:rPr lang="en-US" altLang="ja-JP" sz="1800"/>
              <a:t>$hashref-&gt;{“key”}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配列リファレンス（配列の上級形みたいなもの）</a:t>
            </a:r>
          </a:p>
          <a:p>
            <a:pPr lvl="2">
              <a:lnSpc>
                <a:spcPct val="90000"/>
              </a:lnSpc>
            </a:pPr>
            <a:r>
              <a:rPr lang="ja-JP" altLang="en-US" sz="1800"/>
              <a:t>例：  </a:t>
            </a:r>
            <a:r>
              <a:rPr lang="en-US" altLang="ja-JP" sz="1800"/>
              <a:t>$arrayref-&gt;[1]</a:t>
            </a:r>
          </a:p>
          <a:p>
            <a:pPr>
              <a:lnSpc>
                <a:spcPct val="90000"/>
              </a:lnSpc>
            </a:pPr>
            <a:r>
              <a:rPr lang="ja-JP" altLang="en-US" sz="2200"/>
              <a:t>上記のデータ形式ですが、</a:t>
            </a:r>
            <a:r>
              <a:rPr lang="en-US" altLang="ja-JP" sz="2200"/>
              <a:t>ref</a:t>
            </a:r>
            <a:r>
              <a:rPr lang="ja-JP" altLang="en-US" sz="2200"/>
              <a:t>コマンドをつかって判定することができます。</a:t>
            </a:r>
          </a:p>
          <a:p>
            <a:pPr>
              <a:lnSpc>
                <a:spcPct val="90000"/>
              </a:lnSpc>
            </a:pPr>
            <a:r>
              <a:rPr lang="ja-JP" altLang="en-US" sz="2200"/>
              <a:t>上記の書式では、 </a:t>
            </a:r>
            <a:r>
              <a:rPr lang="en-US" altLang="ja-JP" sz="2200"/>
              <a:t>-&gt; </a:t>
            </a:r>
            <a:r>
              <a:rPr lang="ja-JP" altLang="en-US" sz="2200"/>
              <a:t>を使うのがポイントです。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他の言語では、 </a:t>
            </a:r>
            <a:r>
              <a:rPr lang="en-US" altLang="ja-JP" sz="2000"/>
              <a:t>. </a:t>
            </a:r>
            <a:r>
              <a:rPr lang="ja-JP" altLang="en-US" sz="2000"/>
              <a:t>（ピリオド）を使うケースがほとんどです。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例 </a:t>
            </a:r>
            <a:r>
              <a:rPr lang="en-US" altLang="ja-JP" sz="3600"/>
              <a:t>Business::ISBN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76475"/>
            <a:ext cx="8153400" cy="30241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/>
              <a:t>use Business::ISBN;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/>
              <a:t># 10 digit ISBNs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/>
              <a:t>$isbn_object =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/>
              <a:t>   Business::ISBN-&gt;new('1565922573');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/>
              <a:t># $isbn13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/>
              <a:t>$isbn_object-&gt;as_isbn13;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/>
              <a:t>print $isbn_object&gt;{isbn}, "\n";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107</TotalTime>
  <Words>318</Words>
  <Application>Microsoft Office PowerPoint</Application>
  <PresentationFormat>画面に合わせる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Arial</vt:lpstr>
      <vt:lpstr>ＭＳ Ｐゴシック</vt:lpstr>
      <vt:lpstr>Times New Roman</vt:lpstr>
      <vt:lpstr>Wingdings</vt:lpstr>
      <vt:lpstr>ＭＳ Ｐ明朝</vt:lpstr>
      <vt:lpstr>Refined</vt:lpstr>
      <vt:lpstr>Perlの星 ～第3話:　モジュールの利用～</vt:lpstr>
      <vt:lpstr>モジュールの利用</vt:lpstr>
      <vt:lpstr>モジュールを見つけたら…</vt:lpstr>
      <vt:lpstr>モジュールでありがちな暗黙の了解</vt:lpstr>
      <vt:lpstr>例 Business::ISBN</vt:lpstr>
    </vt:vector>
  </TitlesOfParts>
  <Company>東京大学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Perlの星</dc:title>
  <dc:creator>社研図書室</dc:creator>
  <cp:lastModifiedBy>前田　朗</cp:lastModifiedBy>
  <cp:revision>206</cp:revision>
  <dcterms:created xsi:type="dcterms:W3CDTF">2007-11-09T08:10:58Z</dcterms:created>
  <dcterms:modified xsi:type="dcterms:W3CDTF">2021-10-11T04:43:50Z</dcterms:modified>
</cp:coreProperties>
</file>