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7102475" cy="10231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66"/>
    <a:srgbClr val="9933FF"/>
    <a:srgbClr val="0099FF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>
                <a:latin typeface="Times New Roman" panose="02020603050405020304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>
                <a:latin typeface="Times New Roman" panose="02020603050405020304" pitchFamily="18" charset="0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E2FC58-54A9-42EC-BC3C-08C5AE2A8D2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78ED-5676-467C-A67E-3AECAB6E5A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956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735AD-2090-4D2B-9443-8C26A486AF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505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04BB2-838A-463A-B714-892F16BB4B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4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B57AC-3557-4C00-897F-0FF7702D57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18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7BAB6-89D2-46F3-AB16-2FAD992688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230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8107D-5D9B-4485-9801-E09EC2ACAB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682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2835D-A117-4EF0-97AD-D8B072E804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834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45C76-09A5-469C-B645-F6BFF0EB66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015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BBB7F-4D5E-433D-B00E-AF13F56C98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43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474CA-5AF5-432B-928B-40C22FD958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381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>
                <a:latin typeface="Times New Roman" panose="02020603050405020304" pitchFamily="18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>
                <a:latin typeface="Times New Roman" panose="02020603050405020304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endParaRPr lang="en-US" altLang="ja-JP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lang="en-US" altLang="ja-JP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50396F0F-8661-495F-AB6B-0C4B506B15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73238"/>
            <a:ext cx="6781800" cy="831850"/>
          </a:xfrm>
        </p:spPr>
        <p:txBody>
          <a:bodyPr/>
          <a:lstStyle/>
          <a:p>
            <a:r>
              <a:rPr lang="en-US" altLang="ja-JP" sz="5600"/>
              <a:t>Perl</a:t>
            </a:r>
            <a:r>
              <a:rPr lang="ja-JP" altLang="en-US" sz="5600"/>
              <a:t>の星</a:t>
            </a:r>
            <a:br>
              <a:rPr lang="ja-JP" altLang="en-US" sz="5600"/>
            </a:br>
            <a:r>
              <a:rPr lang="ja-JP" altLang="en-US" sz="3400"/>
              <a:t>～第２話</a:t>
            </a:r>
            <a:r>
              <a:rPr lang="en-US" altLang="ja-JP" sz="3400"/>
              <a:t>:</a:t>
            </a:r>
            <a:r>
              <a:rPr lang="ja-JP" altLang="en-US" sz="3400"/>
              <a:t>　コードの再利用～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6338"/>
            <a:ext cx="6400800" cy="1873250"/>
          </a:xfrm>
        </p:spPr>
        <p:txBody>
          <a:bodyPr/>
          <a:lstStyle/>
          <a:p>
            <a:r>
              <a:rPr lang="ja-JP" altLang="en-US"/>
              <a:t>図書館職員のための</a:t>
            </a:r>
          </a:p>
          <a:p>
            <a:r>
              <a:rPr lang="ja-JP" altLang="en-US"/>
              <a:t>アプリケーション開発講習会</a:t>
            </a:r>
          </a:p>
        </p:txBody>
      </p:sp>
      <p:pic>
        <p:nvPicPr>
          <p:cNvPr id="2054" name="Picture 6" descr="MCj024192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988" y="523875"/>
            <a:ext cx="1624012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MCj024192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844550"/>
            <a:ext cx="1624013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Cj024192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765175"/>
            <a:ext cx="1552575" cy="17272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より高度な話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モジュールを使うと、オブジェクト指向的な処理ができます。</a:t>
            </a:r>
          </a:p>
          <a:p>
            <a:r>
              <a:rPr lang="ja-JP" altLang="en-US"/>
              <a:t>その場合でも基本的な考えは、今回の処理例と同じです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/>
              <a:t>コードの再利用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1455738"/>
          </a:xfrm>
        </p:spPr>
        <p:txBody>
          <a:bodyPr/>
          <a:lstStyle/>
          <a:p>
            <a:r>
              <a:rPr lang="ja-JP" altLang="en-US"/>
              <a:t>定型処理を</a:t>
            </a:r>
            <a:r>
              <a:rPr lang="ja-JP" altLang="en-US">
                <a:solidFill>
                  <a:srgbClr val="66FF33"/>
                </a:solidFill>
              </a:rPr>
              <a:t>サブルーチン（関数）</a:t>
            </a:r>
            <a:r>
              <a:rPr lang="ja-JP" altLang="en-US"/>
              <a:t>にまとめる</a:t>
            </a:r>
          </a:p>
          <a:p>
            <a:r>
              <a:rPr lang="ja-JP" altLang="en-US"/>
              <a:t>モジュール化する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547813" y="3500438"/>
            <a:ext cx="5903912" cy="21605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いずれも基本的な発想は同じです。</a:t>
            </a:r>
          </a:p>
          <a:p>
            <a:pPr algn="ctr"/>
            <a:r>
              <a:rPr lang="ja-JP" altLang="en-US"/>
              <a:t>ここでは簡単な</a:t>
            </a:r>
            <a:r>
              <a:rPr lang="ja-JP" altLang="en-US">
                <a:solidFill>
                  <a:srgbClr val="66FF33"/>
                </a:solidFill>
              </a:rPr>
              <a:t>サブルーチン</a:t>
            </a:r>
            <a:r>
              <a:rPr lang="ja-JP" altLang="en-US"/>
              <a:t>に</a:t>
            </a:r>
          </a:p>
          <a:p>
            <a:pPr algn="ctr"/>
            <a:r>
              <a:rPr lang="ja-JP" altLang="en-US"/>
              <a:t>まとめる方法について紹介します。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153400" cy="708025"/>
          </a:xfrm>
        </p:spPr>
        <p:txBody>
          <a:bodyPr/>
          <a:lstStyle/>
          <a:p>
            <a:r>
              <a:rPr lang="ja-JP" altLang="en-US"/>
              <a:t>サブルーチンとは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153400" cy="3894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1900"/>
              <a:t>定型処理をまとめたもの</a:t>
            </a:r>
          </a:p>
          <a:p>
            <a:pPr>
              <a:lnSpc>
                <a:spcPct val="90000"/>
              </a:lnSpc>
            </a:pPr>
            <a:r>
              <a:rPr lang="ja-JP" altLang="en-US" sz="1900"/>
              <a:t>プログラム中で</a:t>
            </a:r>
            <a:r>
              <a:rPr lang="ja-JP" altLang="en-US" sz="1900">
                <a:solidFill>
                  <a:srgbClr val="66FF33"/>
                </a:solidFill>
              </a:rPr>
              <a:t>複数回</a:t>
            </a:r>
            <a:r>
              <a:rPr lang="ja-JP" altLang="en-US" sz="1900"/>
              <a:t>呼び出す処理をまとめておくと便利！</a:t>
            </a:r>
          </a:p>
          <a:p>
            <a:pPr lvl="1">
              <a:lnSpc>
                <a:spcPct val="90000"/>
              </a:lnSpc>
            </a:pPr>
            <a:r>
              <a:rPr lang="ja-JP" altLang="en-US" sz="1800"/>
              <a:t>プログラム中で似たようなプログラムを書かなくて（コピー＆ペーストしなくて）もよくなる</a:t>
            </a:r>
          </a:p>
          <a:p>
            <a:pPr lvl="1">
              <a:lnSpc>
                <a:spcPct val="90000"/>
              </a:lnSpc>
            </a:pPr>
            <a:r>
              <a:rPr lang="ja-JP" altLang="en-US" sz="1800"/>
              <a:t>サブルーチンをバグ対策すると、関係箇所がすべて対策される　→　管理が楽になる</a:t>
            </a:r>
          </a:p>
          <a:p>
            <a:pPr lvl="1">
              <a:lnSpc>
                <a:spcPct val="90000"/>
              </a:lnSpc>
            </a:pPr>
            <a:r>
              <a:rPr lang="ja-JP" altLang="en-US" sz="1800"/>
              <a:t>プログラムが短くなる　→　読むのが楽になる</a:t>
            </a:r>
          </a:p>
          <a:p>
            <a:pPr lvl="1">
              <a:lnSpc>
                <a:spcPct val="90000"/>
              </a:lnSpc>
            </a:pPr>
            <a:r>
              <a:rPr lang="ja-JP" altLang="en-US" sz="1800"/>
              <a:t>プログラムの構造を把握しやすくなる</a:t>
            </a:r>
          </a:p>
          <a:p>
            <a:pPr>
              <a:lnSpc>
                <a:spcPct val="90000"/>
              </a:lnSpc>
            </a:pPr>
            <a:r>
              <a:rPr lang="ja-JP" altLang="en-US" sz="1900"/>
              <a:t>プログラム中で</a:t>
            </a:r>
            <a:r>
              <a:rPr lang="ja-JP" altLang="en-US" sz="1900">
                <a:solidFill>
                  <a:srgbClr val="66FF33"/>
                </a:solidFill>
              </a:rPr>
              <a:t>一回のみ</a:t>
            </a:r>
            <a:r>
              <a:rPr lang="ja-JP" altLang="en-US" sz="1900"/>
              <a:t>呼び出す処理にも有効</a:t>
            </a:r>
          </a:p>
          <a:p>
            <a:pPr lvl="1">
              <a:lnSpc>
                <a:spcPct val="90000"/>
              </a:lnSpc>
            </a:pPr>
            <a:r>
              <a:rPr lang="ja-JP" altLang="en-US" sz="1800"/>
              <a:t>プログラムの構造を把握しやすくなる</a:t>
            </a:r>
          </a:p>
          <a:p>
            <a:pPr lvl="1">
              <a:lnSpc>
                <a:spcPct val="90000"/>
              </a:lnSpc>
            </a:pPr>
            <a:r>
              <a:rPr lang="ja-JP" altLang="en-US" sz="1800"/>
              <a:t>同じ</a:t>
            </a:r>
            <a:r>
              <a:rPr lang="ja-JP" altLang="en-US" sz="1800">
                <a:solidFill>
                  <a:srgbClr val="FF3300"/>
                </a:solidFill>
              </a:rPr>
              <a:t>インターフェイス</a:t>
            </a:r>
            <a:r>
              <a:rPr lang="ja-JP" altLang="en-US" sz="1800"/>
              <a:t>をもつサブルーチンを</a:t>
            </a:r>
            <a:r>
              <a:rPr lang="ja-JP" altLang="en-US" sz="1800">
                <a:solidFill>
                  <a:srgbClr val="66FF33"/>
                </a:solidFill>
              </a:rPr>
              <a:t>切り替えて</a:t>
            </a:r>
            <a:r>
              <a:rPr lang="ja-JP" altLang="en-US" sz="1800"/>
              <a:t>使える</a:t>
            </a:r>
          </a:p>
          <a:p>
            <a:pPr>
              <a:lnSpc>
                <a:spcPct val="90000"/>
              </a:lnSpc>
            </a:pPr>
            <a:r>
              <a:rPr lang="ja-JP" altLang="en-US" sz="2000">
                <a:solidFill>
                  <a:srgbClr val="66FF33"/>
                </a:solidFill>
              </a:rPr>
              <a:t>複数のプログラム</a:t>
            </a:r>
            <a:r>
              <a:rPr lang="ja-JP" altLang="en-US" sz="2000"/>
              <a:t>で使う場合にも便利（ライブラリやモジュール）</a:t>
            </a:r>
          </a:p>
          <a:p>
            <a:pPr lvl="1">
              <a:lnSpc>
                <a:spcPct val="90000"/>
              </a:lnSpc>
            </a:pPr>
            <a:endParaRPr lang="ja-JP" altLang="en-US" sz="18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ja-JP" altLang="en-US" sz="1800"/>
          </a:p>
          <a:p>
            <a:pPr lvl="1">
              <a:lnSpc>
                <a:spcPct val="90000"/>
              </a:lnSpc>
            </a:pPr>
            <a:endParaRPr lang="en-US" altLang="ja-JP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153400" cy="706438"/>
          </a:xfrm>
        </p:spPr>
        <p:txBody>
          <a:bodyPr/>
          <a:lstStyle/>
          <a:p>
            <a:r>
              <a:rPr lang="ja-JP" altLang="en-US" sz="2800"/>
              <a:t>変換テーブルを参照するテキスト加工の</a:t>
            </a:r>
            <a:br>
              <a:rPr lang="ja-JP" altLang="en-US" sz="2800"/>
            </a:br>
            <a:r>
              <a:rPr lang="ja-JP" altLang="en-US" sz="2800"/>
              <a:t>基本的な例</a:t>
            </a:r>
            <a:r>
              <a:rPr lang="ja-JP" altLang="en-US" sz="2000"/>
              <a:t>（簡略誌名変換、</a:t>
            </a:r>
            <a:r>
              <a:rPr lang="en-US" altLang="ja-JP" sz="2000"/>
              <a:t>ISBN</a:t>
            </a:r>
            <a:r>
              <a:rPr lang="ja-JP" altLang="en-US" sz="2000"/>
              <a:t>による重複チェックなど）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5184775" cy="3960812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# </a:t>
            </a:r>
            <a:r>
              <a:rPr lang="ja-JP" altLang="en-US" sz="1800"/>
              <a:t>ステップ１　変換テーブル読み込み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open (HENKAN, “HenkanTable.txt”)  or die;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while my $line1 (&lt;HENKAN&gt;) {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     @field_henkan = split(“\t, $line1”);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     $table{filed_henkan[1]} = $fiels_henkan[3];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}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endParaRPr lang="en-US" altLang="ja-JP" sz="1800"/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# </a:t>
            </a:r>
            <a:r>
              <a:rPr lang="ja-JP" altLang="en-US" sz="1800"/>
              <a:t>ステップ</a:t>
            </a:r>
            <a:r>
              <a:rPr lang="en-US" altLang="ja-JP" sz="1800"/>
              <a:t>2 </a:t>
            </a:r>
            <a:r>
              <a:rPr lang="ja-JP" altLang="en-US" sz="1800"/>
              <a:t>データ変換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open (INPUT, “input.txt”) or die;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while my $line2 (&lt;INPUT&gt;) {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    chomp $line2;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    @field_input = split(“\t, $line2”);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    print $line, “\t”, $talbe{$filed_input[2]};</a:t>
            </a:r>
          </a:p>
          <a:p>
            <a:pPr>
              <a:lnSpc>
                <a:spcPct val="80000"/>
              </a:lnSpc>
              <a:buSzTx/>
              <a:buFont typeface="Wingdings" panose="05000000000000000000" pitchFamily="2" charset="2"/>
              <a:buNone/>
            </a:pPr>
            <a:r>
              <a:rPr lang="en-US" altLang="ja-JP" sz="1800"/>
              <a:t>}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5651500" y="2708275"/>
            <a:ext cx="433388" cy="1800225"/>
          </a:xfrm>
          <a:prstGeom prst="curvedLeftArrow">
            <a:avLst>
              <a:gd name="adj1" fmla="val 83077"/>
              <a:gd name="adj2" fmla="val 16615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516688" y="2997200"/>
            <a:ext cx="1992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800"/>
              <a:t>ハッシュ </a:t>
            </a:r>
            <a:r>
              <a:rPr lang="en-US" altLang="ja-JP" sz="1800"/>
              <a:t>%table </a:t>
            </a:r>
            <a:r>
              <a:rPr lang="ja-JP" altLang="en-US" sz="1800"/>
              <a:t>を</a:t>
            </a:r>
          </a:p>
          <a:p>
            <a:r>
              <a:rPr lang="ja-JP" altLang="en-US" sz="1800"/>
              <a:t>仲介にして変換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サブルーチンにまとめる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/>
              <a:t>$Result = &amp;test</a:t>
            </a:r>
            <a:r>
              <a:rPr lang="en-US" altLang="ja-JP" sz="2000">
                <a:solidFill>
                  <a:srgbClr val="0099FF"/>
                </a:solidFill>
              </a:rPr>
              <a:t>{$Data1</a:t>
            </a:r>
            <a:r>
              <a:rPr lang="en-US" altLang="ja-JP" sz="2000"/>
              <a:t>, </a:t>
            </a:r>
            <a:r>
              <a:rPr lang="en-US" altLang="ja-JP" sz="2000">
                <a:solidFill>
                  <a:srgbClr val="9933FF"/>
                </a:solidFill>
              </a:rPr>
              <a:t>$Data2</a:t>
            </a:r>
            <a:r>
              <a:rPr lang="en-US" altLang="ja-JP" sz="2000"/>
              <a:t>); #</a:t>
            </a:r>
            <a:r>
              <a:rPr lang="ja-JP" altLang="en-US" sz="2000"/>
              <a:t>サブルーチン </a:t>
            </a:r>
            <a:r>
              <a:rPr lang="en-US" altLang="ja-JP" sz="2000"/>
              <a:t>name </a:t>
            </a:r>
            <a:r>
              <a:rPr lang="ja-JP" altLang="en-US" sz="2000"/>
              <a:t>呼び出し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/>
              <a:t>print </a:t>
            </a:r>
            <a:r>
              <a:rPr lang="en-US" altLang="ja-JP" sz="2000">
                <a:solidFill>
                  <a:srgbClr val="FFFF00"/>
                </a:solidFill>
              </a:rPr>
              <a:t>$Result</a:t>
            </a:r>
            <a:r>
              <a:rPr lang="en-US" altLang="ja-JP" sz="2000"/>
              <a:t>; # </a:t>
            </a:r>
            <a:r>
              <a:rPr lang="ja-JP" altLang="en-US" sz="2000"/>
              <a:t>結果を </a:t>
            </a:r>
            <a:r>
              <a:rPr lang="en-US" altLang="ja-JP" sz="2000"/>
              <a:t>print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/>
              <a:t># </a:t>
            </a:r>
            <a:r>
              <a:rPr lang="ja-JP" altLang="en-US" sz="2000"/>
              <a:t>サブルーチン </a:t>
            </a:r>
            <a:r>
              <a:rPr lang="en-US" altLang="ja-JP" sz="2000"/>
              <a:t>test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FF3300"/>
                </a:solidFill>
              </a:rPr>
              <a:t>sub </a:t>
            </a:r>
            <a:r>
              <a:rPr lang="en-US" altLang="ja-JP" sz="2000"/>
              <a:t>test </a:t>
            </a:r>
            <a:r>
              <a:rPr lang="en-US" altLang="ja-JP" sz="2000">
                <a:solidFill>
                  <a:srgbClr val="FF3300"/>
                </a:solidFill>
              </a:rPr>
              <a:t>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/>
              <a:t>    my (</a:t>
            </a:r>
            <a:r>
              <a:rPr lang="en-US" altLang="ja-JP" sz="2000">
                <a:solidFill>
                  <a:srgbClr val="0099FF"/>
                </a:solidFill>
              </a:rPr>
              <a:t>$data1</a:t>
            </a:r>
            <a:r>
              <a:rPr lang="en-US" altLang="ja-JP" sz="2000"/>
              <a:t>, </a:t>
            </a:r>
            <a:r>
              <a:rPr lang="en-US" altLang="ja-JP" sz="2000">
                <a:solidFill>
                  <a:srgbClr val="9933FF"/>
                </a:solidFill>
              </a:rPr>
              <a:t>$data2</a:t>
            </a:r>
            <a:r>
              <a:rPr lang="en-US" altLang="ja-JP" sz="2000"/>
              <a:t>) = </a:t>
            </a:r>
            <a:r>
              <a:rPr lang="en-US" altLang="ja-JP" sz="2000">
                <a:solidFill>
                  <a:srgbClr val="FF3300"/>
                </a:solidFill>
              </a:rPr>
              <a:t>@_</a:t>
            </a:r>
            <a:r>
              <a:rPr lang="en-US" altLang="ja-JP" sz="2000"/>
              <a:t>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/>
              <a:t>    # </a:t>
            </a:r>
            <a:r>
              <a:rPr lang="ja-JP" altLang="en-US" sz="2000"/>
              <a:t>なんらかの処理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ja-JP" altLang="en-US" sz="2000"/>
              <a:t>    </a:t>
            </a:r>
            <a:r>
              <a:rPr lang="en-US" altLang="ja-JP" sz="2000">
                <a:solidFill>
                  <a:srgbClr val="FF3300"/>
                </a:solidFill>
              </a:rPr>
              <a:t>return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rgbClr val="FFFF00"/>
                </a:solidFill>
              </a:rPr>
              <a:t>$result</a:t>
            </a:r>
            <a:r>
              <a:rPr lang="en-US" altLang="ja-JP" sz="2000"/>
              <a:t>; # return</a:t>
            </a:r>
            <a:r>
              <a:rPr lang="ja-JP" altLang="en-US" sz="2000"/>
              <a:t>文で結果を返す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FF3300"/>
                </a:solidFill>
              </a:rPr>
              <a:t>}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619250" y="5013325"/>
            <a:ext cx="5184775" cy="1584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同色の部分は同一のデータが入る。</a:t>
            </a:r>
          </a:p>
          <a:p>
            <a:pPr algn="ctr"/>
            <a:r>
              <a:rPr lang="ja-JP" altLang="en-US">
                <a:solidFill>
                  <a:srgbClr val="FF3300"/>
                </a:solidFill>
              </a:rPr>
              <a:t>赤字</a:t>
            </a:r>
            <a:r>
              <a:rPr lang="ja-JP" altLang="en-US"/>
              <a:t>の部分はサブルーチンの定型。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同一のインターフェイスの</a:t>
            </a:r>
            <a:br>
              <a:rPr lang="ja-JP" altLang="en-US" sz="4000"/>
            </a:br>
            <a:r>
              <a:rPr lang="ja-JP" altLang="en-US" sz="4000"/>
              <a:t>サブルーチンを用意すると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124075" y="1773238"/>
            <a:ext cx="4176713" cy="1008062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メインの処理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2124075" y="3862388"/>
            <a:ext cx="4248150" cy="1366837"/>
          </a:xfrm>
          <a:prstGeom prst="flowChartPredefinedProcess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サブルーチン</a:t>
            </a:r>
            <a:r>
              <a:rPr lang="en-US" altLang="ja-JP"/>
              <a:t>A</a:t>
            </a:r>
            <a:r>
              <a:rPr lang="ja-JP" altLang="en-US"/>
              <a:t>の処理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5292725" y="2854325"/>
            <a:ext cx="647700" cy="790575"/>
          </a:xfrm>
          <a:prstGeom prst="upArrow">
            <a:avLst>
              <a:gd name="adj1" fmla="val 50000"/>
              <a:gd name="adj2" fmla="val 30515"/>
            </a:avLst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3132138" y="2854325"/>
            <a:ext cx="719137" cy="863600"/>
          </a:xfrm>
          <a:prstGeom prst="downArrow">
            <a:avLst>
              <a:gd name="adj1" fmla="val 50000"/>
              <a:gd name="adj2" fmla="val 300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24075" y="2997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268538" y="3070225"/>
            <a:ext cx="2300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標準化した呼び出し仕様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500563" y="3286125"/>
            <a:ext cx="235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標準化した結果形式仕様</a:t>
            </a:r>
          </a:p>
        </p:txBody>
      </p: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3059113" y="4005263"/>
            <a:ext cx="4248150" cy="1366837"/>
            <a:chOff x="1927" y="2704"/>
            <a:chExt cx="2676" cy="861"/>
          </a:xfrm>
        </p:grpSpPr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1927" y="2704"/>
              <a:ext cx="2676" cy="861"/>
            </a:xfrm>
            <a:prstGeom prst="flowChartPredefinedProcess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サブルーチン</a:t>
              </a:r>
              <a:r>
                <a:rPr lang="en-US" altLang="ja-JP"/>
                <a:t>B</a:t>
              </a:r>
              <a:r>
                <a:rPr lang="ja-JP" altLang="en-US"/>
                <a:t>の処理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1973" y="2931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B</a:t>
              </a:r>
            </a:p>
          </p:txBody>
        </p:sp>
      </p:grp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124075" y="42941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1908175" y="5516563"/>
            <a:ext cx="5688013" cy="12239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サブルーチン</a:t>
            </a:r>
            <a:r>
              <a:rPr lang="en-US" altLang="ja-JP"/>
              <a:t>A</a:t>
            </a:r>
            <a:r>
              <a:rPr lang="ja-JP" altLang="en-US"/>
              <a:t>と同種の機能をもつ</a:t>
            </a:r>
          </a:p>
          <a:p>
            <a:pPr algn="ctr"/>
            <a:r>
              <a:rPr lang="ja-JP" altLang="en-US"/>
              <a:t>サブルーチン</a:t>
            </a:r>
            <a:r>
              <a:rPr lang="en-US" altLang="ja-JP"/>
              <a:t>B</a:t>
            </a:r>
            <a:r>
              <a:rPr lang="ja-JP" altLang="en-US"/>
              <a:t>に処理を切り替えても</a:t>
            </a:r>
          </a:p>
          <a:p>
            <a:pPr algn="ctr"/>
            <a:r>
              <a:rPr lang="ja-JP" altLang="en-US"/>
              <a:t>そのままメインの処理が動く！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5175"/>
            <a:ext cx="8153400" cy="850900"/>
          </a:xfrm>
        </p:spPr>
        <p:txBody>
          <a:bodyPr/>
          <a:lstStyle/>
          <a:p>
            <a:r>
              <a:rPr lang="ja-JP" altLang="en-US"/>
              <a:t>具体的な手法</a:t>
            </a:r>
            <a:r>
              <a:rPr lang="ja-JP" altLang="en-US" sz="3200"/>
              <a:t>（サブルーチン切り替え）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# main</a:t>
            </a:r>
            <a:r>
              <a:rPr lang="ja-JP" altLang="en-US" sz="1600"/>
              <a:t>の処理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$mode = 1; # </a:t>
            </a:r>
            <a:r>
              <a:rPr lang="ja-JP" altLang="en-US" sz="1600"/>
              <a:t>手で修正などなど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$result = &amp;test-1($data) if $mode == 1;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$result = &amp;test-2($data) if $mode == 2;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print $result;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# </a:t>
            </a:r>
            <a:r>
              <a:rPr lang="ja-JP" altLang="en-US" sz="1600"/>
              <a:t>サブルーチン </a:t>
            </a:r>
            <a:r>
              <a:rPr lang="en-US" altLang="ja-JP" sz="1600"/>
              <a:t>test-1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sub test-1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600"/>
              <a:t>　</a:t>
            </a:r>
            <a:r>
              <a:rPr lang="en-US" altLang="ja-JP" sz="1600"/>
              <a:t># </a:t>
            </a:r>
            <a:r>
              <a:rPr lang="ja-JP" altLang="en-US" sz="1600"/>
              <a:t>略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#</a:t>
            </a:r>
            <a:r>
              <a:rPr lang="ja-JP" altLang="en-US" sz="1600"/>
              <a:t>　サブルーチン </a:t>
            </a:r>
            <a:r>
              <a:rPr lang="en-US" altLang="ja-JP" sz="1600"/>
              <a:t>test-2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sub test-2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  # </a:t>
            </a:r>
            <a:r>
              <a:rPr lang="ja-JP" altLang="en-US" sz="1600"/>
              <a:t>略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/>
              <a:t>}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68313" y="4508500"/>
            <a:ext cx="2519362" cy="1152525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140200" y="3860800"/>
            <a:ext cx="2376488" cy="935038"/>
          </a:xfrm>
          <a:prstGeom prst="wedgeRectCallout">
            <a:avLst>
              <a:gd name="adj1" fmla="val -76185"/>
              <a:gd name="adj2" fmla="val 91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以下、必要に応じて追加する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39750" y="2276475"/>
            <a:ext cx="3744913" cy="576263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5292725" y="2133600"/>
            <a:ext cx="3095625" cy="790575"/>
          </a:xfrm>
          <a:prstGeom prst="wedgeRectCallout">
            <a:avLst>
              <a:gd name="adj1" fmla="val -82255"/>
              <a:gd name="adj2" fmla="val 92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/>
              <a:t>サブルーチンの入出力仕様の統一がミソ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ライブラリ形式（複数プログラムで使用可能）にすると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4356100" y="4292600"/>
            <a:ext cx="4248150" cy="1366838"/>
          </a:xfrm>
          <a:prstGeom prst="flowChartPredefinedProcess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必要に応じて、共通部分を</a:t>
            </a:r>
          </a:p>
          <a:p>
            <a:pPr algn="ctr"/>
            <a:r>
              <a:rPr lang="ja-JP" altLang="en-US"/>
              <a:t>呼び出し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611188" y="3141663"/>
            <a:ext cx="4176712" cy="1008062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プログラム</a:t>
            </a:r>
            <a:r>
              <a:rPr lang="en-US" altLang="ja-JP"/>
              <a:t>A</a:t>
            </a:r>
          </a:p>
          <a:p>
            <a:pPr algn="ctr"/>
            <a:r>
              <a:rPr lang="ja-JP" altLang="en-US"/>
              <a:t>固有の部分を記述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82625" y="3429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grpSp>
        <p:nvGrpSpPr>
          <p:cNvPr id="18445" name="Group 13"/>
          <p:cNvGrpSpPr>
            <a:grpSpLocks/>
          </p:cNvGrpSpPr>
          <p:nvPr/>
        </p:nvGrpSpPr>
        <p:grpSpPr bwMode="auto">
          <a:xfrm>
            <a:off x="2124075" y="1773238"/>
            <a:ext cx="4248150" cy="2159000"/>
            <a:chOff x="1338" y="1117"/>
            <a:chExt cx="2676" cy="1360"/>
          </a:xfrm>
        </p:grpSpPr>
        <p:sp>
          <p:nvSpPr>
            <p:cNvPr id="18437" name="AutoShape 5"/>
            <p:cNvSpPr>
              <a:spLocks noChangeArrowheads="1"/>
            </p:cNvSpPr>
            <p:nvPr/>
          </p:nvSpPr>
          <p:spPr bwMode="auto">
            <a:xfrm>
              <a:off x="1338" y="1117"/>
              <a:ext cx="2631" cy="635"/>
            </a:xfrm>
            <a:prstGeom prst="flowChartPredefined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プログラム</a:t>
              </a:r>
              <a:r>
                <a:rPr lang="en-US" altLang="ja-JP"/>
                <a:t>B</a:t>
              </a:r>
            </a:p>
            <a:p>
              <a:pPr algn="ctr"/>
              <a:r>
                <a:rPr lang="ja-JP" altLang="en-US"/>
                <a:t>固有の部分を記述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383" y="1298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B</a:t>
              </a:r>
            </a:p>
          </p:txBody>
        </p:sp>
        <p:sp>
          <p:nvSpPr>
            <p:cNvPr id="18443" name="AutoShape 11"/>
            <p:cNvSpPr>
              <a:spLocks noChangeArrowheads="1"/>
            </p:cNvSpPr>
            <p:nvPr/>
          </p:nvSpPr>
          <p:spPr bwMode="auto">
            <a:xfrm>
              <a:off x="3651" y="2024"/>
              <a:ext cx="363" cy="453"/>
            </a:xfrm>
            <a:prstGeom prst="downArrow">
              <a:avLst>
                <a:gd name="adj1" fmla="val 50000"/>
                <a:gd name="adj2" fmla="val 311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3203575" y="4581525"/>
            <a:ext cx="792163" cy="576263"/>
          </a:xfrm>
          <a:prstGeom prst="rightArrow">
            <a:avLst>
              <a:gd name="adj1" fmla="val 50000"/>
              <a:gd name="adj2" fmla="val 343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153400" cy="850900"/>
          </a:xfrm>
        </p:spPr>
        <p:txBody>
          <a:bodyPr/>
          <a:lstStyle/>
          <a:p>
            <a:r>
              <a:rPr lang="ja-JP" altLang="en-US"/>
              <a:t>具体的な手法</a:t>
            </a:r>
            <a:r>
              <a:rPr lang="ja-JP" altLang="en-US" sz="3200"/>
              <a:t>（ライブラリ）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5983288" cy="16716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700">
                <a:solidFill>
                  <a:srgbClr val="FF3300"/>
                </a:solidFill>
              </a:rPr>
              <a:t>require</a:t>
            </a:r>
            <a:r>
              <a:rPr lang="en-US" altLang="ja-JP" sz="2700"/>
              <a:t> “</a:t>
            </a:r>
            <a:r>
              <a:rPr lang="en-US" altLang="ja-JP" sz="2700">
                <a:solidFill>
                  <a:srgbClr val="FFFF00"/>
                </a:solidFill>
              </a:rPr>
              <a:t>mylibrary.pl</a:t>
            </a:r>
            <a:r>
              <a:rPr lang="en-US" altLang="ja-JP" sz="2700"/>
              <a:t>”;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700"/>
              <a:t># </a:t>
            </a:r>
            <a:r>
              <a:rPr lang="ja-JP" altLang="en-US" sz="2700"/>
              <a:t>略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700"/>
              <a:t>$result = </a:t>
            </a:r>
            <a:r>
              <a:rPr lang="en-US" altLang="ja-JP" sz="2700">
                <a:solidFill>
                  <a:srgbClr val="FF3300"/>
                </a:solidFill>
              </a:rPr>
              <a:t>&amp;</a:t>
            </a:r>
            <a:r>
              <a:rPr lang="en-US" altLang="ja-JP" sz="2700">
                <a:solidFill>
                  <a:srgbClr val="0099FF"/>
                </a:solidFill>
              </a:rPr>
              <a:t>MyLib</a:t>
            </a:r>
            <a:r>
              <a:rPr lang="en-US" altLang="ja-JP" sz="2700"/>
              <a:t>::</a:t>
            </a:r>
            <a:r>
              <a:rPr lang="en-US" altLang="ja-JP" sz="2700">
                <a:solidFill>
                  <a:srgbClr val="66FF33"/>
                </a:solidFill>
              </a:rPr>
              <a:t>format</a:t>
            </a:r>
            <a:r>
              <a:rPr lang="en-US" altLang="ja-JP" sz="2700"/>
              <a:t>($data);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700"/>
              <a:t>print $result;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356100" y="4005263"/>
            <a:ext cx="3024188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700">
                <a:solidFill>
                  <a:srgbClr val="FF3300"/>
                </a:solidFill>
              </a:rPr>
              <a:t>pakage </a:t>
            </a:r>
            <a:r>
              <a:rPr lang="en-US" altLang="ja-JP" sz="2700">
                <a:solidFill>
                  <a:srgbClr val="0099FF"/>
                </a:solidFill>
              </a:rPr>
              <a:t>MyLib</a:t>
            </a:r>
            <a:r>
              <a:rPr lang="en-US" altLang="ja-JP" sz="2700"/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700">
                <a:solidFill>
                  <a:srgbClr val="FF3300"/>
                </a:solidFill>
              </a:rPr>
              <a:t>sub</a:t>
            </a:r>
            <a:r>
              <a:rPr lang="en-US" altLang="ja-JP" sz="2700"/>
              <a:t> </a:t>
            </a:r>
            <a:r>
              <a:rPr lang="en-US" altLang="ja-JP" sz="2700">
                <a:solidFill>
                  <a:srgbClr val="66FF33"/>
                </a:solidFill>
              </a:rPr>
              <a:t>format</a:t>
            </a:r>
            <a:r>
              <a:rPr lang="en-US" altLang="ja-JP" sz="2700"/>
              <a:t> </a:t>
            </a:r>
            <a:r>
              <a:rPr lang="en-US" altLang="ja-JP" sz="2700">
                <a:solidFill>
                  <a:srgbClr val="FF3300"/>
                </a:solidFill>
              </a:rPr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700"/>
              <a:t>   # </a:t>
            </a:r>
            <a:r>
              <a:rPr lang="ja-JP" altLang="en-US" sz="2700"/>
              <a:t>略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700">
                <a:solidFill>
                  <a:srgbClr val="FF3300"/>
                </a:solidFill>
              </a:rPr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700">
                <a:solidFill>
                  <a:srgbClr val="FF3300"/>
                </a:solidFill>
              </a:rPr>
              <a:t>1;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8313" y="1844675"/>
            <a:ext cx="5543550" cy="19446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635375" y="4005263"/>
            <a:ext cx="3779838" cy="20161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484438" y="4437063"/>
            <a:ext cx="1744662" cy="457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FF00"/>
                </a:solidFill>
              </a:rPr>
              <a:t>mylibrary.pl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148263" y="1916113"/>
            <a:ext cx="2014537" cy="457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myscript_A.pl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468313" y="6237288"/>
            <a:ext cx="8207375" cy="62071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ライブラリ </a:t>
            </a:r>
            <a:r>
              <a:rPr lang="en-US" altLang="ja-JP"/>
              <a:t>(</a:t>
            </a:r>
            <a:r>
              <a:rPr lang="ja-JP" altLang="en-US"/>
              <a:t>上記の例では </a:t>
            </a:r>
            <a:r>
              <a:rPr lang="en-US" altLang="ja-JP"/>
              <a:t>mylibrary.pl </a:t>
            </a:r>
            <a:r>
              <a:rPr lang="ja-JP" altLang="en-US"/>
              <a:t>）を別ファイルにできる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90</TotalTime>
  <Words>646</Words>
  <Application>Microsoft Office PowerPoint</Application>
  <PresentationFormat>画面に合わせる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Arial</vt:lpstr>
      <vt:lpstr>ＭＳ Ｐゴシック</vt:lpstr>
      <vt:lpstr>Times New Roman</vt:lpstr>
      <vt:lpstr>Wingdings</vt:lpstr>
      <vt:lpstr>ＭＳ Ｐ明朝</vt:lpstr>
      <vt:lpstr>Refined</vt:lpstr>
      <vt:lpstr>Perlの星 ～第２話:　コードの再利用～</vt:lpstr>
      <vt:lpstr>コードの再利用</vt:lpstr>
      <vt:lpstr>サブルーチンとは</vt:lpstr>
      <vt:lpstr>変換テーブルを参照するテキスト加工の 基本的な例（簡略誌名変換、ISBNによる重複チェックなど）</vt:lpstr>
      <vt:lpstr>サブルーチンにまとめる</vt:lpstr>
      <vt:lpstr>同一のインターフェイスの サブルーチンを用意すると</vt:lpstr>
      <vt:lpstr>具体的な手法（サブルーチン切り替え）</vt:lpstr>
      <vt:lpstr>ライブラリ形式（複数プログラムで使用可能）にすると</vt:lpstr>
      <vt:lpstr>具体的な手法（ライブラリ）</vt:lpstr>
      <vt:lpstr>より高度な話</vt:lpstr>
    </vt:vector>
  </TitlesOfParts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Perlの星</dc:title>
  <dc:creator>社研図書室</dc:creator>
  <cp:lastModifiedBy>前田　朗</cp:lastModifiedBy>
  <cp:revision>164</cp:revision>
  <dcterms:created xsi:type="dcterms:W3CDTF">2007-11-09T08:10:58Z</dcterms:created>
  <dcterms:modified xsi:type="dcterms:W3CDTF">2021-10-11T04:43:24Z</dcterms:modified>
</cp:coreProperties>
</file>