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5122" name="Group 2"/>
          <p:cNvGrpSpPr>
            <a:grpSpLocks/>
          </p:cNvGrpSpPr>
          <p:nvPr/>
        </p:nvGrpSpPr>
        <p:grpSpPr bwMode="auto">
          <a:xfrm>
            <a:off x="381000" y="457200"/>
            <a:ext cx="8397875" cy="5562600"/>
            <a:chOff x="240" y="288"/>
            <a:chExt cx="5290" cy="3504"/>
          </a:xfrm>
        </p:grpSpPr>
        <p:sp>
          <p:nvSpPr>
            <p:cNvPr id="5123"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anose="02020603050405020304" pitchFamily="18" charset="0"/>
              </a:endParaRPr>
            </a:p>
          </p:txBody>
        </p:sp>
        <p:sp>
          <p:nvSpPr>
            <p:cNvPr id="5124"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anose="02020603050405020304" pitchFamily="18" charset="0"/>
              </a:endParaRPr>
            </a:p>
          </p:txBody>
        </p:sp>
        <p:sp>
          <p:nvSpPr>
            <p:cNvPr id="5125" name="Line 5"/>
            <p:cNvSpPr>
              <a:spLocks noChangeShapeType="1"/>
            </p:cNvSpPr>
            <p:nvPr/>
          </p:nvSpPr>
          <p:spPr bwMode="auto">
            <a:xfrm>
              <a:off x="576" y="2256"/>
              <a:ext cx="4608"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26" name="Rectangle 6"/>
          <p:cNvSpPr>
            <a:spLocks noGrp="1" noChangeArrowheads="1"/>
          </p:cNvSpPr>
          <p:nvPr>
            <p:ph type="ctrTitle"/>
          </p:nvPr>
        </p:nvSpPr>
        <p:spPr>
          <a:xfrm>
            <a:off x="1219200" y="838200"/>
            <a:ext cx="6781800" cy="2559050"/>
          </a:xfrm>
        </p:spPr>
        <p:txBody>
          <a:bodyPr anchorCtr="1"/>
          <a:lstStyle>
            <a:lvl1pPr algn="ctr">
              <a:defRPr sz="6200"/>
            </a:lvl1pPr>
          </a:lstStyle>
          <a:p>
            <a:pPr lvl="0"/>
            <a:r>
              <a:rPr lang="ja-JP" altLang="en-US" noProof="0" smtClean="0"/>
              <a:t>マスタ タイトルの書式設定</a:t>
            </a:r>
          </a:p>
        </p:txBody>
      </p:sp>
      <p:sp>
        <p:nvSpPr>
          <p:cNvPr id="5127" name="Rectangle 7"/>
          <p:cNvSpPr>
            <a:spLocks noGrp="1" noChangeArrowheads="1"/>
          </p:cNvSpPr>
          <p:nvPr>
            <p:ph type="subTitle" idx="1"/>
          </p:nvPr>
        </p:nvSpPr>
        <p:spPr>
          <a:xfrm>
            <a:off x="1371600" y="3733800"/>
            <a:ext cx="6400800" cy="1873250"/>
          </a:xfrm>
        </p:spPr>
        <p:txBody>
          <a:bodyPr/>
          <a:lstStyle>
            <a:lvl1pPr marL="0" indent="0" algn="ctr">
              <a:buFont typeface="Wingdings" panose="05000000000000000000" pitchFamily="2" charset="2"/>
              <a:buNone/>
              <a:defRPr sz="3000"/>
            </a:lvl1pPr>
          </a:lstStyle>
          <a:p>
            <a:pPr lvl="0"/>
            <a:r>
              <a:rPr lang="ja-JP" altLang="en-US" noProof="0" smtClean="0"/>
              <a:t>マスタ サブタイトルの書式設定</a:t>
            </a:r>
          </a:p>
        </p:txBody>
      </p:sp>
      <p:sp>
        <p:nvSpPr>
          <p:cNvPr id="5128" name="Rectangle 8"/>
          <p:cNvSpPr>
            <a:spLocks noGrp="1" noChangeArrowheads="1"/>
          </p:cNvSpPr>
          <p:nvPr>
            <p:ph type="dt" sz="half" idx="2"/>
          </p:nvPr>
        </p:nvSpPr>
        <p:spPr>
          <a:xfrm>
            <a:off x="536575" y="6248400"/>
            <a:ext cx="2054225" cy="457200"/>
          </a:xfrm>
        </p:spPr>
        <p:txBody>
          <a:bodyPr/>
          <a:lstStyle>
            <a:lvl1pPr>
              <a:defRPr/>
            </a:lvl1pPr>
          </a:lstStyle>
          <a:p>
            <a:endParaRPr lang="en-US" altLang="ja-JP"/>
          </a:p>
        </p:txBody>
      </p:sp>
      <p:sp>
        <p:nvSpPr>
          <p:cNvPr id="5129" name="Rectangle 9"/>
          <p:cNvSpPr>
            <a:spLocks noGrp="1" noChangeArrowheads="1"/>
          </p:cNvSpPr>
          <p:nvPr>
            <p:ph type="ftr" sz="quarter" idx="3"/>
          </p:nvPr>
        </p:nvSpPr>
        <p:spPr>
          <a:xfrm>
            <a:off x="3251200" y="6248400"/>
            <a:ext cx="2887663" cy="457200"/>
          </a:xfrm>
        </p:spPr>
        <p:txBody>
          <a:bodyPr/>
          <a:lstStyle>
            <a:lvl1pPr>
              <a:defRPr/>
            </a:lvl1pPr>
          </a:lstStyle>
          <a:p>
            <a:endParaRPr lang="en-US" altLang="ja-JP"/>
          </a:p>
        </p:txBody>
      </p:sp>
      <p:sp>
        <p:nvSpPr>
          <p:cNvPr id="5130" name="Rectangle 10"/>
          <p:cNvSpPr>
            <a:spLocks noGrp="1" noChangeArrowheads="1"/>
          </p:cNvSpPr>
          <p:nvPr>
            <p:ph type="sldNum" sz="quarter" idx="4"/>
          </p:nvPr>
        </p:nvSpPr>
        <p:spPr>
          <a:xfrm>
            <a:off x="6788150" y="6257925"/>
            <a:ext cx="1905000" cy="457200"/>
          </a:xfrm>
        </p:spPr>
        <p:txBody>
          <a:bodyPr/>
          <a:lstStyle>
            <a:lvl1pPr>
              <a:defRPr/>
            </a:lvl1pPr>
          </a:lstStyle>
          <a:p>
            <a:fld id="{E16B6157-32B5-48DD-BABB-13E43BAA93AD}"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7DAF764-395D-4882-9113-8AEF78D4A4CC}" type="slidenum">
              <a:rPr lang="en-US" altLang="ja-JP"/>
              <a:pPr/>
              <a:t>‹#›</a:t>
            </a:fld>
            <a:endParaRPr lang="en-US" altLang="ja-JP"/>
          </a:p>
        </p:txBody>
      </p:sp>
    </p:spTree>
    <p:extLst>
      <p:ext uri="{BB962C8B-B14F-4D97-AF65-F5344CB8AC3E}">
        <p14:creationId xmlns:p14="http://schemas.microsoft.com/office/powerpoint/2010/main" val="648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48450" y="473075"/>
            <a:ext cx="2038350" cy="53943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3400" y="473075"/>
            <a:ext cx="5962650" cy="53943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62F91D5-6D58-4CA5-9416-45170DCB0AEA}" type="slidenum">
              <a:rPr lang="en-US" altLang="ja-JP"/>
              <a:pPr/>
              <a:t>‹#›</a:t>
            </a:fld>
            <a:endParaRPr lang="en-US" altLang="ja-JP"/>
          </a:p>
        </p:txBody>
      </p:sp>
    </p:spTree>
    <p:extLst>
      <p:ext uri="{BB962C8B-B14F-4D97-AF65-F5344CB8AC3E}">
        <p14:creationId xmlns:p14="http://schemas.microsoft.com/office/powerpoint/2010/main" val="85948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ED2CC48-3E23-4AF1-AF31-99AFF5EC4C41}" type="slidenum">
              <a:rPr lang="en-US" altLang="ja-JP"/>
              <a:pPr/>
              <a:t>‹#›</a:t>
            </a:fld>
            <a:endParaRPr lang="en-US" altLang="ja-JP"/>
          </a:p>
        </p:txBody>
      </p:sp>
    </p:spTree>
    <p:extLst>
      <p:ext uri="{BB962C8B-B14F-4D97-AF65-F5344CB8AC3E}">
        <p14:creationId xmlns:p14="http://schemas.microsoft.com/office/powerpoint/2010/main" val="160598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F57C5F1-C677-4114-9C56-7B129BDE5CA9}" type="slidenum">
              <a:rPr lang="en-US" altLang="ja-JP"/>
              <a:pPr/>
              <a:t>‹#›</a:t>
            </a:fld>
            <a:endParaRPr lang="en-US" altLang="ja-JP"/>
          </a:p>
        </p:txBody>
      </p:sp>
    </p:spTree>
    <p:extLst>
      <p:ext uri="{BB962C8B-B14F-4D97-AF65-F5344CB8AC3E}">
        <p14:creationId xmlns:p14="http://schemas.microsoft.com/office/powerpoint/2010/main" val="244713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3400" y="1828800"/>
            <a:ext cx="40005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86300" y="1828800"/>
            <a:ext cx="40005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8491FBB-DEB9-4D68-9CE6-1D9E9A55ED7A}" type="slidenum">
              <a:rPr lang="en-US" altLang="ja-JP"/>
              <a:pPr/>
              <a:t>‹#›</a:t>
            </a:fld>
            <a:endParaRPr lang="en-US" altLang="ja-JP"/>
          </a:p>
        </p:txBody>
      </p:sp>
    </p:spTree>
    <p:extLst>
      <p:ext uri="{BB962C8B-B14F-4D97-AF65-F5344CB8AC3E}">
        <p14:creationId xmlns:p14="http://schemas.microsoft.com/office/powerpoint/2010/main" val="58460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2CC7DCE7-62CC-4188-A051-1CADEAA00EC4}" type="slidenum">
              <a:rPr lang="en-US" altLang="ja-JP"/>
              <a:pPr/>
              <a:t>‹#›</a:t>
            </a:fld>
            <a:endParaRPr lang="en-US" altLang="ja-JP"/>
          </a:p>
        </p:txBody>
      </p:sp>
    </p:spTree>
    <p:extLst>
      <p:ext uri="{BB962C8B-B14F-4D97-AF65-F5344CB8AC3E}">
        <p14:creationId xmlns:p14="http://schemas.microsoft.com/office/powerpoint/2010/main" val="312065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04CFA2D4-8DE6-4838-84AA-007F2344D8B6}" type="slidenum">
              <a:rPr lang="en-US" altLang="ja-JP"/>
              <a:pPr/>
              <a:t>‹#›</a:t>
            </a:fld>
            <a:endParaRPr lang="en-US" altLang="ja-JP"/>
          </a:p>
        </p:txBody>
      </p:sp>
    </p:spTree>
    <p:extLst>
      <p:ext uri="{BB962C8B-B14F-4D97-AF65-F5344CB8AC3E}">
        <p14:creationId xmlns:p14="http://schemas.microsoft.com/office/powerpoint/2010/main" val="388248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0427D342-E463-4B09-86F8-B437192AEE94}" type="slidenum">
              <a:rPr lang="en-US" altLang="ja-JP"/>
              <a:pPr/>
              <a:t>‹#›</a:t>
            </a:fld>
            <a:endParaRPr lang="en-US" altLang="ja-JP"/>
          </a:p>
        </p:txBody>
      </p:sp>
    </p:spTree>
    <p:extLst>
      <p:ext uri="{BB962C8B-B14F-4D97-AF65-F5344CB8AC3E}">
        <p14:creationId xmlns:p14="http://schemas.microsoft.com/office/powerpoint/2010/main" val="118502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792F7F2-057F-410E-AFA3-759E1A612E9B}" type="slidenum">
              <a:rPr lang="en-US" altLang="ja-JP"/>
              <a:pPr/>
              <a:t>‹#›</a:t>
            </a:fld>
            <a:endParaRPr lang="en-US" altLang="ja-JP"/>
          </a:p>
        </p:txBody>
      </p:sp>
    </p:spTree>
    <p:extLst>
      <p:ext uri="{BB962C8B-B14F-4D97-AF65-F5344CB8AC3E}">
        <p14:creationId xmlns:p14="http://schemas.microsoft.com/office/powerpoint/2010/main" val="2259327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3A05658-4F11-4868-A76D-759C2D4007CD}" type="slidenum">
              <a:rPr lang="en-US" altLang="ja-JP"/>
              <a:pPr/>
              <a:t>‹#›</a:t>
            </a:fld>
            <a:endParaRPr lang="en-US" altLang="ja-JP"/>
          </a:p>
        </p:txBody>
      </p:sp>
    </p:spTree>
    <p:extLst>
      <p:ext uri="{BB962C8B-B14F-4D97-AF65-F5344CB8AC3E}">
        <p14:creationId xmlns:p14="http://schemas.microsoft.com/office/powerpoint/2010/main" val="176730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228600" y="228600"/>
            <a:ext cx="8686800" cy="5943600"/>
            <a:chOff x="144" y="144"/>
            <a:chExt cx="5472" cy="3744"/>
          </a:xfrm>
        </p:grpSpPr>
        <p:sp>
          <p:nvSpPr>
            <p:cNvPr id="409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anose="02020603050405020304" pitchFamily="18" charset="0"/>
              </a:endParaRPr>
            </a:p>
          </p:txBody>
        </p:sp>
        <p:sp>
          <p:nvSpPr>
            <p:cNvPr id="410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0" lang="ja-JP" altLang="ja-JP" sz="2400">
                <a:latin typeface="Times New Roman" panose="02020603050405020304" pitchFamily="18" charset="0"/>
              </a:endParaRPr>
            </a:p>
          </p:txBody>
        </p:sp>
        <p:sp>
          <p:nvSpPr>
            <p:cNvPr id="4101" name="Line 5"/>
            <p:cNvSpPr>
              <a:spLocks noChangeShapeType="1"/>
            </p:cNvSpPr>
            <p:nvPr/>
          </p:nvSpPr>
          <p:spPr bwMode="auto">
            <a:xfrm>
              <a:off x="336" y="1092"/>
              <a:ext cx="513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102" name="Rectangle 6"/>
          <p:cNvSpPr>
            <a:spLocks noGrp="1" noChangeArrowheads="1"/>
          </p:cNvSpPr>
          <p:nvPr>
            <p:ph type="title"/>
          </p:nvPr>
        </p:nvSpPr>
        <p:spPr bwMode="auto">
          <a:xfrm>
            <a:off x="533400" y="473075"/>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4103" name="Rectangle 7"/>
          <p:cNvSpPr>
            <a:spLocks noGrp="1" noChangeArrowheads="1"/>
          </p:cNvSpPr>
          <p:nvPr>
            <p:ph type="body" idx="1"/>
          </p:nvPr>
        </p:nvSpPr>
        <p:spPr bwMode="auto">
          <a:xfrm>
            <a:off x="533400" y="1828800"/>
            <a:ext cx="8153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4" name="Rectangle 8"/>
          <p:cNvSpPr>
            <a:spLocks noGrp="1" noChangeArrowheads="1"/>
          </p:cNvSpPr>
          <p:nvPr>
            <p:ph type="dt" sz="half" idx="2"/>
          </p:nvPr>
        </p:nvSpPr>
        <p:spPr bwMode="auto">
          <a:xfrm>
            <a:off x="533400" y="6248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000"/>
            </a:lvl1pPr>
          </a:lstStyle>
          <a:p>
            <a:endParaRPr lang="en-US" altLang="ja-JP"/>
          </a:p>
        </p:txBody>
      </p:sp>
      <p:sp>
        <p:nvSpPr>
          <p:cNvPr id="4105" name="Rectangle 9"/>
          <p:cNvSpPr>
            <a:spLocks noGrp="1" noChangeArrowheads="1"/>
          </p:cNvSpPr>
          <p:nvPr>
            <p:ph type="ftr" sz="quarter" idx="3"/>
          </p:nvPr>
        </p:nvSpPr>
        <p:spPr bwMode="auto">
          <a:xfrm>
            <a:off x="32385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000"/>
            </a:lvl1pPr>
          </a:lstStyle>
          <a:p>
            <a:endParaRPr lang="en-US" altLang="ja-JP"/>
          </a:p>
        </p:txBody>
      </p:sp>
      <p:sp>
        <p:nvSpPr>
          <p:cNvPr id="4106" name="Rectangle 10"/>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000"/>
            </a:lvl1pPr>
          </a:lstStyle>
          <a:p>
            <a:fld id="{3D632761-1DFF-48C6-84E1-3F48CC9D99FE}"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80000"/>
        </a:lnSpc>
        <a:spcBef>
          <a:spcPct val="0"/>
        </a:spcBef>
        <a:spcAft>
          <a:spcPct val="0"/>
        </a:spcAft>
        <a:defRPr kumimoji="1" sz="4400" kern="1200">
          <a:solidFill>
            <a:schemeClr val="tx2"/>
          </a:solidFill>
          <a:latin typeface="+mj-lt"/>
          <a:ea typeface="+mj-ea"/>
          <a:cs typeface="+mj-cs"/>
        </a:defRPr>
      </a:lvl1pPr>
      <a:lvl2pPr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l" rtl="0" fontAlgn="base">
        <a:lnSpc>
          <a:spcPct val="80000"/>
        </a:lnSpc>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accent2"/>
        </a:buClr>
        <a:buSzPct val="75000"/>
        <a:buFont typeface="Wingdings" panose="05000000000000000000" pitchFamily="2" charset="2"/>
        <a:buChar char="n"/>
        <a:defRPr kumimoji="1" sz="31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anose="05000000000000000000" pitchFamily="2" charset="2"/>
        <a:buChar char="n"/>
        <a:defRPr kumimoji="1" sz="26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5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557338"/>
            <a:ext cx="6781800" cy="831850"/>
          </a:xfrm>
        </p:spPr>
        <p:txBody>
          <a:bodyPr/>
          <a:lstStyle/>
          <a:p>
            <a:r>
              <a:rPr lang="en-US" altLang="ja-JP" sz="5600"/>
              <a:t>Perl</a:t>
            </a:r>
            <a:r>
              <a:rPr lang="ja-JP" altLang="en-US" sz="5600"/>
              <a:t>の星</a:t>
            </a:r>
          </a:p>
        </p:txBody>
      </p:sp>
      <p:sp>
        <p:nvSpPr>
          <p:cNvPr id="2051" name="Rectangle 3"/>
          <p:cNvSpPr>
            <a:spLocks noGrp="1" noChangeArrowheads="1"/>
          </p:cNvSpPr>
          <p:nvPr>
            <p:ph type="subTitle" idx="1"/>
          </p:nvPr>
        </p:nvSpPr>
        <p:spPr>
          <a:xfrm>
            <a:off x="1403350" y="3716338"/>
            <a:ext cx="6400800" cy="1873250"/>
          </a:xfrm>
        </p:spPr>
        <p:txBody>
          <a:bodyPr/>
          <a:lstStyle/>
          <a:p>
            <a:r>
              <a:rPr lang="ja-JP" altLang="en-US"/>
              <a:t>図書館職員のための</a:t>
            </a:r>
          </a:p>
          <a:p>
            <a:r>
              <a:rPr lang="ja-JP" altLang="en-US"/>
              <a:t>アプリケーション開発講習会</a:t>
            </a:r>
          </a:p>
        </p:txBody>
      </p:sp>
      <p:pic>
        <p:nvPicPr>
          <p:cNvPr id="2054" name="Picture 6" descr="MCj024192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3988" y="523875"/>
            <a:ext cx="1624012" cy="180657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MCj024192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00" y="844550"/>
            <a:ext cx="1624013" cy="18065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MCj024192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463" y="765175"/>
            <a:ext cx="1552575" cy="1727200"/>
          </a:xfrm>
          <a:prstGeom prst="rect">
            <a:avLst/>
          </a:prstGeom>
          <a:solidFill>
            <a:schemeClr val="tx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549275"/>
            <a:ext cx="8153400" cy="850900"/>
          </a:xfrm>
        </p:spPr>
        <p:txBody>
          <a:bodyPr/>
          <a:lstStyle/>
          <a:p>
            <a:r>
              <a:rPr lang="ja-JP" altLang="en-US" sz="4000"/>
              <a:t>ファイルのコピーのプログラム解析</a:t>
            </a:r>
          </a:p>
        </p:txBody>
      </p:sp>
      <p:sp>
        <p:nvSpPr>
          <p:cNvPr id="6147" name="Rectangle 3"/>
          <p:cNvSpPr>
            <a:spLocks noGrp="1" noChangeArrowheads="1"/>
          </p:cNvSpPr>
          <p:nvPr>
            <p:ph type="body" idx="1"/>
          </p:nvPr>
        </p:nvSpPr>
        <p:spPr>
          <a:xfrm>
            <a:off x="468313" y="1700213"/>
            <a:ext cx="8153400" cy="1744662"/>
          </a:xfrm>
        </p:spPr>
        <p:txBody>
          <a:bodyPr/>
          <a:lstStyle/>
          <a:p>
            <a:pPr>
              <a:buSzTx/>
              <a:buFont typeface="Wingdings" panose="05000000000000000000" pitchFamily="2" charset="2"/>
              <a:buNone/>
            </a:pPr>
            <a:r>
              <a:rPr lang="en-US" altLang="ja-JP" sz="2300"/>
              <a:t>while (&lt;&gt;) {</a:t>
            </a:r>
          </a:p>
          <a:p>
            <a:pPr lvl="1">
              <a:buSzTx/>
              <a:buFont typeface="Wingdings" panose="05000000000000000000" pitchFamily="2" charset="2"/>
              <a:buNone/>
            </a:pPr>
            <a:r>
              <a:rPr lang="en-US" altLang="ja-JP" sz="2000"/>
              <a:t>Print;</a:t>
            </a:r>
          </a:p>
          <a:p>
            <a:pPr>
              <a:buSzTx/>
              <a:buFont typeface="Wingdings" panose="05000000000000000000" pitchFamily="2" charset="2"/>
              <a:buNone/>
            </a:pPr>
            <a:r>
              <a:rPr lang="en-US" altLang="ja-JP" sz="2300"/>
              <a:t>}</a:t>
            </a:r>
          </a:p>
        </p:txBody>
      </p:sp>
      <p:sp>
        <p:nvSpPr>
          <p:cNvPr id="6149" name="AutoShape 5"/>
          <p:cNvSpPr>
            <a:spLocks noChangeArrowheads="1"/>
          </p:cNvSpPr>
          <p:nvPr/>
        </p:nvSpPr>
        <p:spPr bwMode="auto">
          <a:xfrm>
            <a:off x="1331913" y="4437063"/>
            <a:ext cx="6624637" cy="2203450"/>
          </a:xfrm>
          <a:prstGeom prst="horizontalScroll">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2400"/>
              <a:t>Perl</a:t>
            </a:r>
            <a:r>
              <a:rPr lang="ja-JP" altLang="en-US" sz="2400"/>
              <a:t>は実に大胆に省略することができます。</a:t>
            </a:r>
          </a:p>
          <a:p>
            <a:pPr algn="ctr"/>
            <a:r>
              <a:rPr lang="ja-JP" altLang="en-US" sz="2400"/>
              <a:t>上の例はファイルをコピーするプログラムですが、</a:t>
            </a:r>
          </a:p>
          <a:p>
            <a:pPr algn="ctr"/>
            <a:r>
              <a:rPr lang="ja-JP" altLang="en-US" sz="2400"/>
              <a:t>これをまず解析してみましょう。</a:t>
            </a:r>
          </a:p>
        </p:txBody>
      </p:sp>
      <p:sp>
        <p:nvSpPr>
          <p:cNvPr id="6150" name="Rectangle 6"/>
          <p:cNvSpPr>
            <a:spLocks noChangeArrowheads="1"/>
          </p:cNvSpPr>
          <p:nvPr/>
        </p:nvSpPr>
        <p:spPr bwMode="auto">
          <a:xfrm>
            <a:off x="539750" y="3141663"/>
            <a:ext cx="8153400" cy="174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2"/>
              </a:buClr>
              <a:buSzPct val="75000"/>
              <a:buFont typeface="Wingdings" panose="05000000000000000000" pitchFamily="2" charset="2"/>
              <a:buChar char="n"/>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6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5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buSzTx/>
              <a:buFont typeface="Wingdings" panose="05000000000000000000" pitchFamily="2" charset="2"/>
              <a:buNone/>
            </a:pPr>
            <a:r>
              <a:rPr lang="en-US" altLang="ja-JP"/>
              <a:t>while ($line = &lt;&gt;) {</a:t>
            </a:r>
          </a:p>
          <a:p>
            <a:pPr lvl="1">
              <a:buSzTx/>
              <a:buFont typeface="Wingdings" panose="05000000000000000000" pitchFamily="2" charset="2"/>
              <a:buNone/>
            </a:pPr>
            <a:r>
              <a:rPr lang="en-US" altLang="ja-JP"/>
              <a:t>print $line;</a:t>
            </a:r>
          </a:p>
          <a:p>
            <a:pPr>
              <a:buSzTx/>
              <a:buFont typeface="Wingdings" panose="05000000000000000000" pitchFamily="2" charset="2"/>
              <a:buNone/>
            </a:pPr>
            <a:r>
              <a:rPr lang="en-US" altLang="ja-JP"/>
              <a:t>}</a:t>
            </a:r>
          </a:p>
        </p:txBody>
      </p:sp>
      <p:sp>
        <p:nvSpPr>
          <p:cNvPr id="6151" name="Rectangle 7"/>
          <p:cNvSpPr>
            <a:spLocks noChangeArrowheads="1"/>
          </p:cNvSpPr>
          <p:nvPr/>
        </p:nvSpPr>
        <p:spPr bwMode="auto">
          <a:xfrm>
            <a:off x="468313" y="3141663"/>
            <a:ext cx="7272337" cy="16557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52" name="Rectangle 8"/>
          <p:cNvSpPr>
            <a:spLocks noChangeArrowheads="1"/>
          </p:cNvSpPr>
          <p:nvPr/>
        </p:nvSpPr>
        <p:spPr bwMode="auto">
          <a:xfrm>
            <a:off x="468313" y="1557338"/>
            <a:ext cx="7272337" cy="16557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53" name="AutoShape 9"/>
          <p:cNvSpPr>
            <a:spLocks noChangeArrowheads="1"/>
          </p:cNvSpPr>
          <p:nvPr/>
        </p:nvSpPr>
        <p:spPr bwMode="auto">
          <a:xfrm>
            <a:off x="7667625" y="2349500"/>
            <a:ext cx="433388" cy="1800225"/>
          </a:xfrm>
          <a:prstGeom prst="curvedLeftArrow">
            <a:avLst>
              <a:gd name="adj1" fmla="val 83077"/>
              <a:gd name="adj2" fmla="val 16615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54" name="Text Box 10"/>
          <p:cNvSpPr txBox="1">
            <a:spLocks noChangeArrowheads="1"/>
          </p:cNvSpPr>
          <p:nvPr/>
        </p:nvSpPr>
        <p:spPr bwMode="auto">
          <a:xfrm>
            <a:off x="6084888" y="2565400"/>
            <a:ext cx="869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簡略形</a:t>
            </a:r>
          </a:p>
        </p:txBody>
      </p:sp>
      <p:sp>
        <p:nvSpPr>
          <p:cNvPr id="6155" name="Text Box 11"/>
          <p:cNvSpPr txBox="1">
            <a:spLocks noChangeArrowheads="1"/>
          </p:cNvSpPr>
          <p:nvPr/>
        </p:nvSpPr>
        <p:spPr bwMode="auto">
          <a:xfrm>
            <a:off x="6084888" y="4221163"/>
            <a:ext cx="13636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ちょっと変形</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ja-JP"/>
              <a:t>&lt;&gt; </a:t>
            </a:r>
            <a:r>
              <a:rPr lang="ja-JP" altLang="en-US"/>
              <a:t>と標準出力</a:t>
            </a:r>
          </a:p>
        </p:txBody>
      </p:sp>
      <p:sp>
        <p:nvSpPr>
          <p:cNvPr id="7171" name="Rectangle 3"/>
          <p:cNvSpPr>
            <a:spLocks noGrp="1" noChangeArrowheads="1"/>
          </p:cNvSpPr>
          <p:nvPr>
            <p:ph type="body" idx="1"/>
          </p:nvPr>
        </p:nvSpPr>
        <p:spPr>
          <a:xfrm>
            <a:off x="533400" y="1828800"/>
            <a:ext cx="8153400" cy="4264025"/>
          </a:xfrm>
        </p:spPr>
        <p:txBody>
          <a:bodyPr/>
          <a:lstStyle/>
          <a:p>
            <a:pPr>
              <a:lnSpc>
                <a:spcPct val="90000"/>
              </a:lnSpc>
            </a:pPr>
            <a:r>
              <a:rPr lang="en-US" altLang="ja-JP"/>
              <a:t>&lt;&gt; </a:t>
            </a:r>
            <a:r>
              <a:rPr lang="ja-JP" altLang="en-US"/>
              <a:t>は標準出力からデータを一行読み取って、左辺に返します。たとえば、次のようにするとコマンドラインで指定したファイルの先頭一行を読み取ります。</a:t>
            </a:r>
          </a:p>
          <a:p>
            <a:pPr lvl="1">
              <a:lnSpc>
                <a:spcPct val="90000"/>
              </a:lnSpc>
            </a:pPr>
            <a:r>
              <a:rPr lang="en-US" altLang="ja-JP"/>
              <a:t>$line = &lt;&gt;;</a:t>
            </a:r>
          </a:p>
          <a:p>
            <a:pPr>
              <a:lnSpc>
                <a:spcPct val="90000"/>
              </a:lnSpc>
            </a:pPr>
            <a:r>
              <a:rPr lang="ja-JP" altLang="en-US"/>
              <a:t>標準出力の与え方は、</a:t>
            </a:r>
            <a:r>
              <a:rPr lang="en-US" altLang="ja-JP"/>
              <a:t>Windows</a:t>
            </a:r>
            <a:r>
              <a:rPr lang="ja-JP" altLang="en-US"/>
              <a:t>コマンドプロンプトや、</a:t>
            </a:r>
            <a:r>
              <a:rPr lang="en-US" altLang="ja-JP"/>
              <a:t>UNIX</a:t>
            </a:r>
            <a:r>
              <a:rPr lang="ja-JP" altLang="en-US"/>
              <a:t>系</a:t>
            </a:r>
            <a:r>
              <a:rPr lang="en-US" altLang="ja-JP"/>
              <a:t>OS</a:t>
            </a:r>
            <a:r>
              <a:rPr lang="ja-JP" altLang="en-US"/>
              <a:t>では同じです。</a:t>
            </a:r>
          </a:p>
          <a:p>
            <a:pPr lvl="1">
              <a:lnSpc>
                <a:spcPct val="90000"/>
              </a:lnSpc>
            </a:pPr>
            <a:r>
              <a:rPr lang="ja-JP" altLang="en-US"/>
              <a:t>コマンド </a:t>
            </a:r>
            <a:r>
              <a:rPr lang="ja-JP" altLang="en-US" i="1"/>
              <a:t>処理対象ファイル</a:t>
            </a:r>
          </a:p>
          <a:p>
            <a:pPr lvl="1">
              <a:lnSpc>
                <a:spcPct val="90000"/>
              </a:lnSpc>
            </a:pPr>
            <a:r>
              <a:rPr lang="ja-JP" altLang="en-US"/>
              <a:t>コマンド </a:t>
            </a:r>
            <a:r>
              <a:rPr lang="en-US" altLang="ja-JP"/>
              <a:t>&lt; “</a:t>
            </a:r>
            <a:r>
              <a:rPr lang="ja-JP" altLang="en-US" i="1"/>
              <a:t>なにかの文字をタイプ</a:t>
            </a:r>
            <a:r>
              <a:rPr lang="ja-JP" altLang="en-US"/>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ja-JP"/>
              <a:t>While </a:t>
            </a:r>
            <a:r>
              <a:rPr lang="ja-JP" altLang="en-US"/>
              <a:t>文を解析</a:t>
            </a:r>
          </a:p>
        </p:txBody>
      </p:sp>
      <p:sp>
        <p:nvSpPr>
          <p:cNvPr id="8195" name="Rectangle 3"/>
          <p:cNvSpPr>
            <a:spLocks noGrp="1" noChangeArrowheads="1"/>
          </p:cNvSpPr>
          <p:nvPr>
            <p:ph type="body" idx="1"/>
          </p:nvPr>
        </p:nvSpPr>
        <p:spPr>
          <a:xfrm>
            <a:off x="533400" y="1828800"/>
            <a:ext cx="8153400" cy="663575"/>
          </a:xfrm>
        </p:spPr>
        <p:txBody>
          <a:bodyPr/>
          <a:lstStyle/>
          <a:p>
            <a:pPr>
              <a:buFont typeface="Wingdings" panose="05000000000000000000" pitchFamily="2" charset="2"/>
              <a:buNone/>
            </a:pPr>
            <a:r>
              <a:rPr lang="en-US" altLang="ja-JP"/>
              <a:t>while ($line = &lt;&gt;) {}</a:t>
            </a:r>
          </a:p>
        </p:txBody>
      </p:sp>
      <p:sp>
        <p:nvSpPr>
          <p:cNvPr id="8196" name="Rectangle 4"/>
          <p:cNvSpPr>
            <a:spLocks noChangeArrowheads="1"/>
          </p:cNvSpPr>
          <p:nvPr/>
        </p:nvSpPr>
        <p:spPr bwMode="auto">
          <a:xfrm>
            <a:off x="533400" y="2492375"/>
            <a:ext cx="8153400" cy="337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2"/>
              </a:buClr>
              <a:buSzPct val="75000"/>
              <a:buFont typeface="Wingdings" panose="05000000000000000000" pitchFamily="2" charset="2"/>
              <a:buChar char="n"/>
              <a:defRPr kumimoji="1" sz="31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6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5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tx1"/>
              </a:buClr>
              <a:buSzPct val="8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Char char="l"/>
            </a:pPr>
            <a:r>
              <a:rPr lang="en-US" altLang="ja-JP"/>
              <a:t>While</a:t>
            </a:r>
            <a:r>
              <a:rPr lang="ja-JP" altLang="en-US"/>
              <a:t>文は </a:t>
            </a:r>
            <a:r>
              <a:rPr lang="en-US" altLang="ja-JP"/>
              <a:t>()</a:t>
            </a:r>
            <a:r>
              <a:rPr lang="ja-JP" altLang="en-US"/>
              <a:t>内の条件が「真」である間、ループします。</a:t>
            </a:r>
          </a:p>
          <a:p>
            <a:pPr>
              <a:buFont typeface="Wingdings" panose="05000000000000000000" pitchFamily="2" charset="2"/>
              <a:buChar char="l"/>
            </a:pPr>
            <a:r>
              <a:rPr lang="ja-JP" altLang="en-US"/>
              <a:t>ここでは、</a:t>
            </a:r>
            <a:r>
              <a:rPr lang="en-US" altLang="ja-JP"/>
              <a:t>$line = &lt;&gt; </a:t>
            </a:r>
            <a:r>
              <a:rPr lang="ja-JP" altLang="en-US"/>
              <a:t>のうち。 </a:t>
            </a:r>
            <a:r>
              <a:rPr lang="en-US" altLang="ja-JP"/>
              <a:t>$line</a:t>
            </a:r>
            <a:r>
              <a:rPr lang="ja-JP" altLang="en-US"/>
              <a:t>の部分で「真」と「偽」を判定されます。</a:t>
            </a:r>
          </a:p>
          <a:p>
            <a:pPr>
              <a:buFont typeface="Wingdings" panose="05000000000000000000" pitchFamily="2" charset="2"/>
              <a:buChar char="l"/>
            </a:pPr>
            <a:r>
              <a:rPr lang="en-US" altLang="ja-JP"/>
              <a:t>$line</a:t>
            </a:r>
            <a:r>
              <a:rPr lang="ja-JP" altLang="en-US"/>
              <a:t>に値が入っているうちは、「真」です。ファイルの最後になると、</a:t>
            </a:r>
            <a:r>
              <a:rPr lang="en-US" altLang="ja-JP"/>
              <a:t>EOF</a:t>
            </a:r>
            <a:r>
              <a:rPr lang="ja-JP" altLang="en-US"/>
              <a:t>という特殊なデータが読み取られ、「偽」となります。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a:t>最終形をチェック</a:t>
            </a:r>
          </a:p>
        </p:txBody>
      </p:sp>
      <p:sp>
        <p:nvSpPr>
          <p:cNvPr id="9219" name="Rectangle 3"/>
          <p:cNvSpPr>
            <a:spLocks noGrp="1" noChangeArrowheads="1"/>
          </p:cNvSpPr>
          <p:nvPr>
            <p:ph type="body" idx="1"/>
          </p:nvPr>
        </p:nvSpPr>
        <p:spPr>
          <a:xfrm>
            <a:off x="539750" y="2349500"/>
            <a:ext cx="8153400" cy="1744663"/>
          </a:xfrm>
        </p:spPr>
        <p:txBody>
          <a:bodyPr/>
          <a:lstStyle/>
          <a:p>
            <a:pPr>
              <a:buSzTx/>
              <a:buFont typeface="Wingdings" panose="05000000000000000000" pitchFamily="2" charset="2"/>
              <a:buNone/>
            </a:pPr>
            <a:r>
              <a:rPr lang="en-US" altLang="ja-JP"/>
              <a:t>while ($line = &lt;&gt;) {</a:t>
            </a:r>
          </a:p>
          <a:p>
            <a:pPr lvl="1">
              <a:buSzTx/>
              <a:buFont typeface="Wingdings" panose="05000000000000000000" pitchFamily="2" charset="2"/>
              <a:buNone/>
            </a:pPr>
            <a:r>
              <a:rPr lang="en-US" altLang="ja-JP"/>
              <a:t>print $line;</a:t>
            </a:r>
          </a:p>
          <a:p>
            <a:pPr>
              <a:buSzTx/>
              <a:buFont typeface="Wingdings" panose="05000000000000000000" pitchFamily="2" charset="2"/>
              <a:buNone/>
            </a:pPr>
            <a:r>
              <a:rPr lang="en-US" altLang="ja-JP"/>
              <a:t>}</a:t>
            </a:r>
          </a:p>
        </p:txBody>
      </p:sp>
    </p:spTree>
  </p:cSld>
  <p:clrMapOvr>
    <a:masterClrMapping/>
  </p:clrMapOvr>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Refined</Template>
  <TotalTime>24</TotalTime>
  <Words>245</Words>
  <Application>Microsoft Office PowerPoint</Application>
  <PresentationFormat>画面に合わせる (4:3)</PresentationFormat>
  <Paragraphs>30</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Arial</vt:lpstr>
      <vt:lpstr>ＭＳ Ｐゴシック</vt:lpstr>
      <vt:lpstr>Times New Roman</vt:lpstr>
      <vt:lpstr>Wingdings</vt:lpstr>
      <vt:lpstr>ＭＳ Ｐ明朝</vt:lpstr>
      <vt:lpstr>Refined</vt:lpstr>
      <vt:lpstr>Perlの星</vt:lpstr>
      <vt:lpstr>ファイルのコピーのプログラム解析</vt:lpstr>
      <vt:lpstr>&lt;&gt; と標準出力</vt:lpstr>
      <vt:lpstr>While 文を解析</vt:lpstr>
      <vt:lpstr>最終形をチェック</vt:lpstr>
    </vt:vector>
  </TitlesOfParts>
  <Company>東京大学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Perlの星</dc:title>
  <dc:creator>社研図書室</dc:creator>
  <cp:lastModifiedBy>前田　朗</cp:lastModifiedBy>
  <cp:revision>34</cp:revision>
  <dcterms:created xsi:type="dcterms:W3CDTF">2007-11-09T08:10:58Z</dcterms:created>
  <dcterms:modified xsi:type="dcterms:W3CDTF">2021-10-11T04:43:04Z</dcterms:modified>
</cp:coreProperties>
</file>