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74" r:id="rId4"/>
    <p:sldId id="280" r:id="rId5"/>
    <p:sldId id="259" r:id="rId6"/>
    <p:sldId id="261" r:id="rId7"/>
    <p:sldId id="260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9" r:id="rId22"/>
    <p:sldId id="275" r:id="rId23"/>
  </p:sldIdLst>
  <p:sldSz cx="9144000" cy="6858000" type="screen4x3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B3AA7950-358E-437B-B6E9-9424B8C7EE2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D9D7B-9198-4CAA-8F53-B03C7067A8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3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1188" y="274638"/>
            <a:ext cx="1725612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781175" y="274638"/>
            <a:ext cx="502761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9714-F6F0-4F56-858C-69EEF8E8DD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643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77911-B900-4330-BF1A-902613CBA0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059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408A0-0AC7-4019-BBC7-82595FFB509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647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781175" y="1600200"/>
            <a:ext cx="3376613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10188" y="1600200"/>
            <a:ext cx="3376612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22C42-089E-4E20-9492-0B4E089555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75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463B1-AAC8-4822-AD6D-D66CB0DD25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518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6617-E763-47DD-BF72-9BED3052AD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917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E65E4-D084-4430-BE6F-D053CA8FF6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6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DAD2E-C8FD-4EB1-989F-98090FB500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727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A2B9C-DB9E-4389-BBF1-70695407D3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21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274638"/>
            <a:ext cx="6905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81175" y="1600200"/>
            <a:ext cx="69056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81175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73513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4363" y="6245225"/>
            <a:ext cx="17224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E47CD5-AF6C-4906-8334-403C7A8CF15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panose="020B0604020202020204" pitchFamily="34" charset="0"/>
        <a:buChar char="◆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Arial" panose="020B0604020202020204" pitchFamily="34" charset="0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bc.dl.itc.u-tokyo.ac.jp/UT_OPAC_Plus_gensenwe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</p:spPr>
        <p:txBody>
          <a:bodyPr/>
          <a:lstStyle/>
          <a:p>
            <a:r>
              <a:rPr lang="ja-JP" altLang="en-US" sz="5400"/>
              <a:t>「企画」発想メモ </a:t>
            </a:r>
            <a:r>
              <a:rPr lang="en-US" altLang="ja-JP" sz="5400"/>
              <a:t>2009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平成２１年９月１７日（木）</a:t>
            </a:r>
          </a:p>
          <a:p>
            <a:r>
              <a:rPr lang="ja-JP" altLang="en-US"/>
              <a:t>「図書系職員のための</a:t>
            </a:r>
          </a:p>
          <a:p>
            <a:r>
              <a:rPr lang="ja-JP" altLang="en-US"/>
              <a:t>アプリケーション開発講習会」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7343775" cy="1143000"/>
          </a:xfrm>
        </p:spPr>
        <p:txBody>
          <a:bodyPr/>
          <a:lstStyle/>
          <a:p>
            <a:r>
              <a:rPr lang="ja-JP" altLang="en-US" sz="3200"/>
              <a:t>「東京大学</a:t>
            </a:r>
            <a:r>
              <a:rPr lang="en-US" altLang="ja-JP" sz="3200"/>
              <a:t>OPAC Plus “</a:t>
            </a:r>
            <a:r>
              <a:rPr lang="ja-JP" altLang="en-US" sz="3200"/>
              <a:t>言選</a:t>
            </a:r>
            <a:r>
              <a:rPr lang="en-US" altLang="ja-JP" sz="3200"/>
              <a:t>Web”</a:t>
            </a:r>
            <a:r>
              <a:rPr lang="ja-JP" altLang="en-US" sz="3200"/>
              <a:t>」で</a:t>
            </a:r>
            <a:br>
              <a:rPr lang="ja-JP" altLang="en-US" sz="3200"/>
            </a:br>
            <a:r>
              <a:rPr lang="ja-JP" altLang="en-US" sz="3200"/>
              <a:t>情報処理学会の発表（来年</a:t>
            </a:r>
            <a:r>
              <a:rPr lang="en-US" altLang="ja-JP" sz="3200"/>
              <a:t>3</a:t>
            </a:r>
            <a:r>
              <a:rPr lang="ja-JP" altLang="en-US" sz="3200"/>
              <a:t>月</a:t>
            </a:r>
            <a:r>
              <a:rPr lang="en-US" altLang="ja-JP" sz="3200"/>
              <a:t>)</a:t>
            </a:r>
            <a:r>
              <a:rPr lang="ja-JP" altLang="en-US" sz="3200"/>
              <a:t>を目指す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7848600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/>
              <a:t>論文執筆の効能</a:t>
            </a:r>
            <a:r>
              <a:rPr lang="ja-JP" altLang="en-US" sz="2000"/>
              <a:t>（と考えていること）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システムの広報になる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システムを全体的に見直せる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システムのドキュメントにもなる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専門的な知識を詰め込める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ドキュメント書きの訓練にもなる</a:t>
            </a:r>
          </a:p>
          <a:p>
            <a:pPr lvl="1">
              <a:lnSpc>
                <a:spcPct val="90000"/>
              </a:lnSpc>
            </a:pPr>
            <a:r>
              <a:rPr lang="ja-JP" altLang="en-US" sz="2400"/>
              <a:t>せっかくの情報基盤センター研究室との連携を生かせる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1331913" y="5373688"/>
            <a:ext cx="7200900" cy="863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ja-JP" altLang="en-US" sz="2400"/>
              <a:t>論文執筆や発表準備は勤務外として行ないます。</a:t>
            </a:r>
          </a:p>
          <a:p>
            <a:pPr algn="ctr"/>
            <a:endParaRPr lang="en-US" altLang="ja-JP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55650" y="6237288"/>
            <a:ext cx="800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tx2"/>
                </a:solidFill>
              </a:rPr>
              <a:t>＊ </a:t>
            </a:r>
            <a:r>
              <a:rPr lang="en-US" altLang="ja-JP">
                <a:solidFill>
                  <a:schemeClr val="tx2"/>
                </a:solidFill>
                <a:hlinkClick r:id="rId3"/>
              </a:rPr>
              <a:t>https://mbc.dl.itc.u-tokyo.ac.jp/UT_OPAC_Plus_gensenweb</a:t>
            </a:r>
            <a:r>
              <a:rPr lang="en-US" altLang="ja-JP">
                <a:solidFill>
                  <a:schemeClr val="tx2"/>
                </a:solidFill>
              </a:rPr>
              <a:t> </a:t>
            </a:r>
            <a:r>
              <a:rPr lang="ja-JP" altLang="en-US">
                <a:solidFill>
                  <a:schemeClr val="tx2"/>
                </a:solidFill>
              </a:rPr>
              <a:t>からアクセス可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「東京大学</a:t>
            </a:r>
            <a:r>
              <a:rPr lang="en-US" altLang="ja-JP" sz="4000"/>
              <a:t>OAPC Plus “</a:t>
            </a:r>
            <a:r>
              <a:rPr lang="ja-JP" altLang="en-US" sz="4000"/>
              <a:t>言選</a:t>
            </a:r>
            <a:r>
              <a:rPr lang="en-US" altLang="ja-JP" sz="4000"/>
              <a:t>Web”</a:t>
            </a:r>
            <a:r>
              <a:rPr lang="ja-JP" altLang="en-US" sz="4000"/>
              <a:t>」リニューアルの序破急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13898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0066FF"/>
                </a:solidFill>
              </a:rPr>
              <a:t>[</a:t>
            </a:r>
            <a:r>
              <a:rPr lang="ja-JP" altLang="en-US" sz="2800">
                <a:solidFill>
                  <a:srgbClr val="0066FF"/>
                </a:solidFill>
              </a:rPr>
              <a:t>序</a:t>
            </a:r>
            <a:r>
              <a:rPr lang="en-US" altLang="ja-JP" sz="2800">
                <a:solidFill>
                  <a:srgbClr val="0066FF"/>
                </a:solidFill>
              </a:rPr>
              <a:t>]</a:t>
            </a:r>
            <a:r>
              <a:rPr lang="en-US" altLang="ja-JP" sz="2400"/>
              <a:t> </a:t>
            </a:r>
            <a:r>
              <a:rPr lang="ja-JP" altLang="en-US" sz="2400"/>
              <a:t>自然言語処理</a:t>
            </a:r>
            <a:r>
              <a:rPr lang="ja-JP" altLang="en-US" sz="2800">
                <a:solidFill>
                  <a:srgbClr val="0066FF"/>
                </a:solidFill>
                <a:ea typeface="HG創英角ﾎﾟｯﾌﾟ体" panose="040B0A09000000000000" pitchFamily="49" charset="-128"/>
              </a:rPr>
              <a:t>も</a:t>
            </a:r>
            <a:r>
              <a:rPr lang="ja-JP" altLang="en-US" sz="2400"/>
              <a:t>できる図書館員をめざし勉強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chemeClr val="folHlink"/>
                </a:solidFill>
              </a:rPr>
              <a:t>[</a:t>
            </a:r>
            <a:r>
              <a:rPr lang="ja-JP" altLang="en-US" sz="2800">
                <a:solidFill>
                  <a:schemeClr val="folHlink"/>
                </a:solidFill>
              </a:rPr>
              <a:t>破</a:t>
            </a:r>
            <a:r>
              <a:rPr lang="en-US" altLang="ja-JP" sz="2800">
                <a:solidFill>
                  <a:schemeClr val="folHlink"/>
                </a:solidFill>
              </a:rPr>
              <a:t>]</a:t>
            </a:r>
            <a:r>
              <a:rPr lang="en-US" altLang="ja-JP" sz="2400"/>
              <a:t> </a:t>
            </a:r>
            <a:r>
              <a:rPr lang="ja-JP" altLang="en-US" sz="2400"/>
              <a:t>国会図書館件名標目と「言選</a:t>
            </a:r>
            <a:r>
              <a:rPr lang="en-US" altLang="ja-JP" sz="2400"/>
              <a:t>Web</a:t>
            </a:r>
            <a:r>
              <a:rPr lang="ja-JP" altLang="en-US" sz="2400"/>
              <a:t>」、統計的手法を使ったテキストマイニングを試す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手法</a:t>
            </a:r>
          </a:p>
          <a:p>
            <a:pPr lvl="2">
              <a:lnSpc>
                <a:spcPct val="90000"/>
              </a:lnSpc>
            </a:pPr>
            <a:r>
              <a:rPr lang="ja-JP" altLang="en-US" sz="1800"/>
              <a:t>非負値行列因子分解による特徴語抽出</a:t>
            </a:r>
          </a:p>
          <a:p>
            <a:pPr lvl="2">
              <a:lnSpc>
                <a:spcPct val="90000"/>
              </a:lnSpc>
            </a:pPr>
            <a:r>
              <a:rPr lang="ja-JP" altLang="en-US" sz="1800"/>
              <a:t>ニューラルネットワークを用いた件名標目形ナビゲーション</a:t>
            </a:r>
          </a:p>
          <a:p>
            <a:pPr lvl="2">
              <a:lnSpc>
                <a:spcPct val="90000"/>
              </a:lnSpc>
            </a:pPr>
            <a:r>
              <a:rPr lang="en-US" altLang="ja-JP" sz="1800"/>
              <a:t>R</a:t>
            </a:r>
            <a:r>
              <a:rPr lang="ja-JP" altLang="en-US" sz="1800"/>
              <a:t>言語を用いた文書クラスタリング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ネック</a:t>
            </a:r>
          </a:p>
          <a:p>
            <a:pPr lvl="2">
              <a:lnSpc>
                <a:spcPct val="90000"/>
              </a:lnSpc>
            </a:pPr>
            <a:r>
              <a:rPr lang="ja-JP" altLang="en-US" sz="1800"/>
              <a:t>統計的な手法はシステム負荷が大きすぎ</a:t>
            </a:r>
          </a:p>
          <a:p>
            <a:pPr lvl="2">
              <a:lnSpc>
                <a:spcPct val="90000"/>
              </a:lnSpc>
            </a:pPr>
            <a:r>
              <a:rPr lang="ja-JP" altLang="en-US" sz="1800"/>
              <a:t>結果がいいのか悪いのか、判断が難しい</a:t>
            </a:r>
          </a:p>
          <a:p>
            <a:pPr>
              <a:lnSpc>
                <a:spcPct val="90000"/>
              </a:lnSpc>
            </a:pPr>
            <a:r>
              <a:rPr lang="en-US" altLang="ja-JP" sz="2800">
                <a:solidFill>
                  <a:srgbClr val="FF0066"/>
                </a:solidFill>
              </a:rPr>
              <a:t>[</a:t>
            </a:r>
            <a:r>
              <a:rPr lang="ja-JP" altLang="en-US" sz="2800">
                <a:solidFill>
                  <a:srgbClr val="FF0066"/>
                </a:solidFill>
              </a:rPr>
              <a:t>急</a:t>
            </a:r>
            <a:r>
              <a:rPr lang="en-US" altLang="ja-JP" sz="2800">
                <a:solidFill>
                  <a:srgbClr val="FF0066"/>
                </a:solidFill>
              </a:rPr>
              <a:t>]</a:t>
            </a:r>
            <a:r>
              <a:rPr lang="en-US" altLang="ja-JP" sz="2400"/>
              <a:t> </a:t>
            </a:r>
            <a:r>
              <a:rPr lang="ja-JP" altLang="en-US" sz="2400"/>
              <a:t>簡単なところで「東京大学</a:t>
            </a:r>
            <a:r>
              <a:rPr lang="en-US" altLang="ja-JP" sz="2400"/>
              <a:t>OPAC Plus “</a:t>
            </a:r>
            <a:r>
              <a:rPr lang="ja-JP" altLang="en-US" sz="2400"/>
              <a:t>言選</a:t>
            </a:r>
            <a:r>
              <a:rPr lang="en-US" altLang="ja-JP" sz="2400"/>
              <a:t>Web”</a:t>
            </a:r>
            <a:r>
              <a:rPr lang="ja-JP" altLang="en-US" sz="2400"/>
              <a:t>と国会図書館件名標目を組合わせることに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95288" y="2781300"/>
            <a:ext cx="1439862" cy="1008063"/>
          </a:xfrm>
          <a:prstGeom prst="wedgeRoundRectCallout">
            <a:avLst>
              <a:gd name="adj1" fmla="val 83958"/>
              <a:gd name="adj2" fmla="val 26222"/>
              <a:gd name="adj3" fmla="val 16667"/>
            </a:avLst>
          </a:prstGeom>
          <a:solidFill>
            <a:schemeClr val="accent1">
              <a:alpha val="39999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研究者はだしのことにチャレンジ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  <p:bldP spid="348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88913"/>
            <a:ext cx="6905625" cy="1143000"/>
          </a:xfrm>
        </p:spPr>
        <p:txBody>
          <a:bodyPr/>
          <a:lstStyle/>
          <a:p>
            <a:r>
              <a:rPr lang="ja-JP" altLang="en-US"/>
              <a:t>学術系の資源をフル活用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341438"/>
            <a:ext cx="6905625" cy="4525962"/>
          </a:xfrm>
        </p:spPr>
        <p:txBody>
          <a:bodyPr/>
          <a:lstStyle/>
          <a:p>
            <a:r>
              <a:rPr lang="ja-JP" altLang="en-US" sz="2800"/>
              <a:t>情報源</a:t>
            </a:r>
          </a:p>
          <a:p>
            <a:pPr lvl="1"/>
            <a:r>
              <a:rPr lang="ja-JP" altLang="en-US" sz="2400"/>
              <a:t>国内学術</a:t>
            </a:r>
            <a:r>
              <a:rPr lang="en-US" altLang="ja-JP" sz="2400"/>
              <a:t>Web</a:t>
            </a:r>
            <a:r>
              <a:rPr lang="ja-JP" altLang="en-US" sz="2400"/>
              <a:t>サイト</a:t>
            </a:r>
            <a:r>
              <a:rPr lang="en-US" altLang="ja-JP" sz="2000"/>
              <a:t>(Yahoo!</a:t>
            </a:r>
            <a:r>
              <a:rPr lang="ja-JP" altLang="en-US" sz="2000"/>
              <a:t>　</a:t>
            </a:r>
            <a:r>
              <a:rPr lang="en-US" altLang="ja-JP" sz="2000"/>
              <a:t>Web</a:t>
            </a:r>
            <a:r>
              <a:rPr lang="ja-JP" altLang="en-US" sz="2000"/>
              <a:t>検索</a:t>
            </a:r>
            <a:r>
              <a:rPr lang="en-US" altLang="ja-JP" sz="2000"/>
              <a:t>)</a:t>
            </a:r>
          </a:p>
          <a:p>
            <a:pPr lvl="2"/>
            <a:r>
              <a:rPr lang="en-US" altLang="ja-JP" sz="1800"/>
              <a:t>Web</a:t>
            </a:r>
            <a:r>
              <a:rPr lang="ja-JP" altLang="en-US" sz="1800"/>
              <a:t>検索で使うキーワードを受け付けます。</a:t>
            </a:r>
          </a:p>
          <a:p>
            <a:pPr lvl="1"/>
            <a:r>
              <a:rPr lang="en-US" altLang="ja-JP" sz="2000"/>
              <a:t>TSUBAKI </a:t>
            </a:r>
          </a:p>
          <a:p>
            <a:pPr lvl="2"/>
            <a:r>
              <a:rPr lang="ja-JP" altLang="en-US" sz="1800"/>
              <a:t>「朝食を食べない子供の増加」といったキーワードを受け付けます。自然言語処理の研究者が開発。</a:t>
            </a:r>
          </a:p>
          <a:p>
            <a:pPr lvl="1"/>
            <a:r>
              <a:rPr lang="en-US" altLang="ja-JP" sz="2000"/>
              <a:t>CiNII</a:t>
            </a:r>
          </a:p>
          <a:p>
            <a:pPr lvl="2"/>
            <a:r>
              <a:rPr lang="ja-JP" altLang="en-US" sz="1800"/>
              <a:t>論文検索で使うキーワードを受け付けます</a:t>
            </a:r>
          </a:p>
          <a:p>
            <a:r>
              <a:rPr lang="ja-JP" altLang="en-US" sz="2400"/>
              <a:t>関連語提示</a:t>
            </a:r>
          </a:p>
          <a:p>
            <a:pPr lvl="1"/>
            <a:r>
              <a:rPr lang="ja-JP" altLang="en-US" sz="2000"/>
              <a:t>「情報源」＋「言選</a:t>
            </a:r>
            <a:r>
              <a:rPr lang="en-US" altLang="ja-JP" sz="2000"/>
              <a:t>Web</a:t>
            </a:r>
            <a:r>
              <a:rPr lang="ja-JP" altLang="en-US" sz="2000"/>
              <a:t>」　→　独自理論</a:t>
            </a:r>
          </a:p>
          <a:p>
            <a:pPr lvl="1"/>
            <a:r>
              <a:rPr lang="ja-JP" altLang="en-US" sz="2000"/>
              <a:t>国会図書館件名標目</a:t>
            </a:r>
          </a:p>
          <a:p>
            <a:pPr lvl="1"/>
            <a:r>
              <a:rPr lang="ja-JP" altLang="en-US" sz="2000"/>
              <a:t>日本語</a:t>
            </a:r>
            <a:r>
              <a:rPr lang="en-US" altLang="ja-JP" sz="2000"/>
              <a:t>WordNet</a:t>
            </a:r>
          </a:p>
          <a:p>
            <a:pPr lvl="1"/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いまどきの技術を活用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28775"/>
            <a:ext cx="6905625" cy="2836863"/>
          </a:xfrm>
        </p:spPr>
        <p:txBody>
          <a:bodyPr/>
          <a:lstStyle/>
          <a:p>
            <a:r>
              <a:rPr lang="en-US" altLang="ja-JP"/>
              <a:t>Web API</a:t>
            </a:r>
            <a:r>
              <a:rPr lang="ja-JP" altLang="en-US"/>
              <a:t>を活用</a:t>
            </a:r>
          </a:p>
          <a:p>
            <a:r>
              <a:rPr lang="en-US" altLang="ja-JP"/>
              <a:t>Ajax</a:t>
            </a:r>
            <a:r>
              <a:rPr lang="ja-JP" altLang="en-US"/>
              <a:t>を活用</a:t>
            </a:r>
          </a:p>
          <a:p>
            <a:r>
              <a:rPr lang="ja-JP" altLang="en-US"/>
              <a:t>オブジェクト指向を</a:t>
            </a:r>
            <a:r>
              <a:rPr lang="ja-JP" altLang="en-US" sz="2800"/>
              <a:t>（多少は）</a:t>
            </a:r>
            <a:r>
              <a:rPr lang="ja-JP" altLang="en-US"/>
              <a:t>考慮してプログラミング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76250"/>
            <a:ext cx="7283450" cy="1143000"/>
          </a:xfrm>
        </p:spPr>
        <p:txBody>
          <a:bodyPr/>
          <a:lstStyle/>
          <a:p>
            <a:r>
              <a:rPr lang="ja-JP" altLang="en-US" sz="4000"/>
              <a:t>国会図書館件名標目を扱う</a:t>
            </a:r>
            <a:br>
              <a:rPr lang="ja-JP" altLang="en-US" sz="4000"/>
            </a:br>
            <a:r>
              <a:rPr lang="en-US" altLang="ja-JP" sz="4000"/>
              <a:t>Perl</a:t>
            </a:r>
            <a:r>
              <a:rPr lang="ja-JP" altLang="en-US" sz="4000"/>
              <a:t>モジュールも</a:t>
            </a:r>
            <a:r>
              <a:rPr lang="ja-JP" altLang="en-US" sz="3200"/>
              <a:t>（ついでに）</a:t>
            </a:r>
            <a:r>
              <a:rPr lang="ja-JP" altLang="en-US" sz="4000"/>
              <a:t>開発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916113"/>
            <a:ext cx="6905625" cy="4525962"/>
          </a:xfrm>
        </p:spPr>
        <p:txBody>
          <a:bodyPr/>
          <a:lstStyle/>
          <a:p>
            <a:r>
              <a:rPr lang="en-US" altLang="ja-JP"/>
              <a:t>Perl</a:t>
            </a:r>
            <a:r>
              <a:rPr lang="ja-JP" altLang="en-US"/>
              <a:t>モジュール”</a:t>
            </a:r>
            <a:r>
              <a:rPr lang="en-US" altLang="ja-JP"/>
              <a:t>MARC::NDLSH”</a:t>
            </a:r>
          </a:p>
          <a:p>
            <a:pPr lvl="1"/>
            <a:r>
              <a:rPr lang="ja-JP" altLang="en-US"/>
              <a:t>タブ区切り形式（最近は、</a:t>
            </a:r>
            <a:r>
              <a:rPr lang="en-US" altLang="ja-JP"/>
              <a:t>XML</a:t>
            </a:r>
            <a:r>
              <a:rPr lang="ja-JP" altLang="en-US"/>
              <a:t>形式もあり）で配布されている国会図書館件名標目を</a:t>
            </a:r>
            <a:r>
              <a:rPr lang="en-US" altLang="ja-JP"/>
              <a:t>Perl</a:t>
            </a:r>
            <a:r>
              <a:rPr lang="ja-JP" altLang="en-US"/>
              <a:t>から参照するためのモジュール（ライブラリ）</a:t>
            </a:r>
          </a:p>
          <a:p>
            <a:pPr lvl="1"/>
            <a:r>
              <a:rPr lang="ja-JP" altLang="en-US"/>
              <a:t>有向グラフとして、用語を扱えるインターフェイスとより簡便なインターフェイスの両方を用意</a:t>
            </a:r>
          </a:p>
          <a:p>
            <a:pPr lvl="1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トップ画面</a:t>
            </a:r>
          </a:p>
        </p:txBody>
      </p:sp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412875"/>
            <a:ext cx="7434262" cy="485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258888" y="1412875"/>
            <a:ext cx="7345362" cy="4895850"/>
          </a:xfrm>
          <a:prstGeom prst="rect">
            <a:avLst/>
          </a:prstGeom>
          <a:noFill/>
          <a:ln w="38100" cap="sq">
            <a:solidFill>
              <a:srgbClr val="FFCC99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1331913" y="3573463"/>
            <a:ext cx="2447925" cy="1008062"/>
            <a:chOff x="839" y="2251"/>
            <a:chExt cx="1542" cy="635"/>
          </a:xfrm>
        </p:grpSpPr>
        <p:sp>
          <p:nvSpPr>
            <p:cNvPr id="38921" name="AutoShape 9"/>
            <p:cNvSpPr>
              <a:spLocks noChangeArrowheads="1"/>
            </p:cNvSpPr>
            <p:nvPr/>
          </p:nvSpPr>
          <p:spPr bwMode="auto">
            <a:xfrm>
              <a:off x="839" y="2704"/>
              <a:ext cx="816" cy="182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24" name="AutoShape 12"/>
            <p:cNvSpPr>
              <a:spLocks noChangeArrowheads="1"/>
            </p:cNvSpPr>
            <p:nvPr/>
          </p:nvSpPr>
          <p:spPr bwMode="auto">
            <a:xfrm>
              <a:off x="1202" y="2251"/>
              <a:ext cx="1179" cy="227"/>
            </a:xfrm>
            <a:prstGeom prst="wedgeRectCallout">
              <a:avLst>
                <a:gd name="adj1" fmla="val -46606"/>
                <a:gd name="adj2" fmla="val 142069"/>
              </a:avLst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ja-JP"/>
                <a:t>①</a:t>
              </a:r>
              <a:r>
                <a:rPr lang="ja-JP" altLang="en-US"/>
                <a:t>フレーズ入力</a:t>
              </a:r>
            </a:p>
          </p:txBody>
        </p:sp>
      </p:grpSp>
      <p:grpSp>
        <p:nvGrpSpPr>
          <p:cNvPr id="38928" name="Group 16"/>
          <p:cNvGrpSpPr>
            <a:grpSpLocks/>
          </p:cNvGrpSpPr>
          <p:nvPr/>
        </p:nvGrpSpPr>
        <p:grpSpPr bwMode="auto">
          <a:xfrm>
            <a:off x="1331913" y="5157788"/>
            <a:ext cx="4679950" cy="935037"/>
            <a:chOff x="839" y="3249"/>
            <a:chExt cx="2948" cy="589"/>
          </a:xfrm>
        </p:grpSpPr>
        <p:sp>
          <p:nvSpPr>
            <p:cNvPr id="38922" name="AutoShape 10"/>
            <p:cNvSpPr>
              <a:spLocks noChangeArrowheads="1"/>
            </p:cNvSpPr>
            <p:nvPr/>
          </p:nvSpPr>
          <p:spPr bwMode="auto">
            <a:xfrm>
              <a:off x="839" y="3294"/>
              <a:ext cx="1451" cy="544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25" name="AutoShape 13"/>
            <p:cNvSpPr>
              <a:spLocks noChangeArrowheads="1"/>
            </p:cNvSpPr>
            <p:nvPr/>
          </p:nvSpPr>
          <p:spPr bwMode="auto">
            <a:xfrm>
              <a:off x="2653" y="3249"/>
              <a:ext cx="1134" cy="272"/>
            </a:xfrm>
            <a:prstGeom prst="wedgeRectCallout">
              <a:avLst>
                <a:gd name="adj1" fmla="val -78306"/>
                <a:gd name="adj2" fmla="val 76838"/>
              </a:avLst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ja-JP"/>
                <a:t>②</a:t>
              </a:r>
              <a:r>
                <a:rPr lang="ja-JP" altLang="en-US"/>
                <a:t>情報源を選択</a:t>
              </a:r>
            </a:p>
          </p:txBody>
        </p:sp>
      </p:grpSp>
      <p:grpSp>
        <p:nvGrpSpPr>
          <p:cNvPr id="38929" name="Group 17"/>
          <p:cNvGrpSpPr>
            <a:grpSpLocks/>
          </p:cNvGrpSpPr>
          <p:nvPr/>
        </p:nvGrpSpPr>
        <p:grpSpPr bwMode="auto">
          <a:xfrm>
            <a:off x="2627313" y="4076700"/>
            <a:ext cx="3313112" cy="504825"/>
            <a:chOff x="1655" y="2568"/>
            <a:chExt cx="2087" cy="318"/>
          </a:xfrm>
        </p:grpSpPr>
        <p:sp>
          <p:nvSpPr>
            <p:cNvPr id="38923" name="AutoShape 11"/>
            <p:cNvSpPr>
              <a:spLocks noChangeArrowheads="1"/>
            </p:cNvSpPr>
            <p:nvPr/>
          </p:nvSpPr>
          <p:spPr bwMode="auto">
            <a:xfrm>
              <a:off x="1655" y="2704"/>
              <a:ext cx="227" cy="182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926" name="AutoShape 14"/>
            <p:cNvSpPr>
              <a:spLocks noChangeArrowheads="1"/>
            </p:cNvSpPr>
            <p:nvPr/>
          </p:nvSpPr>
          <p:spPr bwMode="auto">
            <a:xfrm>
              <a:off x="2154" y="2568"/>
              <a:ext cx="1588" cy="227"/>
            </a:xfrm>
            <a:prstGeom prst="wedgeRectCallout">
              <a:avLst>
                <a:gd name="adj1" fmla="val -67005"/>
                <a:gd name="adj2" fmla="val 33699"/>
              </a:avLst>
            </a:prstGeom>
            <a:solidFill>
              <a:srgbClr val="00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ja-JP"/>
                <a:t>③</a:t>
              </a:r>
              <a:r>
                <a:rPr lang="ja-JP" altLang="en-US"/>
                <a:t>実行ボタンをクリック</a:t>
              </a:r>
            </a:p>
          </p:txBody>
        </p:sp>
      </p:grp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1403350" y="4365625"/>
            <a:ext cx="6477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1619250" y="4581525"/>
            <a:ext cx="6477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403350" y="4365625"/>
            <a:ext cx="6477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200"/>
              <a:t>クローン羊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81175" y="274638"/>
            <a:ext cx="6905625" cy="777875"/>
          </a:xfrm>
        </p:spPr>
        <p:txBody>
          <a:bodyPr/>
          <a:lstStyle/>
          <a:p>
            <a:r>
              <a:rPr lang="ja-JP" altLang="en-US"/>
              <a:t>関連語提示画面（その１）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412875"/>
            <a:ext cx="58674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692275" y="1341438"/>
            <a:ext cx="5903913" cy="5040312"/>
          </a:xfrm>
          <a:prstGeom prst="rect">
            <a:avLst/>
          </a:prstGeom>
          <a:noFill/>
          <a:ln w="38100" cap="sq">
            <a:solidFill>
              <a:srgbClr val="FFCC99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9945" name="Picture 9" descr="MCj043980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924175"/>
            <a:ext cx="319087" cy="3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563938" y="6092825"/>
            <a:ext cx="201612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9949" name="Group 13"/>
          <p:cNvGrpSpPr>
            <a:grpSpLocks/>
          </p:cNvGrpSpPr>
          <p:nvPr/>
        </p:nvGrpSpPr>
        <p:grpSpPr bwMode="auto">
          <a:xfrm>
            <a:off x="3203575" y="4868863"/>
            <a:ext cx="4176713" cy="1423987"/>
            <a:chOff x="2018" y="3067"/>
            <a:chExt cx="2631" cy="897"/>
          </a:xfrm>
        </p:grpSpPr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2018" y="3702"/>
              <a:ext cx="273" cy="18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9948" name="Group 12"/>
            <p:cNvGrpSpPr>
              <a:grpSpLocks/>
            </p:cNvGrpSpPr>
            <p:nvPr/>
          </p:nvGrpSpPr>
          <p:grpSpPr bwMode="auto">
            <a:xfrm>
              <a:off x="2336" y="3067"/>
              <a:ext cx="2313" cy="897"/>
              <a:chOff x="2336" y="3067"/>
              <a:chExt cx="2313" cy="897"/>
            </a:xfrm>
          </p:grpSpPr>
          <p:sp>
            <p:nvSpPr>
              <p:cNvPr id="39944" name="AutoShape 8"/>
              <p:cNvSpPr>
                <a:spLocks noChangeArrowheads="1"/>
              </p:cNvSpPr>
              <p:nvPr/>
            </p:nvSpPr>
            <p:spPr bwMode="auto">
              <a:xfrm>
                <a:off x="2925" y="3067"/>
                <a:ext cx="1724" cy="590"/>
              </a:xfrm>
              <a:prstGeom prst="wedgeRectCallout">
                <a:avLst>
                  <a:gd name="adj1" fmla="val -46866"/>
                  <a:gd name="adj2" fmla="val 66949"/>
                </a:avLst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r>
                  <a:rPr lang="en-US" altLang="ja-JP"/>
                  <a:t>SIM</a:t>
                </a:r>
                <a:r>
                  <a:rPr lang="ja-JP" altLang="en-US"/>
                  <a:t>アイコンに</a:t>
                </a:r>
              </a:p>
              <a:p>
                <a:pPr algn="ctr"/>
                <a:r>
                  <a:rPr lang="ja-JP" altLang="en-US"/>
                  <a:t>マウスカーソルを</a:t>
                </a:r>
              </a:p>
              <a:p>
                <a:pPr algn="ctr"/>
                <a:r>
                  <a:rPr lang="ja-JP" altLang="en-US"/>
                  <a:t>乗せると、類義語を表示</a:t>
                </a:r>
              </a:p>
            </p:txBody>
          </p:sp>
          <p:pic>
            <p:nvPicPr>
              <p:cNvPr id="39947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36" y="3748"/>
                <a:ext cx="1842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49 0.02384 C -0.01805 0.025 -0.01996 0.02569 -0.02135 0.02708 C -0.02274 0.02847 -0.02361 0.03102 -0.02517 0.03217 C -0.02864 0.03472 -0.03281 0.03518 -0.03645 0.03703 C -0.04236 0.04514 -0.05017 0.04629 -0.05642 0.0537 C -0.06041 0.05856 -0.06389 0.06389 -0.0677 0.06875 C -0.06944 0.07106 -0.07031 0.075 -0.07274 0.07546 C -0.08507 0.07754 -0.07934 0.07639 -0.0901 0.0787 C -0.09913 0.09074 -0.08836 0.07824 -0.09895 0.08541 C -0.1 0.08611 -0.10034 0.08819 -0.10139 0.08889 C -0.10295 0.09004 -0.10468 0.08981 -0.10642 0.09051 C -0.10885 0.09143 -0.11389 0.09375 -0.11389 0.09375 C -0.1177 0.09884 -0.12899 0.10046 -0.12899 0.10046 C -0.13507 0.10902 -0.14253 0.10694 -0.14895 0.11551 C -0.14809 0.12523 -0.14722 0.13796 -0.14392 0.14722 C -0.13819 0.16273 -0.14427 0.1419 -0.1401 0.15717 C -0.14375 0.15879 -0.14652 0.16296 -0.15017 0.16389 C -0.16041 0.1662 -0.18142 0.16713 -0.18142 0.16713 C -0.1934 0.17222 -0.19843 0.17268 -0.21267 0.17384 C -0.21823 0.1787 -0.22448 0.17893 -0.2302 0.18379 C -0.23385 0.19143 -0.23611 0.19676 -0.2427 0.19884 C -0.24531 0.20602 -0.24757 0.20787 -0.25139 0.21389 C -0.25885 0.22592 -0.24861 0.21065 -0.25642 0.22546 C -0.25972 0.23194 -0.26441 0.2375 -0.2677 0.24375 C -0.27395 0.25555 -0.27465 0.2625 -0.28385 0.26875 C -0.28298 0.28102 -0.28489 0.2875 -0.2776 0.29375 C -0.27534 0.3206 -0.27569 0.30926 -0.27899 0.35046 C -0.27951 0.35625 -0.28524 0.36551 -0.28524 0.36551 C -0.28819 0.35509 -0.28941 0.34444 -0.29149 0.33379 C -0.29461 0.34676 -0.30191 0.36435 -0.31145 0.37037 C -0.31458 0.37685 -0.31614 0.3831 -0.32014 0.38889 C -0.32222 0.3956 -0.32222 0.39699 -0.32517 0.40208 C -0.32621 0.40393 -0.32986 0.4081 -0.3302 0.41041 C -0.3309 0.41527 -0.3302 0.42037 -0.3302 0.42546 " pathEditMode="relative" ptsTypes="fffffffffffffffffffffffffffffffffA">
                                      <p:cBhvr>
                                        <p:cTn id="6" dur="2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関連語提示画面（その２）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28775"/>
            <a:ext cx="7056437" cy="462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258888" y="1628775"/>
            <a:ext cx="7058025" cy="4608513"/>
          </a:xfrm>
          <a:prstGeom prst="rect">
            <a:avLst/>
          </a:prstGeom>
          <a:noFill/>
          <a:ln w="38100" cap="sq">
            <a:solidFill>
              <a:srgbClr val="FFCC99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1187450" y="3357563"/>
            <a:ext cx="7056438" cy="1727200"/>
            <a:chOff x="748" y="2115"/>
            <a:chExt cx="4445" cy="1088"/>
          </a:xfrm>
        </p:grpSpPr>
        <p:sp>
          <p:nvSpPr>
            <p:cNvPr id="40966" name="AutoShape 6"/>
            <p:cNvSpPr>
              <a:spLocks noChangeArrowheads="1"/>
            </p:cNvSpPr>
            <p:nvPr/>
          </p:nvSpPr>
          <p:spPr bwMode="auto">
            <a:xfrm>
              <a:off x="748" y="2160"/>
              <a:ext cx="2948" cy="1043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7" name="AutoShape 7"/>
            <p:cNvSpPr>
              <a:spLocks noChangeArrowheads="1"/>
            </p:cNvSpPr>
            <p:nvPr/>
          </p:nvSpPr>
          <p:spPr bwMode="auto">
            <a:xfrm>
              <a:off x="3969" y="2115"/>
              <a:ext cx="1224" cy="952"/>
            </a:xfrm>
            <a:prstGeom prst="wedgeRectCallout">
              <a:avLst>
                <a:gd name="adj1" fmla="val -69690"/>
                <a:gd name="adj2" fmla="val 18801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ja-JP" altLang="en-US"/>
                <a:t>入力したフレーズがシソーラスに登録されていた場合は、その「類義語」等を提示</a:t>
              </a:r>
            </a:p>
          </p:txBody>
        </p:sp>
      </p:grp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1476375" y="4797425"/>
            <a:ext cx="5110163" cy="1079500"/>
            <a:chOff x="930" y="3022"/>
            <a:chExt cx="3219" cy="680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auto">
            <a:xfrm>
              <a:off x="930" y="3022"/>
              <a:ext cx="907" cy="91"/>
            </a:xfrm>
            <a:prstGeom prst="roundRect">
              <a:avLst>
                <a:gd name="adj" fmla="val 16667"/>
              </a:avLst>
            </a:prstGeom>
            <a:noFill/>
            <a:ln w="25400" cap="rnd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auto">
            <a:xfrm>
              <a:off x="1927" y="3249"/>
              <a:ext cx="2222" cy="453"/>
            </a:xfrm>
            <a:prstGeom prst="wedgeRectCallout">
              <a:avLst>
                <a:gd name="adj1" fmla="val -54185"/>
                <a:gd name="adj2" fmla="val -105852"/>
              </a:avLst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ja-JP" altLang="en-US" sz="1400">
                  <a:solidFill>
                    <a:srgbClr val="0066FF"/>
                  </a:solidFill>
                </a:rPr>
                <a:t>「下位語に範囲を広げて関連語を探索」</a:t>
              </a:r>
              <a:r>
                <a:rPr lang="ja-JP" altLang="en-US" sz="1400"/>
                <a:t>など、</a:t>
              </a:r>
            </a:p>
            <a:p>
              <a:r>
                <a:rPr lang="ja-JP" altLang="en-US" sz="1400"/>
                <a:t>入力したフレーズからより範囲を広げた関連語探索も可能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東京大学</a:t>
            </a:r>
            <a:r>
              <a:rPr lang="en-US" altLang="ja-JP" sz="4000"/>
              <a:t>OPAC</a:t>
            </a:r>
            <a:r>
              <a:rPr lang="ja-JP" altLang="en-US" sz="4000"/>
              <a:t>へのリンク</a:t>
            </a:r>
            <a:br>
              <a:rPr lang="ja-JP" altLang="en-US" sz="4000"/>
            </a:br>
            <a:r>
              <a:rPr lang="ja-JP" altLang="en-US" sz="4000"/>
              <a:t>（雑誌記事索引リンクもあり）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4313"/>
            <a:ext cx="5000625" cy="523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1042988" y="3141663"/>
            <a:ext cx="2305050" cy="1439862"/>
            <a:chOff x="657" y="1979"/>
            <a:chExt cx="1452" cy="907"/>
          </a:xfrm>
        </p:grpSpPr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657" y="2659"/>
              <a:ext cx="363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>
              <a:off x="839" y="1979"/>
              <a:ext cx="1270" cy="454"/>
            </a:xfrm>
            <a:prstGeom prst="wedgeRectCallout">
              <a:avLst>
                <a:gd name="adj1" fmla="val -42676"/>
                <a:gd name="adj2" fmla="val 79736"/>
              </a:avLst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en-US" altLang="ja-JP"/>
                <a:t>①</a:t>
              </a:r>
              <a:r>
                <a:rPr lang="ja-JP" altLang="en-US"/>
                <a:t>「</a:t>
              </a:r>
              <a:r>
                <a:rPr lang="en-US" altLang="ja-JP"/>
                <a:t>OPAC</a:t>
              </a:r>
              <a:r>
                <a:rPr lang="ja-JP" altLang="en-US"/>
                <a:t>」ボタンをクリック</a:t>
              </a:r>
            </a:p>
          </p:txBody>
        </p:sp>
      </p:grpSp>
      <p:grpSp>
        <p:nvGrpSpPr>
          <p:cNvPr id="41995" name="Group 11"/>
          <p:cNvGrpSpPr>
            <a:grpSpLocks/>
          </p:cNvGrpSpPr>
          <p:nvPr/>
        </p:nvGrpSpPr>
        <p:grpSpPr bwMode="auto">
          <a:xfrm>
            <a:off x="2700338" y="2276475"/>
            <a:ext cx="5254625" cy="4156075"/>
            <a:chOff x="1701" y="1434"/>
            <a:chExt cx="3310" cy="2618"/>
          </a:xfrm>
        </p:grpSpPr>
        <p:pic>
          <p:nvPicPr>
            <p:cNvPr id="419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434"/>
              <a:ext cx="2630" cy="2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1791" y="2704"/>
              <a:ext cx="817" cy="181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93" name="AutoShape 9"/>
            <p:cNvSpPr>
              <a:spLocks noChangeArrowheads="1"/>
            </p:cNvSpPr>
            <p:nvPr/>
          </p:nvSpPr>
          <p:spPr bwMode="auto">
            <a:xfrm>
              <a:off x="1701" y="3022"/>
              <a:ext cx="1542" cy="363"/>
            </a:xfrm>
            <a:prstGeom prst="wedgeRectCallout">
              <a:avLst>
                <a:gd name="adj1" fmla="val -23671"/>
                <a:gd name="adj2" fmla="val -99037"/>
              </a:avLst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 altLang="ja-JP"/>
                <a:t>②</a:t>
              </a:r>
              <a:r>
                <a:rPr lang="ja-JP" altLang="en-US"/>
                <a:t>選んだ語で東京大学</a:t>
              </a:r>
              <a:r>
                <a:rPr lang="en-US" altLang="ja-JP"/>
                <a:t>OPAC</a:t>
              </a:r>
              <a:r>
                <a:rPr lang="ja-JP" altLang="en-US"/>
                <a:t>を検索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ゼロ件ヒット対策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600200"/>
            <a:ext cx="7343775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フレーズ検索と単語の</a:t>
            </a:r>
            <a:r>
              <a:rPr lang="en-US" altLang="ja-JP"/>
              <a:t>AND</a:t>
            </a:r>
            <a:r>
              <a:rPr lang="ja-JP" altLang="en-US"/>
              <a:t>検索の両方を行なう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東京大学</a:t>
            </a:r>
            <a:r>
              <a:rPr lang="en-US" altLang="ja-JP"/>
              <a:t>OPAC</a:t>
            </a:r>
            <a:r>
              <a:rPr lang="ja-JP" altLang="en-US"/>
              <a:t>の場合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フレーズ検索 </a:t>
            </a:r>
            <a:r>
              <a:rPr lang="en-US" altLang="ja-JP"/>
              <a:t>OR </a:t>
            </a:r>
            <a:r>
              <a:rPr lang="ja-JP" altLang="en-US"/>
              <a:t>単語の</a:t>
            </a:r>
            <a:r>
              <a:rPr lang="en-US" altLang="ja-JP"/>
              <a:t>AND</a:t>
            </a:r>
            <a:r>
              <a:rPr lang="ja-JP" altLang="en-US"/>
              <a:t>検索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例　「東京特許許可局 </a:t>
            </a:r>
            <a:r>
              <a:rPr lang="en-US" altLang="ja-JP"/>
              <a:t>OR (</a:t>
            </a:r>
            <a:r>
              <a:rPr lang="ja-JP" altLang="en-US"/>
              <a:t>東京 </a:t>
            </a:r>
            <a:r>
              <a:rPr lang="en-US" altLang="ja-JP"/>
              <a:t>AND </a:t>
            </a:r>
            <a:r>
              <a:rPr lang="ja-JP" altLang="en-US"/>
              <a:t>特許 </a:t>
            </a:r>
            <a:r>
              <a:rPr lang="en-US" altLang="ja-JP"/>
              <a:t>AND </a:t>
            </a:r>
            <a:r>
              <a:rPr lang="ja-JP" altLang="en-US"/>
              <a:t>許可 </a:t>
            </a:r>
            <a:r>
              <a:rPr lang="en-US" altLang="ja-JP"/>
              <a:t>AND </a:t>
            </a:r>
            <a:r>
              <a:rPr lang="ja-JP" altLang="en-US"/>
              <a:t>局</a:t>
            </a:r>
            <a:r>
              <a:rPr lang="en-US" altLang="ja-JP"/>
              <a:t>)</a:t>
            </a:r>
            <a:r>
              <a:rPr lang="ja-JP" altLang="en-US"/>
              <a:t>」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雑誌記事索引（国会図書館</a:t>
            </a:r>
            <a:r>
              <a:rPr lang="en-US" altLang="ja-JP"/>
              <a:t>PORTA</a:t>
            </a:r>
            <a:r>
              <a:rPr lang="ja-JP" altLang="en-US"/>
              <a:t>）の場合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フレーズ検索でヒットするかチェック</a:t>
            </a:r>
          </a:p>
          <a:p>
            <a:pPr lvl="2">
              <a:lnSpc>
                <a:spcPct val="90000"/>
              </a:lnSpc>
            </a:pPr>
            <a:r>
              <a:rPr lang="ja-JP" altLang="en-US"/>
              <a:t>フレーズ検索で駄目な場合は、単語の</a:t>
            </a:r>
            <a:r>
              <a:rPr lang="en-US" altLang="ja-JP"/>
              <a:t>AND</a:t>
            </a:r>
            <a:r>
              <a:rPr lang="ja-JP" altLang="en-US"/>
              <a:t>検索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15888"/>
            <a:ext cx="6905625" cy="1143000"/>
          </a:xfrm>
        </p:spPr>
        <p:txBody>
          <a:bodyPr/>
          <a:lstStyle/>
          <a:p>
            <a:r>
              <a:rPr lang="ja-JP" altLang="en-US"/>
              <a:t>今期のまえだ企画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196975"/>
            <a:ext cx="6905625" cy="5040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小川氏の「配架</a:t>
            </a:r>
            <a:r>
              <a:rPr lang="en-US" altLang="ja-JP" sz="2400"/>
              <a:t>MAP</a:t>
            </a:r>
            <a:r>
              <a:rPr lang="ja-JP" altLang="en-US" sz="2400"/>
              <a:t>」の社会科学研究所版を作る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小川氏の成果を生かす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講習会の職場還元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柏移管補助ツールのバッチ版を作る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要望があったので、それに応える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「つっこみ用企画」（後述）をする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リスナーの受講生が</a:t>
            </a:r>
            <a:r>
              <a:rPr lang="ja-JP" altLang="en-US" sz="2000">
                <a:solidFill>
                  <a:schemeClr val="folHlink"/>
                </a:solidFill>
                <a:ea typeface="HG創英角ﾎﾟｯﾌﾟ体" panose="040B0A09000000000000" pitchFamily="49" charset="-128"/>
              </a:rPr>
              <a:t>つっこむ</a:t>
            </a:r>
            <a:r>
              <a:rPr lang="ja-JP" altLang="en-US" sz="2000"/>
              <a:t>ための企画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ツールがいかに出来上がるか、半年かけてみてもらう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「東京大学</a:t>
            </a:r>
            <a:r>
              <a:rPr lang="en-US" altLang="ja-JP" sz="2400"/>
              <a:t>OPAC Plus “</a:t>
            </a:r>
            <a:r>
              <a:rPr lang="ja-JP" altLang="en-US" sz="2400"/>
              <a:t>言選</a:t>
            </a:r>
            <a:r>
              <a:rPr lang="en-US" altLang="ja-JP" sz="2400"/>
              <a:t>Web”</a:t>
            </a:r>
            <a:r>
              <a:rPr lang="ja-JP" altLang="en-US" sz="2400"/>
              <a:t>」で情報処理学会</a:t>
            </a:r>
            <a:r>
              <a:rPr lang="ja-JP" altLang="en-US" sz="2000"/>
              <a:t>（来年</a:t>
            </a:r>
            <a:r>
              <a:rPr lang="en-US" altLang="ja-JP" sz="2000"/>
              <a:t>3</a:t>
            </a:r>
            <a:r>
              <a:rPr lang="ja-JP" altLang="en-US" sz="2000"/>
              <a:t>月）</a:t>
            </a:r>
            <a:r>
              <a:rPr lang="ja-JP" altLang="en-US" sz="2400"/>
              <a:t>の発表を目指す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自然言語処理・図書館資源の活用例</a:t>
            </a:r>
          </a:p>
          <a:p>
            <a:pPr lvl="1">
              <a:lnSpc>
                <a:spcPct val="90000"/>
              </a:lnSpc>
            </a:pPr>
            <a:r>
              <a:rPr lang="ja-JP" altLang="en-US" sz="2000"/>
              <a:t>情報基盤センターでの研究成果の還元</a:t>
            </a:r>
          </a:p>
          <a:p>
            <a:pPr>
              <a:lnSpc>
                <a:spcPct val="90000"/>
              </a:lnSpc>
            </a:pPr>
            <a:endParaRPr lang="en-US" altLang="ja-JP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913" y="333375"/>
            <a:ext cx="8066087" cy="1143000"/>
          </a:xfrm>
        </p:spPr>
        <p:txBody>
          <a:bodyPr/>
          <a:lstStyle/>
          <a:p>
            <a:r>
              <a:rPr lang="ja-JP" altLang="en-US" sz="4000"/>
              <a:t>雑誌記事索引のゼロ件ヒット対策</a:t>
            </a:r>
            <a:r>
              <a:rPr lang="en-US" altLang="ja-JP" sz="4000"/>
              <a:t>(1)</a:t>
            </a:r>
          </a:p>
        </p:txBody>
      </p:sp>
      <p:sp>
        <p:nvSpPr>
          <p:cNvPr id="48134" name="server"/>
          <p:cNvSpPr>
            <a:spLocks noEditPoints="1" noChangeArrowheads="1"/>
          </p:cNvSpPr>
          <p:nvPr/>
        </p:nvSpPr>
        <p:spPr bwMode="auto">
          <a:xfrm>
            <a:off x="6227763" y="2492375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5" name="computr2"/>
          <p:cNvSpPr>
            <a:spLocks noEditPoints="1" noChangeArrowheads="1"/>
          </p:cNvSpPr>
          <p:nvPr/>
        </p:nvSpPr>
        <p:spPr bwMode="auto">
          <a:xfrm>
            <a:off x="1403350" y="2924175"/>
            <a:ext cx="1198563" cy="1328738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6156325" y="4365625"/>
            <a:ext cx="2232025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雑誌記事索引サーバ</a:t>
            </a:r>
          </a:p>
          <a:p>
            <a:pPr algn="ctr"/>
            <a:r>
              <a:rPr lang="ja-JP" altLang="en-US"/>
              <a:t>（国会図書館）</a:t>
            </a:r>
          </a:p>
        </p:txBody>
      </p:sp>
      <p:grpSp>
        <p:nvGrpSpPr>
          <p:cNvPr id="48143" name="Group 15"/>
          <p:cNvGrpSpPr>
            <a:grpSpLocks/>
          </p:cNvGrpSpPr>
          <p:nvPr/>
        </p:nvGrpSpPr>
        <p:grpSpPr bwMode="auto">
          <a:xfrm>
            <a:off x="2555875" y="1484313"/>
            <a:ext cx="3671888" cy="1081087"/>
            <a:chOff x="1610" y="935"/>
            <a:chExt cx="2313" cy="681"/>
          </a:xfrm>
        </p:grpSpPr>
        <p:sp>
          <p:nvSpPr>
            <p:cNvPr id="48137" name="AutoShape 9"/>
            <p:cNvSpPr>
              <a:spLocks noChangeArrowheads="1"/>
            </p:cNvSpPr>
            <p:nvPr/>
          </p:nvSpPr>
          <p:spPr bwMode="auto">
            <a:xfrm>
              <a:off x="1837" y="1298"/>
              <a:ext cx="1951" cy="318"/>
            </a:xfrm>
            <a:prstGeom prst="curvedDownArrow">
              <a:avLst>
                <a:gd name="adj1" fmla="val 122704"/>
                <a:gd name="adj2" fmla="val 245409"/>
                <a:gd name="adj3" fmla="val 3333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138" name="AutoShape 10"/>
            <p:cNvSpPr>
              <a:spLocks noChangeArrowheads="1"/>
            </p:cNvSpPr>
            <p:nvPr/>
          </p:nvSpPr>
          <p:spPr bwMode="auto">
            <a:xfrm>
              <a:off x="1610" y="935"/>
              <a:ext cx="2313" cy="227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/>
                <a:t>①</a:t>
              </a:r>
              <a:r>
                <a:rPr lang="ja-JP" altLang="en-US"/>
                <a:t>「東京特許許可局」で</a:t>
              </a:r>
              <a:r>
                <a:rPr lang="en-US" altLang="ja-JP"/>
                <a:t>OpenSearch</a:t>
              </a:r>
            </a:p>
          </p:txBody>
        </p:sp>
      </p:grpSp>
      <p:grpSp>
        <p:nvGrpSpPr>
          <p:cNvPr id="48144" name="Group 16"/>
          <p:cNvGrpSpPr>
            <a:grpSpLocks/>
          </p:cNvGrpSpPr>
          <p:nvPr/>
        </p:nvGrpSpPr>
        <p:grpSpPr bwMode="auto">
          <a:xfrm>
            <a:off x="2700338" y="2924175"/>
            <a:ext cx="3097212" cy="1081088"/>
            <a:chOff x="1701" y="1842"/>
            <a:chExt cx="1951" cy="681"/>
          </a:xfrm>
        </p:grpSpPr>
        <p:sp>
          <p:nvSpPr>
            <p:cNvPr id="48139" name="AutoShape 11"/>
            <p:cNvSpPr>
              <a:spLocks noChangeArrowheads="1"/>
            </p:cNvSpPr>
            <p:nvPr/>
          </p:nvSpPr>
          <p:spPr bwMode="auto">
            <a:xfrm rot="10800000">
              <a:off x="1701" y="1842"/>
              <a:ext cx="1951" cy="318"/>
            </a:xfrm>
            <a:prstGeom prst="curvedDownArrow">
              <a:avLst>
                <a:gd name="adj1" fmla="val 122704"/>
                <a:gd name="adj2" fmla="val 245409"/>
                <a:gd name="adj3" fmla="val 3333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140" name="AutoShape 12"/>
            <p:cNvSpPr>
              <a:spLocks noChangeArrowheads="1"/>
            </p:cNvSpPr>
            <p:nvPr/>
          </p:nvSpPr>
          <p:spPr bwMode="auto">
            <a:xfrm>
              <a:off x="2064" y="2251"/>
              <a:ext cx="1270" cy="272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/>
                <a:t>②</a:t>
              </a:r>
              <a:r>
                <a:rPr lang="ja-JP" altLang="en-US"/>
                <a:t>１０件ヒットしたよ</a:t>
              </a:r>
            </a:p>
          </p:txBody>
        </p:sp>
      </p:grpSp>
      <p:grpSp>
        <p:nvGrpSpPr>
          <p:cNvPr id="48145" name="Group 17"/>
          <p:cNvGrpSpPr>
            <a:grpSpLocks/>
          </p:cNvGrpSpPr>
          <p:nvPr/>
        </p:nvGrpSpPr>
        <p:grpSpPr bwMode="auto">
          <a:xfrm>
            <a:off x="2484438" y="4508500"/>
            <a:ext cx="3889375" cy="1296988"/>
            <a:chOff x="1565" y="2840"/>
            <a:chExt cx="2450" cy="817"/>
          </a:xfrm>
        </p:grpSpPr>
        <p:sp>
          <p:nvSpPr>
            <p:cNvPr id="48141" name="AutoShape 13"/>
            <p:cNvSpPr>
              <a:spLocks noChangeArrowheads="1"/>
            </p:cNvSpPr>
            <p:nvPr/>
          </p:nvSpPr>
          <p:spPr bwMode="auto">
            <a:xfrm>
              <a:off x="1973" y="2840"/>
              <a:ext cx="1497" cy="31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142" name="AutoShape 14"/>
            <p:cNvSpPr>
              <a:spLocks noChangeArrowheads="1"/>
            </p:cNvSpPr>
            <p:nvPr/>
          </p:nvSpPr>
          <p:spPr bwMode="auto">
            <a:xfrm>
              <a:off x="1565" y="3294"/>
              <a:ext cx="2450" cy="363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/>
                <a:t>ヒットしたことを確認して、</a:t>
              </a:r>
            </a:p>
            <a:p>
              <a:r>
                <a:rPr lang="ja-JP" altLang="en-US"/>
                <a:t>「東京特許許可局」で</a:t>
              </a:r>
              <a:r>
                <a:rPr lang="en-US" altLang="ja-JP"/>
                <a:t>OpenURL</a:t>
              </a:r>
              <a:r>
                <a:rPr lang="ja-JP" altLang="en-US"/>
                <a:t>リンク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7913" y="333375"/>
            <a:ext cx="8066087" cy="1143000"/>
          </a:xfrm>
        </p:spPr>
        <p:txBody>
          <a:bodyPr/>
          <a:lstStyle/>
          <a:p>
            <a:r>
              <a:rPr lang="ja-JP" altLang="en-US" sz="4000"/>
              <a:t>雑誌記事索引のゼロ件ヒット対策</a:t>
            </a:r>
            <a:r>
              <a:rPr lang="en-US" altLang="ja-JP" sz="4000"/>
              <a:t>(2)</a:t>
            </a:r>
          </a:p>
        </p:txBody>
      </p:sp>
      <p:sp>
        <p:nvSpPr>
          <p:cNvPr id="50179" name="server"/>
          <p:cNvSpPr>
            <a:spLocks noEditPoints="1" noChangeArrowheads="1"/>
          </p:cNvSpPr>
          <p:nvPr/>
        </p:nvSpPr>
        <p:spPr bwMode="auto">
          <a:xfrm>
            <a:off x="6227763" y="2492375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0" name="computr2"/>
          <p:cNvSpPr>
            <a:spLocks noEditPoints="1" noChangeArrowheads="1"/>
          </p:cNvSpPr>
          <p:nvPr/>
        </p:nvSpPr>
        <p:spPr bwMode="auto">
          <a:xfrm>
            <a:off x="1403350" y="2924175"/>
            <a:ext cx="1198563" cy="1328738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156325" y="4365625"/>
            <a:ext cx="2232025" cy="5762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雑誌記事索引サーバ</a:t>
            </a:r>
          </a:p>
          <a:p>
            <a:pPr algn="ctr"/>
            <a:r>
              <a:rPr lang="ja-JP" altLang="en-US"/>
              <a:t>（国会図書館）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2555875" y="1484313"/>
            <a:ext cx="3671888" cy="1081087"/>
            <a:chOff x="1610" y="935"/>
            <a:chExt cx="2313" cy="681"/>
          </a:xfrm>
        </p:grpSpPr>
        <p:sp>
          <p:nvSpPr>
            <p:cNvPr id="50183" name="AutoShape 7"/>
            <p:cNvSpPr>
              <a:spLocks noChangeArrowheads="1"/>
            </p:cNvSpPr>
            <p:nvPr/>
          </p:nvSpPr>
          <p:spPr bwMode="auto">
            <a:xfrm>
              <a:off x="1837" y="1298"/>
              <a:ext cx="1951" cy="318"/>
            </a:xfrm>
            <a:prstGeom prst="curvedDownArrow">
              <a:avLst>
                <a:gd name="adj1" fmla="val 122704"/>
                <a:gd name="adj2" fmla="val 245409"/>
                <a:gd name="adj3" fmla="val 33333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184" name="AutoShape 8"/>
            <p:cNvSpPr>
              <a:spLocks noChangeArrowheads="1"/>
            </p:cNvSpPr>
            <p:nvPr/>
          </p:nvSpPr>
          <p:spPr bwMode="auto">
            <a:xfrm>
              <a:off x="1610" y="935"/>
              <a:ext cx="2313" cy="227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/>
                <a:t>①</a:t>
              </a:r>
              <a:r>
                <a:rPr lang="ja-JP" altLang="en-US"/>
                <a:t>「東京特許許可局」で</a:t>
              </a:r>
              <a:r>
                <a:rPr lang="en-US" altLang="ja-JP"/>
                <a:t>OpenSearch</a:t>
              </a:r>
            </a:p>
          </p:txBody>
        </p:sp>
      </p:grpSp>
      <p:grpSp>
        <p:nvGrpSpPr>
          <p:cNvPr id="50185" name="Group 9"/>
          <p:cNvGrpSpPr>
            <a:grpSpLocks/>
          </p:cNvGrpSpPr>
          <p:nvPr/>
        </p:nvGrpSpPr>
        <p:grpSpPr bwMode="auto">
          <a:xfrm>
            <a:off x="2700338" y="2924175"/>
            <a:ext cx="3097212" cy="1081088"/>
            <a:chOff x="1701" y="1842"/>
            <a:chExt cx="1951" cy="681"/>
          </a:xfrm>
        </p:grpSpPr>
        <p:sp>
          <p:nvSpPr>
            <p:cNvPr id="50186" name="AutoShape 10"/>
            <p:cNvSpPr>
              <a:spLocks noChangeArrowheads="1"/>
            </p:cNvSpPr>
            <p:nvPr/>
          </p:nvSpPr>
          <p:spPr bwMode="auto">
            <a:xfrm rot="10800000">
              <a:off x="1701" y="1842"/>
              <a:ext cx="1951" cy="318"/>
            </a:xfrm>
            <a:prstGeom prst="curvedDownArrow">
              <a:avLst>
                <a:gd name="adj1" fmla="val 122704"/>
                <a:gd name="adj2" fmla="val 245409"/>
                <a:gd name="adj3" fmla="val 33333"/>
              </a:avLst>
            </a:prstGeom>
            <a:solidFill>
              <a:srgbClr val="FFCC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187" name="AutoShape 11"/>
            <p:cNvSpPr>
              <a:spLocks noChangeArrowheads="1"/>
            </p:cNvSpPr>
            <p:nvPr/>
          </p:nvSpPr>
          <p:spPr bwMode="auto">
            <a:xfrm>
              <a:off x="2064" y="2251"/>
              <a:ext cx="1270" cy="272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/>
                <a:t>②</a:t>
              </a:r>
              <a:r>
                <a:rPr lang="ja-JP" altLang="en-US"/>
                <a:t>ヒットしなかったよ</a:t>
              </a:r>
            </a:p>
          </p:txBody>
        </p:sp>
      </p:grpSp>
      <p:grpSp>
        <p:nvGrpSpPr>
          <p:cNvPr id="50191" name="Group 15"/>
          <p:cNvGrpSpPr>
            <a:grpSpLocks/>
          </p:cNvGrpSpPr>
          <p:nvPr/>
        </p:nvGrpSpPr>
        <p:grpSpPr bwMode="auto">
          <a:xfrm>
            <a:off x="2195513" y="4437063"/>
            <a:ext cx="4105275" cy="1552575"/>
            <a:chOff x="1383" y="2795"/>
            <a:chExt cx="2586" cy="978"/>
          </a:xfrm>
        </p:grpSpPr>
        <p:sp>
          <p:nvSpPr>
            <p:cNvPr id="50189" name="AutoShape 13"/>
            <p:cNvSpPr>
              <a:spLocks noChangeArrowheads="1"/>
            </p:cNvSpPr>
            <p:nvPr/>
          </p:nvSpPr>
          <p:spPr bwMode="auto">
            <a:xfrm>
              <a:off x="1973" y="2795"/>
              <a:ext cx="1580" cy="363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CC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0190" name="AutoShape 14"/>
            <p:cNvSpPr>
              <a:spLocks noChangeArrowheads="1"/>
            </p:cNvSpPr>
            <p:nvPr/>
          </p:nvSpPr>
          <p:spPr bwMode="auto">
            <a:xfrm>
              <a:off x="1383" y="3249"/>
              <a:ext cx="2586" cy="524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ja-JP" altLang="en-US"/>
                <a:t>ヒットしなかった場合は</a:t>
              </a:r>
            </a:p>
            <a:p>
              <a:r>
                <a:rPr lang="ja-JP" altLang="en-US"/>
                <a:t>「東京 </a:t>
              </a:r>
              <a:r>
                <a:rPr lang="en-US" altLang="ja-JP"/>
                <a:t>AND </a:t>
              </a:r>
              <a:r>
                <a:rPr lang="ja-JP" altLang="en-US"/>
                <a:t>特許 </a:t>
              </a:r>
              <a:r>
                <a:rPr lang="en-US" altLang="ja-JP"/>
                <a:t>AND </a:t>
              </a:r>
              <a:r>
                <a:rPr lang="ja-JP" altLang="en-US"/>
                <a:t>許可 </a:t>
              </a:r>
              <a:r>
                <a:rPr lang="en-US" altLang="ja-JP"/>
                <a:t>AND </a:t>
              </a:r>
              <a:r>
                <a:rPr lang="ja-JP" altLang="en-US"/>
                <a:t>局」で</a:t>
              </a:r>
            </a:p>
            <a:p>
              <a:r>
                <a:rPr lang="en-US" altLang="ja-JP"/>
                <a:t>OpenURL</a:t>
              </a:r>
              <a:r>
                <a:rPr lang="ja-JP" altLang="en-US"/>
                <a:t>リンク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あとは、オフ会を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989138"/>
            <a:ext cx="6905625" cy="2908300"/>
          </a:xfrm>
        </p:spPr>
        <p:txBody>
          <a:bodyPr/>
          <a:lstStyle/>
          <a:p>
            <a:r>
              <a:rPr lang="ja-JP" altLang="en-US"/>
              <a:t>「いまどきの文献画像</a:t>
            </a:r>
            <a:r>
              <a:rPr lang="en-US" altLang="ja-JP"/>
              <a:t>DB</a:t>
            </a:r>
            <a:r>
              <a:rPr lang="ja-JP" altLang="en-US"/>
              <a:t>」のお話</a:t>
            </a:r>
          </a:p>
          <a:p>
            <a:r>
              <a:rPr lang="en-US" altLang="ja-JP"/>
              <a:t>Perl&amp;JavaScript</a:t>
            </a:r>
            <a:r>
              <a:rPr lang="ja-JP" altLang="en-US"/>
              <a:t>講習</a:t>
            </a:r>
          </a:p>
          <a:p>
            <a:r>
              <a:rPr lang="ja-JP" altLang="en-US"/>
              <a:t>「</a:t>
            </a:r>
            <a:r>
              <a:rPr lang="en-US" altLang="ja-JP"/>
              <a:t>OPAC</a:t>
            </a:r>
            <a:r>
              <a:rPr lang="ja-JP" altLang="en-US"/>
              <a:t>や電子ジャーナルをプログラムから使うには」（仮題）</a:t>
            </a:r>
          </a:p>
          <a:p>
            <a:r>
              <a:rPr lang="ja-JP" altLang="en-US"/>
              <a:t>とか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「配架</a:t>
            </a:r>
            <a:r>
              <a:rPr lang="en-US" altLang="ja-JP" sz="4000"/>
              <a:t>MAP</a:t>
            </a:r>
            <a:r>
              <a:rPr lang="ja-JP" altLang="en-US" sz="4000"/>
              <a:t>」社会科学研究所版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3419475" y="1700213"/>
            <a:ext cx="4967288" cy="2232025"/>
          </a:xfrm>
          <a:prstGeom prst="cloudCallout">
            <a:avLst>
              <a:gd name="adj1" fmla="val -34116"/>
              <a:gd name="adj2" fmla="val 67426"/>
            </a:avLst>
          </a:prstGeom>
          <a:solidFill>
            <a:srgbClr val="CC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/>
              <a:t>具体的にはこれから考えます</a:t>
            </a:r>
          </a:p>
        </p:txBody>
      </p:sp>
      <p:pic>
        <p:nvPicPr>
          <p:cNvPr id="43017" name="Picture 9" descr="j00788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84638"/>
            <a:ext cx="2911475" cy="248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404813"/>
            <a:ext cx="5329238" cy="1143000"/>
          </a:xfrm>
        </p:spPr>
        <p:txBody>
          <a:bodyPr/>
          <a:lstStyle/>
          <a:p>
            <a:r>
              <a:rPr lang="ja-JP" altLang="en-US" sz="4000"/>
              <a:t>柏移管補助ツールの</a:t>
            </a:r>
            <a:br>
              <a:rPr lang="ja-JP" altLang="en-US" sz="4000"/>
            </a:br>
            <a:r>
              <a:rPr lang="ja-JP" altLang="en-US" sz="4000"/>
              <a:t>バッチ版を作る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3419475" y="1700213"/>
            <a:ext cx="4967288" cy="2232025"/>
          </a:xfrm>
          <a:prstGeom prst="cloudCallout">
            <a:avLst>
              <a:gd name="adj1" fmla="val -34116"/>
              <a:gd name="adj2" fmla="val 67426"/>
            </a:avLst>
          </a:prstGeom>
          <a:solidFill>
            <a:srgbClr val="CCFFCC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ja-JP" altLang="en-US" sz="3600"/>
              <a:t>具体的にはこれから考えます</a:t>
            </a:r>
          </a:p>
        </p:txBody>
      </p:sp>
      <p:pic>
        <p:nvPicPr>
          <p:cNvPr id="51206" name="Picture 6" descr="MCj043459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365625"/>
            <a:ext cx="179705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404813"/>
            <a:ext cx="6905625" cy="1143000"/>
          </a:xfrm>
        </p:spPr>
        <p:txBody>
          <a:bodyPr/>
          <a:lstStyle/>
          <a:p>
            <a:r>
              <a:rPr lang="ja-JP" altLang="en-US"/>
              <a:t>つっこみメンバー用企画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1989138"/>
            <a:ext cx="5599112" cy="2692400"/>
          </a:xfrm>
        </p:spPr>
        <p:txBody>
          <a:bodyPr/>
          <a:lstStyle/>
          <a:p>
            <a:r>
              <a:rPr lang="ja-JP" altLang="en-US"/>
              <a:t>今期の受講生には聴講生（つっこみ専門）が２名います。</a:t>
            </a:r>
          </a:p>
          <a:p>
            <a:r>
              <a:rPr lang="ja-JP" altLang="en-US"/>
              <a:t>あまり退屈しなくて済むように、つっこみ用企画を立ち上げることにしました。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55763" y="333375"/>
            <a:ext cx="7488237" cy="1143000"/>
          </a:xfrm>
        </p:spPr>
        <p:txBody>
          <a:bodyPr/>
          <a:lstStyle/>
          <a:p>
            <a:r>
              <a:rPr lang="ja-JP" altLang="en-US" sz="4000"/>
              <a:t>実もふたも、つっこみどころも</a:t>
            </a:r>
            <a:br>
              <a:rPr lang="ja-JP" altLang="en-US" sz="4000"/>
            </a:br>
            <a:r>
              <a:rPr lang="ja-JP" altLang="en-US" sz="4000"/>
              <a:t>ある話をめざして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まえだがいままでに実例として作成したアプリケーション</a:t>
            </a:r>
          </a:p>
          <a:p>
            <a:pPr lvl="1"/>
            <a:r>
              <a:rPr lang="ja-JP" altLang="en-US"/>
              <a:t>基本的に「実もふたもなし」</a:t>
            </a:r>
          </a:p>
          <a:p>
            <a:pPr lvl="1"/>
            <a:r>
              <a:rPr lang="ja-JP" altLang="en-US"/>
              <a:t>だいたい、３０分から数時間の突貫開発で試作まで終わるから</a:t>
            </a:r>
            <a:r>
              <a:rPr lang="en-US" altLang="ja-JP"/>
              <a:t>…</a:t>
            </a:r>
          </a:p>
          <a:p>
            <a:r>
              <a:rPr lang="ja-JP" altLang="en-US"/>
              <a:t>ということで、</a:t>
            </a:r>
            <a:r>
              <a:rPr lang="ja-JP" altLang="en-US" sz="4000">
                <a:solidFill>
                  <a:srgbClr val="0066FF"/>
                </a:solidFill>
              </a:rPr>
              <a:t>半年かけて、手の内をみせつつ</a:t>
            </a:r>
            <a:r>
              <a:rPr lang="ja-JP" altLang="en-US"/>
              <a:t>サンプルツールをつくります。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6913563" cy="1066800"/>
          </a:xfrm>
        </p:spPr>
        <p:txBody>
          <a:bodyPr/>
          <a:lstStyle/>
          <a:p>
            <a:r>
              <a:rPr lang="ja-JP" altLang="en-US" sz="4000"/>
              <a:t>いつものお手軽開発の裏舞台</a:t>
            </a:r>
          </a:p>
        </p:txBody>
      </p:sp>
      <p:pic>
        <p:nvPicPr>
          <p:cNvPr id="28678" name="Picture 6" descr="MCj043489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3" y="1570038"/>
            <a:ext cx="919162" cy="113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MCj043487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875"/>
            <a:ext cx="1011238" cy="127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1385888" y="1066800"/>
            <a:ext cx="1439862" cy="1150938"/>
          </a:xfrm>
          <a:prstGeom prst="wedgeRoundRectCallout">
            <a:avLst>
              <a:gd name="adj1" fmla="val 62458"/>
              <a:gd name="adj2" fmla="val 49310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こんなツールを作れんかね</a:t>
            </a:r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6084888" y="1412875"/>
            <a:ext cx="1150937" cy="719138"/>
          </a:xfrm>
          <a:prstGeom prst="wedgeRoundRectCallout">
            <a:avLst>
              <a:gd name="adj1" fmla="val -93032"/>
              <a:gd name="adj2" fmla="val 27926"/>
              <a:gd name="adj3" fmla="val 16667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なんとかなるかも</a:t>
            </a:r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6283325" y="2794000"/>
            <a:ext cx="504825" cy="433388"/>
          </a:xfrm>
          <a:prstGeom prst="cloudCallout">
            <a:avLst>
              <a:gd name="adj1" fmla="val 27671"/>
              <a:gd name="adj2" fmla="val 137181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汗</a:t>
            </a:r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5849938" y="3154363"/>
            <a:ext cx="504825" cy="433387"/>
          </a:xfrm>
          <a:prstGeom prst="cloudCallout">
            <a:avLst>
              <a:gd name="adj1" fmla="val 156287"/>
              <a:gd name="adj2" fmla="val 10384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汗</a:t>
            </a:r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6065838" y="3370263"/>
            <a:ext cx="504825" cy="433387"/>
          </a:xfrm>
          <a:prstGeom prst="cloudCallout">
            <a:avLst>
              <a:gd name="adj1" fmla="val 156287"/>
              <a:gd name="adj2" fmla="val 10384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/>
              <a:t>汗</a:t>
            </a:r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1979613" y="4221163"/>
            <a:ext cx="1944687" cy="1223962"/>
          </a:xfrm>
          <a:prstGeom prst="irregularSeal2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はやっ！</a:t>
            </a:r>
          </a:p>
        </p:txBody>
      </p: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1908175" y="1916113"/>
            <a:ext cx="7056438" cy="2736850"/>
            <a:chOff x="1202" y="1207"/>
            <a:chExt cx="4445" cy="1724"/>
          </a:xfrm>
        </p:grpSpPr>
        <p:pic>
          <p:nvPicPr>
            <p:cNvPr id="28680" name="Picture 8" descr="MCj0434874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" y="1851"/>
              <a:ext cx="630" cy="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3232" y="2441"/>
              <a:ext cx="2359" cy="272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技術面でのネック（未経験技術）を調査</a:t>
              </a:r>
            </a:p>
          </p:txBody>
        </p:sp>
        <p:sp>
          <p:nvSpPr>
            <p:cNvPr id="28691" name="AutoShape 19"/>
            <p:cNvSpPr>
              <a:spLocks noChangeArrowheads="1"/>
            </p:cNvSpPr>
            <p:nvPr/>
          </p:nvSpPr>
          <p:spPr bwMode="auto">
            <a:xfrm>
              <a:off x="3107" y="1706"/>
              <a:ext cx="2540" cy="1225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692" name="AutoShape 20"/>
            <p:cNvSpPr>
              <a:spLocks noChangeArrowheads="1"/>
            </p:cNvSpPr>
            <p:nvPr/>
          </p:nvSpPr>
          <p:spPr bwMode="auto">
            <a:xfrm>
              <a:off x="2562" y="2160"/>
              <a:ext cx="499" cy="318"/>
            </a:xfrm>
            <a:prstGeom prst="rightArrow">
              <a:avLst>
                <a:gd name="adj1" fmla="val 50000"/>
                <a:gd name="adj2" fmla="val 39230"/>
              </a:avLst>
            </a:prstGeom>
            <a:solidFill>
              <a:srgbClr val="00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693" name="AutoShape 21"/>
            <p:cNvSpPr>
              <a:spLocks noChangeArrowheads="1"/>
            </p:cNvSpPr>
            <p:nvPr/>
          </p:nvSpPr>
          <p:spPr bwMode="auto">
            <a:xfrm>
              <a:off x="1202" y="1933"/>
              <a:ext cx="1542" cy="635"/>
            </a:xfrm>
            <a:prstGeom prst="flowChartAlternateProcess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この時点でシステムの</a:t>
              </a:r>
            </a:p>
            <a:p>
              <a:pPr algn="ctr"/>
              <a:r>
                <a:rPr lang="ja-JP" altLang="en-US"/>
                <a:t>パーツができていることも</a:t>
              </a:r>
            </a:p>
            <a:p>
              <a:pPr algn="ctr"/>
              <a:r>
                <a:rPr lang="ja-JP" altLang="en-US"/>
                <a:t>多いのです。</a:t>
              </a:r>
            </a:p>
          </p:txBody>
        </p:sp>
        <p:sp>
          <p:nvSpPr>
            <p:cNvPr id="28695" name="AutoShape 23"/>
            <p:cNvSpPr>
              <a:spLocks noChangeArrowheads="1"/>
            </p:cNvSpPr>
            <p:nvPr/>
          </p:nvSpPr>
          <p:spPr bwMode="auto">
            <a:xfrm rot="3724585">
              <a:off x="4762" y="1275"/>
              <a:ext cx="590" cy="454"/>
            </a:xfrm>
            <a:prstGeom prst="curvedDownArrow">
              <a:avLst>
                <a:gd name="adj1" fmla="val 25991"/>
                <a:gd name="adj2" fmla="val 51982"/>
                <a:gd name="adj3" fmla="val 33333"/>
              </a:avLst>
            </a:prstGeom>
            <a:solidFill>
              <a:srgbClr val="FFCC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8702" name="Group 30"/>
          <p:cNvGrpSpPr>
            <a:grpSpLocks/>
          </p:cNvGrpSpPr>
          <p:nvPr/>
        </p:nvGrpSpPr>
        <p:grpSpPr bwMode="auto">
          <a:xfrm>
            <a:off x="1216025" y="2219325"/>
            <a:ext cx="7316788" cy="4211638"/>
            <a:chOff x="766" y="1398"/>
            <a:chExt cx="4609" cy="2653"/>
          </a:xfrm>
        </p:grpSpPr>
        <p:grpSp>
          <p:nvGrpSpPr>
            <p:cNvPr id="28701" name="Group 29"/>
            <p:cNvGrpSpPr>
              <a:grpSpLocks/>
            </p:cNvGrpSpPr>
            <p:nvPr/>
          </p:nvGrpSpPr>
          <p:grpSpPr bwMode="auto">
            <a:xfrm>
              <a:off x="1701" y="2704"/>
              <a:ext cx="3674" cy="1347"/>
              <a:chOff x="1701" y="2704"/>
              <a:chExt cx="3674" cy="1347"/>
            </a:xfrm>
          </p:grpSpPr>
          <p:pic>
            <p:nvPicPr>
              <p:cNvPr id="28681" name="Picture 9" descr="MCj04348910000[1]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1" y="3249"/>
                <a:ext cx="760" cy="76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8700" name="Group 28"/>
              <p:cNvGrpSpPr>
                <a:grpSpLocks/>
              </p:cNvGrpSpPr>
              <p:nvPr/>
            </p:nvGrpSpPr>
            <p:grpSpPr bwMode="auto">
              <a:xfrm>
                <a:off x="2835" y="2704"/>
                <a:ext cx="2540" cy="1347"/>
                <a:chOff x="2835" y="2704"/>
                <a:chExt cx="2540" cy="1347"/>
              </a:xfrm>
            </p:grpSpPr>
            <p:pic>
              <p:nvPicPr>
                <p:cNvPr id="28682" name="Picture 10" descr="MCj04348740000[1]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35" y="3067"/>
                  <a:ext cx="780" cy="98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8688" name="AutoShape 16"/>
                <p:cNvSpPr>
                  <a:spLocks noChangeArrowheads="1"/>
                </p:cNvSpPr>
                <p:nvPr/>
              </p:nvSpPr>
              <p:spPr bwMode="auto">
                <a:xfrm>
                  <a:off x="3560" y="3067"/>
                  <a:ext cx="1044" cy="545"/>
                </a:xfrm>
                <a:prstGeom prst="wedgeRoundRectCallout">
                  <a:avLst>
                    <a:gd name="adj1" fmla="val -52394"/>
                    <a:gd name="adj2" fmla="val 70917"/>
                    <a:gd name="adj3" fmla="val 16667"/>
                  </a:avLst>
                </a:prstGeom>
                <a:solidFill>
                  <a:schemeClr val="bg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ja-JP" altLang="en-US" sz="1600"/>
                    <a:t>この企画いけそうな感じっす！</a:t>
                  </a:r>
                </a:p>
              </p:txBody>
            </p:sp>
            <p:sp>
              <p:nvSpPr>
                <p:cNvPr id="28696" name="AutoShape 24"/>
                <p:cNvSpPr>
                  <a:spLocks noChangeArrowheads="1"/>
                </p:cNvSpPr>
                <p:nvPr/>
              </p:nvSpPr>
              <p:spPr bwMode="auto">
                <a:xfrm rot="3724585">
                  <a:off x="4853" y="2772"/>
                  <a:ext cx="590" cy="454"/>
                </a:xfrm>
                <a:prstGeom prst="curvedDownArrow">
                  <a:avLst>
                    <a:gd name="adj1" fmla="val 25991"/>
                    <a:gd name="adj2" fmla="val 51982"/>
                    <a:gd name="adj3" fmla="val 33333"/>
                  </a:avLst>
                </a:prstGeom>
                <a:solidFill>
                  <a:srgbClr val="FFCC99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28697" name="AutoShape 25"/>
            <p:cNvSpPr>
              <a:spLocks noChangeArrowheads="1"/>
            </p:cNvSpPr>
            <p:nvPr/>
          </p:nvSpPr>
          <p:spPr bwMode="auto">
            <a:xfrm rot="17181882" flipH="1">
              <a:off x="131" y="2033"/>
              <a:ext cx="1769" cy="499"/>
            </a:xfrm>
            <a:prstGeom prst="curvedDownArrow">
              <a:avLst>
                <a:gd name="adj1" fmla="val 70902"/>
                <a:gd name="adj2" fmla="val 141804"/>
                <a:gd name="adj3" fmla="val 33333"/>
              </a:avLst>
            </a:prstGeom>
            <a:solidFill>
              <a:srgbClr val="FFCC99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8698" name="AutoShape 26"/>
          <p:cNvSpPr>
            <a:spLocks noChangeArrowheads="1"/>
          </p:cNvSpPr>
          <p:nvPr/>
        </p:nvSpPr>
        <p:spPr bwMode="auto">
          <a:xfrm>
            <a:off x="5435600" y="6237288"/>
            <a:ext cx="3455988" cy="620712"/>
          </a:xfrm>
          <a:prstGeom prst="horizontalScroll">
            <a:avLst>
              <a:gd name="adj" fmla="val 12500"/>
            </a:avLst>
          </a:prstGeom>
          <a:solidFill>
            <a:srgbClr val="CC99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これでは、つっこみは難しい</a:t>
            </a:r>
            <a:r>
              <a:rPr lang="en-US" altLang="ja-JP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3" grpId="0" animBg="1"/>
      <p:bldP spid="28684" grpId="0" animBg="1"/>
      <p:bldP spid="28685" grpId="0" animBg="1"/>
      <p:bldP spid="28686" grpId="1" animBg="1"/>
      <p:bldP spid="28687" grpId="0" animBg="1"/>
      <p:bldP spid="28689" grpId="0" animBg="1"/>
      <p:bldP spid="286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で、こうすることにしました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00200"/>
            <a:ext cx="7138987" cy="4525963"/>
          </a:xfrm>
        </p:spPr>
        <p:txBody>
          <a:bodyPr/>
          <a:lstStyle/>
          <a:p>
            <a:r>
              <a:rPr lang="ja-JP" altLang="en-US"/>
              <a:t>ふだんどおりだと、企画の初期段階で実も蓋もなく答えを出してしまいがち</a:t>
            </a:r>
            <a:r>
              <a:rPr lang="en-US" altLang="ja-JP"/>
              <a:t>…</a:t>
            </a:r>
          </a:p>
          <a:p>
            <a:r>
              <a:rPr lang="ja-JP" altLang="en-US"/>
              <a:t>このままだと、初心者向けの話にならないので、</a:t>
            </a:r>
          </a:p>
          <a:p>
            <a:pPr lvl="1"/>
            <a:r>
              <a:rPr lang="ja-JP" altLang="en-US"/>
              <a:t>基礎技術から丁寧にサンプルプログラムを作って説明します。</a:t>
            </a:r>
          </a:p>
          <a:p>
            <a:pPr lvl="1"/>
            <a:r>
              <a:rPr lang="ja-JP" altLang="en-US"/>
              <a:t>今回ばかりはゴールできるか、自分でも事前に調べないことにします。</a:t>
            </a:r>
          </a:p>
          <a:p>
            <a:pPr lvl="1"/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つっこみ企画</a:t>
            </a:r>
            <a:r>
              <a:rPr lang="ja-JP" altLang="en-US" sz="3600"/>
              <a:t>（案）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412875"/>
            <a:ext cx="690562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/>
              <a:t>WebCat, CiNII, OPAC</a:t>
            </a:r>
            <a:r>
              <a:rPr lang="ja-JP" altLang="en-US"/>
              <a:t>に関連語提示機能をつける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Yahoo! </a:t>
            </a:r>
            <a:r>
              <a:rPr lang="ja-JP" altLang="en-US"/>
              <a:t>関連語を使うつもり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http://ferret-plus.com/ykwsearch</a:t>
            </a:r>
          </a:p>
          <a:p>
            <a:pPr>
              <a:lnSpc>
                <a:spcPct val="90000"/>
              </a:lnSpc>
            </a:pPr>
            <a:r>
              <a:rPr lang="ja-JP" altLang="en-US"/>
              <a:t>次世代型の図書館システムか</a:t>
            </a:r>
            <a:r>
              <a:rPr lang="en-US" altLang="ja-JP"/>
              <a:t>OPAC</a:t>
            </a:r>
            <a:r>
              <a:rPr lang="ja-JP" altLang="en-US"/>
              <a:t>を試す</a:t>
            </a:r>
          </a:p>
          <a:p>
            <a:pPr lvl="1">
              <a:lnSpc>
                <a:spcPct val="90000"/>
              </a:lnSpc>
            </a:pPr>
            <a:r>
              <a:rPr lang="en-US" altLang="ja-JP"/>
              <a:t>Project Next-L</a:t>
            </a:r>
            <a:r>
              <a:rPr lang="ja-JP" altLang="en-US"/>
              <a:t>あたり</a:t>
            </a:r>
          </a:p>
          <a:p>
            <a:pPr lvl="1">
              <a:lnSpc>
                <a:spcPct val="90000"/>
              </a:lnSpc>
            </a:pPr>
            <a:r>
              <a:rPr lang="ja-JP" altLang="en-US"/>
              <a:t>次期次期の図書館情報システムのリプレイスのための勉強</a:t>
            </a:r>
            <a:r>
              <a:rPr lang="ja-JP" altLang="en-US" sz="2400"/>
              <a:t>（気が早いかも？）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692275" y="5589588"/>
            <a:ext cx="6480175" cy="1008062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3200"/>
              <a:t>後で、聴講生と相談してみます。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8" grpId="0" animBg="1"/>
    </p:bldLst>
  </p:timing>
</p:sld>
</file>

<file path=ppt/theme/theme1.xml><?xml version="1.0" encoding="utf-8"?>
<a:theme xmlns:a="http://schemas.openxmlformats.org/drawingml/2006/main" name="和風織り目模様のデザイン テンプレート">
  <a:themeElements>
    <a:clrScheme name="和風織り目模様のデザイン テンプレー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和風織り目模様のデザイン 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和風織り目模様のデザイン テンプレー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和風織り目模様のデザイン テンプレー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和風織り目模様のデザイン テンプレー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1150</Words>
  <Application>Microsoft Office PowerPoint</Application>
  <PresentationFormat>画面に合わせる (4:3)</PresentationFormat>
  <Paragraphs>140</Paragraphs>
  <Slides>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7" baseType="lpstr">
      <vt:lpstr>Arial</vt:lpstr>
      <vt:lpstr>ＭＳ Ｐゴシック</vt:lpstr>
      <vt:lpstr>ＭＳ Ｐ明朝</vt:lpstr>
      <vt:lpstr>HG創英角ﾎﾟｯﾌﾟ体</vt:lpstr>
      <vt:lpstr>和風織り目模様のデザイン テンプレート</vt:lpstr>
      <vt:lpstr>「企画」発想メモ 2009</vt:lpstr>
      <vt:lpstr>今期のまえだ企画</vt:lpstr>
      <vt:lpstr>「配架MAP」社会科学研究所版</vt:lpstr>
      <vt:lpstr>柏移管補助ツールの バッチ版を作る</vt:lpstr>
      <vt:lpstr>つっこみメンバー用企画</vt:lpstr>
      <vt:lpstr>実もふたも、つっこみどころも ある話をめざして</vt:lpstr>
      <vt:lpstr>いつものお手軽開発の裏舞台</vt:lpstr>
      <vt:lpstr>で、こうすることにしました</vt:lpstr>
      <vt:lpstr>つっこみ企画（案）</vt:lpstr>
      <vt:lpstr>「東京大学OPAC Plus “言選Web”」で 情報処理学会の発表（来年3月)を目指す</vt:lpstr>
      <vt:lpstr>「東京大学OAPC Plus “言選Web”」リニューアルの序破急</vt:lpstr>
      <vt:lpstr>学術系の資源をフル活用</vt:lpstr>
      <vt:lpstr>いまどきの技術を活用</vt:lpstr>
      <vt:lpstr>国会図書館件名標目を扱う Perlモジュールも（ついでに）開発</vt:lpstr>
      <vt:lpstr>トップ画面</vt:lpstr>
      <vt:lpstr>関連語提示画面（その１）</vt:lpstr>
      <vt:lpstr>関連語提示画面（その２）</vt:lpstr>
      <vt:lpstr>東京大学OPACへのリンク （雑誌記事索引リンクもあり）</vt:lpstr>
      <vt:lpstr>ゼロ件ヒット対策</vt:lpstr>
      <vt:lpstr>雑誌記事索引のゼロ件ヒット対策(1)</vt:lpstr>
      <vt:lpstr>雑誌記事索引のゼロ件ヒット対策(2)</vt:lpstr>
      <vt:lpstr>あとは、オフ会を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「企画」発想メモ</dc:title>
  <dc:creator>社研図書室</dc:creator>
  <cp:lastModifiedBy>前田　朗</cp:lastModifiedBy>
  <cp:revision>212</cp:revision>
  <dcterms:created xsi:type="dcterms:W3CDTF">2009-09-07T00:52:14Z</dcterms:created>
  <dcterms:modified xsi:type="dcterms:W3CDTF">2021-10-11T04:41:39Z</dcterms:modified>
</cp:coreProperties>
</file>