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801" r:id="rId3"/>
    <p:sldMasterId id="2147483817" r:id="rId4"/>
  </p:sldMasterIdLst>
  <p:sldIdLst>
    <p:sldId id="256" r:id="rId5"/>
    <p:sldId id="262" r:id="rId6"/>
    <p:sldId id="257" r:id="rId7"/>
    <p:sldId id="258" r:id="rId8"/>
    <p:sldId id="260" r:id="rId9"/>
    <p:sldId id="259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1AF1977-E9EB-485E-8E6E-ABBB3671D7A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890A2-53F8-48CF-83ED-9F205C8D97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035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1188" y="274638"/>
            <a:ext cx="1725612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781175" y="274638"/>
            <a:ext cx="502761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7CE40-F2D6-46ED-B1DF-18F9065CDB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965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549275"/>
            <a:ext cx="7046913" cy="1441450"/>
          </a:xfr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205038"/>
            <a:ext cx="7045325" cy="352901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44775" y="6245225"/>
            <a:ext cx="2192338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70463" y="6245225"/>
            <a:ext cx="1662112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5E2849-4D8A-4128-934D-B1ED07FFF5B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9473F-989B-4CBA-8523-60FB3D75F4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8070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06A78-319E-4915-9BF0-F76FDE776D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7933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50875" y="1916113"/>
            <a:ext cx="3811588" cy="42100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4863" y="1916113"/>
            <a:ext cx="3813175" cy="42100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29A01-1CBE-42C4-B4E5-5BE304935E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0502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49683-3C7C-4D21-BD39-DB40FA770A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5354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5B77A-CDDD-47B7-A2D7-E7BA084A305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2848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C8F47-3884-46EA-94E4-7B9274D6DE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1229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09ECF-E83A-4B50-8164-2AAC98ACBA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369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4600A-3C2B-41D3-893C-8A71DD5B97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5006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04BD2-2FF8-4A8B-8599-8B71581E24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322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40DC7-D67B-4981-9C74-61562A4BB9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4959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4938" y="635000"/>
            <a:ext cx="1943100" cy="54911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50875" y="635000"/>
            <a:ext cx="5681663" cy="5491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B19F6-73D4-4F72-A964-0C8C347198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85884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A910CE-E238-4502-A468-36DB729AD3F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689C0-D6E3-49AA-802A-B53A9FD6615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365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2A4D2-634E-4ECA-B724-540552765B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85932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81175" y="1600200"/>
            <a:ext cx="3376613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10188" y="1600200"/>
            <a:ext cx="3376612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4FEB5-449A-4209-B9F6-7B97DBD1FB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8371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B82EE-BC07-42C0-B250-026B78B0F8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84745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E3C4B-DD43-487C-81BE-2CDB883397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14749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FE125-9E4F-4193-AFFF-B7DAC4C926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496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6254-CEC5-4FE8-8ADF-5939D5110A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1484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E47B1-647B-4C04-B5A1-14FF5A27BF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47193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E15B7-3FE7-4652-A909-A362DEA196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70026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7134D-7655-4476-8EE6-5827686D51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1227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1188" y="274638"/>
            <a:ext cx="1725612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781175" y="274638"/>
            <a:ext cx="502761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AE7EA-97F3-48E0-9B85-22214B7DA5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46337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4" name="Picture 2" descr="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432613-2216-4754-A9A6-6E0B03974C7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6FC5E-A855-4A23-8476-4734E6E232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4706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E88DF-4FE0-4562-A1FD-B1F4979353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99185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81175" y="1600200"/>
            <a:ext cx="3376613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10188" y="1600200"/>
            <a:ext cx="3376612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B26DE-7BF9-4969-9EFF-1446EB4F29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69797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313EB-BF6E-45D6-B7E3-40C4E0E87B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92629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DD2E-EAF3-44CA-9C77-382F41579E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605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81175" y="1600200"/>
            <a:ext cx="3376613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10188" y="1600200"/>
            <a:ext cx="3376612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0358E-9D5C-464B-8432-1D44524491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17532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6D716-D491-4548-B69A-38A55B62EC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60688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B407D-DD7F-497E-AF1D-3C35DA6846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63381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C6C83-E8A0-4729-B908-0882D2DC8C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512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3764C-C2A3-4778-B252-269561A15A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64471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1188" y="274638"/>
            <a:ext cx="1725612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781175" y="274638"/>
            <a:ext cx="502761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07131-CE2C-4400-A0F1-C90A92F5BE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389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AF198-3C02-4E88-AFF0-14AD6BBD57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934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F3A5F-D5A0-4783-8D59-6D39D4DC4F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22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53519-3E96-4A68-8888-6775C58322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037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1A514-5E5D-4490-9A9F-C71BD66D4C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067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43100-4927-4C11-A2E5-35D0E2F6CD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351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81175" y="274638"/>
            <a:ext cx="6905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1175" y="1600200"/>
            <a:ext cx="6905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81175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3513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4363" y="6245225"/>
            <a:ext cx="17224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4086C83F-1A85-469F-857D-3F303A68ABD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 kern="1200">
          <a:solidFill>
            <a:srgbClr val="8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8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rgbClr val="8000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" panose="020B0604020202020204" pitchFamily="34" charset="0"/>
        <a:buChar char="◆"/>
        <a:defRPr kumimoji="1"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" panose="020B0604020202020204" pitchFamily="34" charset="0"/>
        <a:buChar char="▪"/>
        <a:defRPr kumimoji="1" sz="2000" kern="1200">
          <a:solidFill>
            <a:srgbClr val="8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635000"/>
            <a:ext cx="777716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1916113"/>
            <a:ext cx="7777163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3238" y="6245225"/>
            <a:ext cx="29257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26175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188AF5-39F2-47FF-ABB7-254394CF16B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28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24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2" descr="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81175" y="274638"/>
            <a:ext cx="6905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1175" y="1600200"/>
            <a:ext cx="6905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81175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3513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4363" y="6245225"/>
            <a:ext cx="17224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1145B1E9-E83C-4E83-A34D-1D57FA1498F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 kern="1200">
          <a:solidFill>
            <a:srgbClr val="8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8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rgbClr val="8000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" panose="020B0604020202020204" pitchFamily="34" charset="0"/>
        <a:buChar char="◆"/>
        <a:defRPr kumimoji="1"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" panose="020B0604020202020204" pitchFamily="34" charset="0"/>
        <a:buChar char="▪"/>
        <a:defRPr kumimoji="1" sz="2000" kern="1200">
          <a:solidFill>
            <a:srgbClr val="8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2" descr="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2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81175" y="274638"/>
            <a:ext cx="6905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1175" y="1600200"/>
            <a:ext cx="6905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81175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3513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4363" y="6245225"/>
            <a:ext cx="17224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BD6F72C4-5ABF-4F92-B83E-DB1C341C9C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 kern="1200">
          <a:solidFill>
            <a:srgbClr val="8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8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rgbClr val="8000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" panose="020B0604020202020204" pitchFamily="34" charset="0"/>
        <a:buChar char="◆"/>
        <a:defRPr kumimoji="1"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" panose="020B0604020202020204" pitchFamily="34" charset="0"/>
        <a:buChar char="▪"/>
        <a:defRPr kumimoji="1" sz="2000" kern="1200">
          <a:solidFill>
            <a:srgbClr val="8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836613"/>
            <a:ext cx="6840537" cy="1657350"/>
          </a:xfrm>
        </p:spPr>
        <p:txBody>
          <a:bodyPr/>
          <a:lstStyle/>
          <a:p>
            <a:r>
              <a:rPr lang="ja-JP" altLang="en-US" sz="3700"/>
              <a:t>こう進めます！</a:t>
            </a:r>
            <a:br>
              <a:rPr lang="ja-JP" altLang="en-US" sz="3700"/>
            </a:br>
            <a:r>
              <a:rPr lang="ja-JP" altLang="en-US" sz="3700"/>
              <a:t>「図書系のためのアプリケーション開発講習会」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581525"/>
            <a:ext cx="5638800" cy="1223963"/>
          </a:xfrm>
        </p:spPr>
        <p:txBody>
          <a:bodyPr/>
          <a:lstStyle/>
          <a:p>
            <a:r>
              <a:rPr lang="ja-JP" altLang="en-US"/>
              <a:t>平成１９年９月</a:t>
            </a:r>
            <a:r>
              <a:rPr lang="en-US" altLang="ja-JP"/>
              <a:t>10</a:t>
            </a:r>
            <a:r>
              <a:rPr lang="ja-JP" altLang="en-US"/>
              <a:t>日</a:t>
            </a:r>
          </a:p>
          <a:p>
            <a:r>
              <a:rPr lang="ja-JP" altLang="en-US"/>
              <a:t>講師代表　前田朗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はじめに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628775"/>
            <a:ext cx="5184775" cy="3960813"/>
          </a:xfrm>
        </p:spPr>
        <p:txBody>
          <a:bodyPr/>
          <a:lstStyle/>
          <a:p>
            <a:r>
              <a:rPr lang="ja-JP" altLang="en-US" sz="2800"/>
              <a:t>紹介</a:t>
            </a:r>
          </a:p>
          <a:p>
            <a:pPr lvl="1"/>
            <a:r>
              <a:rPr lang="ja-JP" altLang="en-US" sz="2400"/>
              <a:t>講師紹介</a:t>
            </a:r>
          </a:p>
          <a:p>
            <a:pPr lvl="1"/>
            <a:r>
              <a:rPr lang="ja-JP" altLang="en-US" sz="2400"/>
              <a:t>事務局紹介</a:t>
            </a:r>
          </a:p>
          <a:p>
            <a:pPr lvl="1"/>
            <a:r>
              <a:rPr lang="ja-JP" altLang="en-US" sz="2400"/>
              <a:t>受講者自己紹介</a:t>
            </a:r>
          </a:p>
          <a:p>
            <a:r>
              <a:rPr lang="ja-JP" altLang="en-US" sz="2800"/>
              <a:t>講習会の進め方</a:t>
            </a:r>
          </a:p>
          <a:p>
            <a:r>
              <a:rPr lang="ja-JP" altLang="en-US" sz="2800"/>
              <a:t>各企画案レビュー</a:t>
            </a:r>
          </a:p>
          <a:p>
            <a:r>
              <a:rPr lang="en-US" altLang="ja-JP" sz="2800"/>
              <a:t>Licsu-Web</a:t>
            </a:r>
            <a:r>
              <a:rPr lang="ja-JP" altLang="en-US" sz="2800"/>
              <a:t>データ自由自在！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7777162" cy="792163"/>
          </a:xfrm>
        </p:spPr>
        <p:txBody>
          <a:bodyPr/>
          <a:lstStyle/>
          <a:p>
            <a:r>
              <a:rPr lang="ja-JP" altLang="en-US" sz="3600"/>
              <a:t>３系統の講習内容</a:t>
            </a:r>
          </a:p>
        </p:txBody>
      </p:sp>
      <p:sp>
        <p:nvSpPr>
          <p:cNvPr id="306180" name="AutoShape 4"/>
          <p:cNvSpPr>
            <a:spLocks noChangeArrowheads="1"/>
          </p:cNvSpPr>
          <p:nvPr/>
        </p:nvSpPr>
        <p:spPr bwMode="auto">
          <a:xfrm>
            <a:off x="1187450" y="1844675"/>
            <a:ext cx="1800225" cy="863600"/>
          </a:xfrm>
          <a:prstGeom prst="roundRect">
            <a:avLst>
              <a:gd name="adj" fmla="val 16667"/>
            </a:avLst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図書館情報シス</a:t>
            </a:r>
          </a:p>
          <a:p>
            <a:pPr algn="ctr"/>
            <a:r>
              <a:rPr lang="ja-JP" altLang="en-US"/>
              <a:t>テムの</a:t>
            </a:r>
          </a:p>
          <a:p>
            <a:pPr algn="ctr"/>
            <a:r>
              <a:rPr lang="ja-JP" altLang="en-US"/>
              <a:t>よもやま話</a:t>
            </a:r>
          </a:p>
        </p:txBody>
      </p:sp>
      <p:sp>
        <p:nvSpPr>
          <p:cNvPr id="306181" name="AutoShape 5"/>
          <p:cNvSpPr>
            <a:spLocks noChangeArrowheads="1"/>
          </p:cNvSpPr>
          <p:nvPr/>
        </p:nvSpPr>
        <p:spPr bwMode="auto">
          <a:xfrm>
            <a:off x="3348038" y="1844675"/>
            <a:ext cx="2087562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ご自身の企画</a:t>
            </a:r>
          </a:p>
        </p:txBody>
      </p:sp>
      <p:sp>
        <p:nvSpPr>
          <p:cNvPr id="306182" name="AutoShape 6"/>
          <p:cNvSpPr>
            <a:spLocks noChangeArrowheads="1"/>
          </p:cNvSpPr>
          <p:nvPr/>
        </p:nvSpPr>
        <p:spPr bwMode="auto">
          <a:xfrm>
            <a:off x="5867400" y="1844675"/>
            <a:ext cx="2303463" cy="863600"/>
          </a:xfrm>
          <a:prstGeom prst="roundRect">
            <a:avLst>
              <a:gd name="adj" fmla="val 16667"/>
            </a:avLst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「</a:t>
            </a:r>
            <a:r>
              <a:rPr lang="en-US" altLang="ja-JP"/>
              <a:t>Licsu-Web</a:t>
            </a:r>
            <a:r>
              <a:rPr lang="ja-JP" altLang="en-US"/>
              <a:t>データ自由</a:t>
            </a:r>
          </a:p>
          <a:p>
            <a:pPr algn="ctr"/>
            <a:r>
              <a:rPr lang="ja-JP" altLang="en-US"/>
              <a:t>自在！」（基礎訓練）</a:t>
            </a:r>
          </a:p>
        </p:txBody>
      </p:sp>
      <p:sp>
        <p:nvSpPr>
          <p:cNvPr id="306183" name="AutoShape 7"/>
          <p:cNvSpPr>
            <a:spLocks noChangeArrowheads="1"/>
          </p:cNvSpPr>
          <p:nvPr/>
        </p:nvSpPr>
        <p:spPr bwMode="auto">
          <a:xfrm>
            <a:off x="3492500" y="4724400"/>
            <a:ext cx="4751388" cy="504825"/>
          </a:xfrm>
          <a:prstGeom prst="flowChartProcess">
            <a:avLst/>
          </a:prstGeom>
          <a:solidFill>
            <a:srgbClr val="3366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使えるものができたら講習会サーバで公開！</a:t>
            </a:r>
          </a:p>
        </p:txBody>
      </p:sp>
      <p:sp>
        <p:nvSpPr>
          <p:cNvPr id="306184" name="AutoShape 8"/>
          <p:cNvSpPr>
            <a:spLocks noChangeArrowheads="1"/>
          </p:cNvSpPr>
          <p:nvPr/>
        </p:nvSpPr>
        <p:spPr bwMode="auto">
          <a:xfrm>
            <a:off x="4140200" y="2781300"/>
            <a:ext cx="576263" cy="1871663"/>
          </a:xfrm>
          <a:prstGeom prst="downArrow">
            <a:avLst>
              <a:gd name="adj1" fmla="val 50000"/>
              <a:gd name="adj2" fmla="val 81198"/>
            </a:avLst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6185" name="AutoShape 9"/>
          <p:cNvSpPr>
            <a:spLocks noChangeArrowheads="1"/>
          </p:cNvSpPr>
          <p:nvPr/>
        </p:nvSpPr>
        <p:spPr bwMode="auto">
          <a:xfrm>
            <a:off x="6659563" y="2852738"/>
            <a:ext cx="576262" cy="1800225"/>
          </a:xfrm>
          <a:prstGeom prst="downArrow">
            <a:avLst>
              <a:gd name="adj1" fmla="val 50000"/>
              <a:gd name="adj2" fmla="val 78099"/>
            </a:avLst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6189" name="Text Box 13"/>
          <p:cNvSpPr txBox="1">
            <a:spLocks noChangeArrowheads="1"/>
          </p:cNvSpPr>
          <p:nvPr/>
        </p:nvSpPr>
        <p:spPr bwMode="auto">
          <a:xfrm>
            <a:off x="3563938" y="3068638"/>
            <a:ext cx="1944687" cy="801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企画の途中変更は自由です</a:t>
            </a:r>
            <a:r>
              <a:rPr lang="ja-JP" altLang="en-US"/>
              <a:t>。</a:t>
            </a:r>
            <a:r>
              <a:rPr lang="ja-JP" altLang="en-US" sz="1400"/>
              <a:t>試行錯誤を楽しみましょう！</a:t>
            </a:r>
          </a:p>
        </p:txBody>
      </p:sp>
      <p:sp>
        <p:nvSpPr>
          <p:cNvPr id="306192" name="AutoShape 16"/>
          <p:cNvSpPr>
            <a:spLocks noChangeArrowheads="1"/>
          </p:cNvSpPr>
          <p:nvPr/>
        </p:nvSpPr>
        <p:spPr bwMode="auto">
          <a:xfrm rot="5400000">
            <a:off x="2555081" y="2709070"/>
            <a:ext cx="720725" cy="1008062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476375" y="3573463"/>
            <a:ext cx="16557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自身の企画で使えそうなネタがあれば、パクってしまいましょう！</a:t>
            </a:r>
          </a:p>
        </p:txBody>
      </p:sp>
      <p:sp>
        <p:nvSpPr>
          <p:cNvPr id="306194" name="Text Box 18"/>
          <p:cNvSpPr txBox="1">
            <a:spLocks noChangeArrowheads="1"/>
          </p:cNvSpPr>
          <p:nvPr/>
        </p:nvSpPr>
        <p:spPr bwMode="auto">
          <a:xfrm>
            <a:off x="5724525" y="3141663"/>
            <a:ext cx="2447925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４から７つの課題をクリアできると、使えるものになります</a:t>
            </a:r>
          </a:p>
        </p:txBody>
      </p:sp>
      <p:sp>
        <p:nvSpPr>
          <p:cNvPr id="306195" name="AutoShape 19"/>
          <p:cNvSpPr>
            <a:spLocks noChangeArrowheads="1"/>
          </p:cNvSpPr>
          <p:nvPr/>
        </p:nvSpPr>
        <p:spPr bwMode="auto">
          <a:xfrm>
            <a:off x="827088" y="5445125"/>
            <a:ext cx="7561262" cy="7207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/>
              <a:t>自分のペースで無理なく進めてください。次年度持ち越しでも大丈夫ですが、</a:t>
            </a:r>
          </a:p>
          <a:p>
            <a:r>
              <a:rPr lang="ja-JP" altLang="en-US"/>
              <a:t>ある時点で、それまでのまとめを行っていただきます。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7777163" cy="792163"/>
          </a:xfrm>
        </p:spPr>
        <p:txBody>
          <a:bodyPr/>
          <a:lstStyle/>
          <a:p>
            <a:r>
              <a:rPr lang="ja-JP" altLang="en-US" sz="3600"/>
              <a:t>受講生の特典！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7162" cy="4210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/>
              <a:t>講師に個別相談が受けられます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前田（講師代表）と、二宮先生（基盤セ）とで、フォローします。問い合わせは、</a:t>
            </a:r>
            <a:r>
              <a:rPr lang="en-US" altLang="ja-JP" sz="2000"/>
              <a:t>ML</a:t>
            </a:r>
            <a:r>
              <a:rPr lang="ja-JP" altLang="en-US" sz="2000"/>
              <a:t>、</a:t>
            </a:r>
            <a:r>
              <a:rPr lang="en-US" altLang="ja-JP" sz="2000"/>
              <a:t>Wiki</a:t>
            </a:r>
            <a:r>
              <a:rPr lang="ja-JP" altLang="en-US" sz="2000"/>
              <a:t>、個人宛メール</a:t>
            </a:r>
            <a:r>
              <a:rPr lang="en-US" altLang="ja-JP" sz="2000"/>
              <a:t>(maeda”AT”lib.u-tokyo.ac.jp)</a:t>
            </a:r>
            <a:r>
              <a:rPr lang="ja-JP" altLang="en-US" sz="2000"/>
              <a:t>のいずれでも</a:t>
            </a:r>
            <a:r>
              <a:rPr lang="en-US" altLang="ja-JP" sz="2000"/>
              <a:t>OK</a:t>
            </a:r>
            <a:r>
              <a:rPr lang="ja-JP" altLang="en-US" sz="2000"/>
              <a:t>です。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「いきづまった感」を感じたら、ストレスをためるよりは、すぐに講師にご相談ください。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図書館情報係をたまり場（！？）にできます。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もし、講師と受講生の都合がつけば、夕方に図書館情報係の部屋を借りて、企画等について相談することができます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講習会用のサーバを使うことができます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自身の企画や、課題のアプリケーションが完成したら公開できます。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7162" cy="993775"/>
          </a:xfrm>
        </p:spPr>
        <p:txBody>
          <a:bodyPr/>
          <a:lstStyle/>
          <a:p>
            <a:r>
              <a:rPr lang="ja-JP" altLang="en-US" sz="3600"/>
              <a:t>興味に沿った受講内容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060575"/>
            <a:ext cx="6840537" cy="2232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/>
              <a:t>アプリケーション開発でのプログラミング言語の選定は自由です。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システムの設計に重点をおきたいかたは、それについて解説します。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その他、講師側に「こんな話がききたい」というのがあれば、お教えください。</a:t>
            </a:r>
          </a:p>
          <a:p>
            <a:pPr>
              <a:lnSpc>
                <a:spcPct val="90000"/>
              </a:lnSpc>
            </a:pPr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6613"/>
            <a:ext cx="7777162" cy="993775"/>
          </a:xfrm>
        </p:spPr>
        <p:txBody>
          <a:bodyPr/>
          <a:lstStyle/>
          <a:p>
            <a:r>
              <a:rPr lang="ja-JP" altLang="en-US" sz="3200"/>
              <a:t>残念ながら講習会ではできないこと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400"/>
              <a:t>既存の図書館情報システムそのものに手を加えること。（外付けの機能であれば</a:t>
            </a:r>
            <a:r>
              <a:rPr lang="en-US" altLang="ja-JP" sz="2400"/>
              <a:t>OK)</a:t>
            </a:r>
            <a:r>
              <a:rPr lang="ja-JP" altLang="en-US" sz="2400"/>
              <a:t>です。</a:t>
            </a:r>
          </a:p>
          <a:p>
            <a:r>
              <a:rPr lang="ja-JP" altLang="en-US" sz="2400"/>
              <a:t>講習会サーバ上での、業務システムとの</a:t>
            </a:r>
            <a:r>
              <a:rPr lang="en-US" altLang="ja-JP" sz="2400"/>
              <a:t>ODBC</a:t>
            </a:r>
            <a:r>
              <a:rPr lang="ja-JP" altLang="en-US" sz="2400"/>
              <a:t>接続（業務用</a:t>
            </a:r>
            <a:r>
              <a:rPr lang="en-US" altLang="ja-JP" sz="2400"/>
              <a:t>PC</a:t>
            </a:r>
            <a:r>
              <a:rPr lang="ja-JP" altLang="en-US" sz="2400"/>
              <a:t>上での</a:t>
            </a:r>
            <a:r>
              <a:rPr lang="en-US" altLang="ja-JP" sz="2400"/>
              <a:t>Excel, Access</a:t>
            </a:r>
            <a:r>
              <a:rPr lang="ja-JP" altLang="en-US" sz="2400"/>
              <a:t>との接続であれば</a:t>
            </a:r>
            <a:r>
              <a:rPr lang="en-US" altLang="ja-JP" sz="2400"/>
              <a:t>OK)</a:t>
            </a:r>
            <a:r>
              <a:rPr lang="ja-JP" altLang="en-US" sz="2400"/>
              <a:t>。</a:t>
            </a:r>
          </a:p>
          <a:p>
            <a:r>
              <a:rPr lang="ja-JP" altLang="en-US" sz="2400"/>
              <a:t>お金がかかること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和風織り目模様のデザイン テンプレート">
  <a:themeElements>
    <a:clrScheme name="和風織り目模様のデザイン テンプレー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り目模様のデザイン 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和風織り目模様のデザイン 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ＭＳ Ｐ明朝"/>
        <a:ea typeface="ＭＳ Ｐ明朝"/>
        <a:cs typeface=""/>
      </a:majorFont>
      <a:minorFont>
        <a:latin typeface="ＭＳ Ｐ明朝"/>
        <a:ea typeface="ＭＳ Ｐ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和風織り目模様のデザイン テンプレート">
  <a:themeElements>
    <a:clrScheme name="1_和風織り目模様のデザイン テンプレー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和風織り目模様のデザイン 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和風織り目模様のデザイン 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和風織り目模様のデザイン テンプレー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和風織り目模様のデザイン 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和風織り目模様のデザイン テンプレー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和風織り目模様のデザイン テンプレー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和風織り目模様のデザイン テンプレー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和風織り目模様のデザイン テンプレー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和風織り目模様のデザイン テンプレー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和風織り目模様のデザイン テンプレー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和風織り目模様のデザイン テンプレー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和風織り目模様のデザイン テンプレー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和風織り目模様のデザイン テンプレー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和風織り目模様のデザイン テンプレート">
  <a:themeElements>
    <a:clrScheme name="2_和風織り目模様のデザイン テンプレー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和風織り目模様のデザイン 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和風織り目模様のデザイン 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和風織り目模様のデザイン テンプレー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和風織り目模様のデザイン 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和風織り目模様のデザイン テンプレー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和風織り目模様のデザイン テンプレー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和風織り目模様のデザイン テンプレー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和風織り目模様のデザイン テンプレー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和風織り目模様のデザイン テンプレー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和風織り目模様のデザイン テンプレー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和風織り目模様のデザイン テンプレー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和風織り目模様のデザイン テンプレー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和風織り目模様のデザイン テンプレー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和風織り目模様</Template>
  <TotalTime>53</TotalTime>
  <Words>390</Words>
  <Application>Microsoft Office PowerPoint</Application>
  <PresentationFormat>画面に合わせる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Arial</vt:lpstr>
      <vt:lpstr>ＭＳ Ｐゴシック</vt:lpstr>
      <vt:lpstr>ＭＳ Ｐ明朝</vt:lpstr>
      <vt:lpstr>和風織り目模様のデザイン テンプレート</vt:lpstr>
      <vt:lpstr>デザインの設定</vt:lpstr>
      <vt:lpstr>1_和風織り目模様のデザイン テンプレート</vt:lpstr>
      <vt:lpstr>2_和風織り目模様のデザイン テンプレート</vt:lpstr>
      <vt:lpstr>こう進めます！ 「図書系のためのアプリケーション開発講習会」</vt:lpstr>
      <vt:lpstr>はじめに</vt:lpstr>
      <vt:lpstr>３系統の講習内容</vt:lpstr>
      <vt:lpstr>受講生の特典！</vt:lpstr>
      <vt:lpstr>興味に沿った受講内容</vt:lpstr>
      <vt:lpstr>残念ながら講習会ではできないこと</vt:lpstr>
    </vt:vector>
  </TitlesOfParts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こう進めます！ 「図書系のためのアプリケーション開発講習会」</dc:title>
  <dc:creator>社研図書室</dc:creator>
  <cp:lastModifiedBy>前田　朗</cp:lastModifiedBy>
  <cp:revision>91</cp:revision>
  <dcterms:created xsi:type="dcterms:W3CDTF">2007-09-06T03:49:14Z</dcterms:created>
  <dcterms:modified xsi:type="dcterms:W3CDTF">2021-10-11T04:40:15Z</dcterms:modified>
</cp:coreProperties>
</file>