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ＭＳ Ｐ明朝" panose="02020600040205080304" pitchFamily="1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3300"/>
    <a:srgbClr val="3333FF"/>
    <a:srgbClr val="67F6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educatcarhou"/>
          <p:cNvPicPr>
            <a:picLocks noChangeAspect="1" noChangeArrowheads="1"/>
          </p:cNvPicPr>
          <p:nvPr/>
        </p:nvPicPr>
        <p:blipFill>
          <a:blip r:embed="rId2">
            <a:lum bright="-24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457200" y="1905000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457200" y="2971800"/>
            <a:ext cx="77724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2971800" y="6248400"/>
            <a:ext cx="28956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400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FA645AF0-73F0-4AA7-BB87-4FB9405A80E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D7BCE1-157F-4BF0-9DCF-E46AB79B942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6064098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72300" y="381000"/>
            <a:ext cx="1943100" cy="57150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143000" y="381000"/>
            <a:ext cx="5676900" cy="57150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CA6782-96D6-4AFD-9455-A9F64A6D0E1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852443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07AF0D-AC93-4F32-8E9E-3012E34A5F3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46208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DAE075-6388-4362-AAA6-A15C638D4E0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548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143000" y="1600200"/>
            <a:ext cx="3810000" cy="4495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105400" y="1600200"/>
            <a:ext cx="3810000" cy="4495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569575-7B45-4F33-B1AB-9896504F4F0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0380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CC4340-34B1-4C74-B9D1-8A8A93ED0B18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89536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A57E0-9CD7-4278-9244-7C955753A6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72937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19518-E708-47E0-899B-4E94872161B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84387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D43B6-A6C2-43AE-98AC-551CB3325C0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60566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3D441-49CF-42E7-88EE-A2A8215C22B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44819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68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ducatcarhou"/>
          <p:cNvPicPr>
            <a:picLocks noChangeAspect="1" noChangeArrowheads="1"/>
          </p:cNvPicPr>
          <p:nvPr/>
        </p:nvPicPr>
        <p:blipFill>
          <a:blip r:embed="rId13">
            <a:lum bright="-24000" contrast="-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5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514600" y="381000"/>
            <a:ext cx="6400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430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430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4008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  <a:ea typeface="+mn-ea"/>
              </a:defRPr>
            </a:lvl1pPr>
          </a:lstStyle>
          <a:p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4008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  <a:ea typeface="+mn-ea"/>
              </a:defRPr>
            </a:lvl1pPr>
          </a:lstStyle>
          <a:p>
            <a:fld id="{B617EBE4-67E7-48B6-A484-67F98466B2E8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400" b="1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ＭＳ Ｐゴシック" panose="020B0600070205080204" pitchFamily="50" charset="-128"/>
          <a:ea typeface="ＭＳ Ｐゴシック" panose="020B0600070205080204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ＭＳ Ｐゴシック" panose="020B0600070205080204" pitchFamily="50" charset="-128"/>
          <a:ea typeface="ＭＳ Ｐゴシック" panose="020B0600070205080204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ＭＳ Ｐゴシック" panose="020B0600070205080204" pitchFamily="50" charset="-128"/>
          <a:ea typeface="ＭＳ Ｐゴシック" panose="020B0600070205080204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ＭＳ Ｐゴシック" panose="020B0600070205080204" pitchFamily="50" charset="-128"/>
          <a:ea typeface="ＭＳ Ｐゴシック" panose="020B0600070205080204" pitchFamily="50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ＭＳ Ｐゴシック" panose="020B0600070205080204" pitchFamily="50" charset="-128"/>
          <a:ea typeface="ＭＳ Ｐゴシック" panose="020B0600070205080204" pitchFamily="50" charset="-128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ＭＳ Ｐゴシック" panose="020B0600070205080204" pitchFamily="50" charset="-128"/>
          <a:ea typeface="ＭＳ Ｐゴシック" panose="020B0600070205080204" pitchFamily="50" charset="-128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ＭＳ Ｐゴシック" panose="020B0600070205080204" pitchFamily="50" charset="-128"/>
          <a:ea typeface="ＭＳ Ｐゴシック" panose="020B0600070205080204" pitchFamily="50" charset="-128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ＭＳ Ｐゴシック" panose="020B0600070205080204" pitchFamily="50" charset="-128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wmf"/><Relationship Id="rId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1484313"/>
            <a:ext cx="7772400" cy="1470025"/>
          </a:xfrm>
        </p:spPr>
        <p:txBody>
          <a:bodyPr/>
          <a:lstStyle/>
          <a:p>
            <a:r>
              <a:rPr lang="ja-JP" altLang="en-US" sz="4000"/>
              <a:t>図書館ツール発想日記</a:t>
            </a:r>
            <a:br>
              <a:rPr lang="ja-JP" altLang="en-US" sz="4000"/>
            </a:br>
            <a:r>
              <a:rPr lang="ja-JP" altLang="en-US" sz="2400"/>
              <a:t>～「東京大学内のサイトから関連学術用語のデータを得る」（仮称）システムへの寄り道思考経路～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55875" y="5445125"/>
            <a:ext cx="4984750" cy="55086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1600"/>
              <a:t>平成</a:t>
            </a:r>
            <a:r>
              <a:rPr lang="en-US" altLang="ja-JP" sz="1600"/>
              <a:t>20</a:t>
            </a:r>
            <a:r>
              <a:rPr lang="ja-JP" altLang="en-US" sz="1600"/>
              <a:t>年</a:t>
            </a:r>
            <a:r>
              <a:rPr lang="en-US" altLang="ja-JP" sz="1600"/>
              <a:t>7</a:t>
            </a:r>
            <a:r>
              <a:rPr lang="ja-JP" altLang="en-US" sz="1600"/>
              <a:t>月</a:t>
            </a:r>
            <a:r>
              <a:rPr lang="en-US" altLang="ja-JP" sz="1600"/>
              <a:t>31</a:t>
            </a:r>
            <a:r>
              <a:rPr lang="ja-JP" altLang="en-US" sz="1600"/>
              <a:t>日</a:t>
            </a:r>
          </a:p>
          <a:p>
            <a:pPr>
              <a:lnSpc>
                <a:spcPct val="80000"/>
              </a:lnSpc>
            </a:pPr>
            <a:r>
              <a:rPr lang="ja-JP" altLang="en-US" sz="1600"/>
              <a:t>図書系のためのアプリケーション開発講習会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9" name="Group 19"/>
          <p:cNvGrpSpPr>
            <a:grpSpLocks/>
          </p:cNvGrpSpPr>
          <p:nvPr/>
        </p:nvGrpSpPr>
        <p:grpSpPr bwMode="auto">
          <a:xfrm>
            <a:off x="0" y="404813"/>
            <a:ext cx="5006975" cy="3929062"/>
            <a:chOff x="113" y="255"/>
            <a:chExt cx="3154" cy="2475"/>
          </a:xfrm>
        </p:grpSpPr>
        <p:pic>
          <p:nvPicPr>
            <p:cNvPr id="20484" name="Picture 4" descr="画像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" y="663"/>
              <a:ext cx="3063" cy="20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492" name="AutoShape 12"/>
            <p:cNvSpPr>
              <a:spLocks noChangeArrowheads="1"/>
            </p:cNvSpPr>
            <p:nvPr/>
          </p:nvSpPr>
          <p:spPr bwMode="auto">
            <a:xfrm>
              <a:off x="113" y="255"/>
              <a:ext cx="2631" cy="544"/>
            </a:xfrm>
            <a:prstGeom prst="horizontalScroll">
              <a:avLst>
                <a:gd name="adj" fmla="val 12500"/>
              </a:avLst>
            </a:prstGeom>
            <a:solidFill>
              <a:srgbClr val="3366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/>
                <a:t>関連用語検索画面</a:t>
              </a:r>
            </a:p>
          </p:txBody>
        </p:sp>
      </p:grpSp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580063" y="476250"/>
            <a:ext cx="2305050" cy="647700"/>
          </a:xfrm>
        </p:spPr>
        <p:txBody>
          <a:bodyPr/>
          <a:lstStyle/>
          <a:p>
            <a:r>
              <a:rPr lang="ja-JP" altLang="en-US" sz="4000"/>
              <a:t>画面例</a:t>
            </a:r>
          </a:p>
        </p:txBody>
      </p:sp>
      <p:pic>
        <p:nvPicPr>
          <p:cNvPr id="20487" name="Picture 7" descr="MCj04245020000[1]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5159375"/>
            <a:ext cx="1419225" cy="13541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0495" name="Group 15"/>
          <p:cNvGrpSpPr>
            <a:grpSpLocks/>
          </p:cNvGrpSpPr>
          <p:nvPr/>
        </p:nvGrpSpPr>
        <p:grpSpPr bwMode="auto">
          <a:xfrm>
            <a:off x="2771775" y="1916113"/>
            <a:ext cx="6097588" cy="4724400"/>
            <a:chOff x="1782" y="1344"/>
            <a:chExt cx="3841" cy="2976"/>
          </a:xfrm>
        </p:grpSpPr>
        <p:pic>
          <p:nvPicPr>
            <p:cNvPr id="20485" name="Picture 5" descr="画像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90" y="1507"/>
              <a:ext cx="3333" cy="281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88" name="Picture 8" descr="MCj0397166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82" y="1663"/>
              <a:ext cx="566" cy="5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493" name="AutoShape 13"/>
            <p:cNvSpPr>
              <a:spLocks noChangeArrowheads="1"/>
            </p:cNvSpPr>
            <p:nvPr/>
          </p:nvSpPr>
          <p:spPr bwMode="auto">
            <a:xfrm>
              <a:off x="2517" y="1344"/>
              <a:ext cx="2722" cy="544"/>
            </a:xfrm>
            <a:prstGeom prst="horizontalScroll">
              <a:avLst>
                <a:gd name="adj" fmla="val 12500"/>
              </a:avLst>
            </a:prstGeom>
            <a:solidFill>
              <a:srgbClr val="00CC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/>
                <a:t>関連用語検索結果と</a:t>
              </a:r>
              <a:r>
                <a:rPr lang="en-US" altLang="ja-JP"/>
                <a:t>OPAC</a:t>
              </a:r>
              <a:r>
                <a:rPr lang="ja-JP" altLang="en-US"/>
                <a:t>リンク</a:t>
              </a:r>
            </a:p>
          </p:txBody>
        </p:sp>
      </p:grpSp>
      <p:grpSp>
        <p:nvGrpSpPr>
          <p:cNvPr id="20497" name="Group 17"/>
          <p:cNvGrpSpPr>
            <a:grpSpLocks/>
          </p:cNvGrpSpPr>
          <p:nvPr/>
        </p:nvGrpSpPr>
        <p:grpSpPr bwMode="auto">
          <a:xfrm>
            <a:off x="5265738" y="3140075"/>
            <a:ext cx="3878262" cy="3717925"/>
            <a:chOff x="3152" y="1570"/>
            <a:chExt cx="2443" cy="2342"/>
          </a:xfrm>
        </p:grpSpPr>
        <p:pic>
          <p:nvPicPr>
            <p:cNvPr id="20489" name="Picture 9" descr="MCj03971660000[1]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152" y="2704"/>
              <a:ext cx="566" cy="5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20486" name="Picture 6" descr="画像3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97" y="1934"/>
              <a:ext cx="1898" cy="197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494" name="AutoShape 14"/>
            <p:cNvSpPr>
              <a:spLocks noChangeArrowheads="1"/>
            </p:cNvSpPr>
            <p:nvPr/>
          </p:nvSpPr>
          <p:spPr bwMode="auto">
            <a:xfrm>
              <a:off x="3696" y="1570"/>
              <a:ext cx="1474" cy="544"/>
            </a:xfrm>
            <a:prstGeom prst="horizontalScroll">
              <a:avLst>
                <a:gd name="adj" fmla="val 12500"/>
              </a:avLst>
            </a:prstGeom>
            <a:solidFill>
              <a:srgbClr val="99CCFF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/>
                <a:t>OPAC</a:t>
              </a:r>
              <a:r>
                <a:rPr lang="ja-JP" altLang="en-US"/>
                <a:t>検索結果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4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4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7715250" cy="993775"/>
          </a:xfrm>
        </p:spPr>
        <p:txBody>
          <a:bodyPr/>
          <a:lstStyle/>
          <a:p>
            <a:r>
              <a:rPr lang="ja-JP" altLang="en-US" sz="4000"/>
              <a:t>図書館で使えそうな情報を集める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135938" cy="1295400"/>
          </a:xfrm>
        </p:spPr>
        <p:txBody>
          <a:bodyPr/>
          <a:lstStyle/>
          <a:p>
            <a:r>
              <a:rPr lang="ja-JP" altLang="en-US"/>
              <a:t>図書「集合知プログラミング」（オライリー）を生協でみかけて購入</a:t>
            </a:r>
          </a:p>
        </p:txBody>
      </p:sp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4067175" y="2781300"/>
            <a:ext cx="3887788" cy="1800225"/>
          </a:xfrm>
          <a:prstGeom prst="cloudCallout">
            <a:avLst>
              <a:gd name="adj1" fmla="val -51185"/>
              <a:gd name="adj2" fmla="val 74514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 eaLnBrk="1" hangingPunct="1"/>
            <a:r>
              <a:rPr kumimoji="1" lang="en-US" altLang="ja-JP" sz="2000">
                <a:solidFill>
                  <a:srgbClr val="3333FF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Web 2.0 </a:t>
            </a:r>
            <a:r>
              <a:rPr kumimoji="1" lang="ja-JP" altLang="en-US" sz="2000">
                <a:solidFill>
                  <a:srgbClr val="3333FF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的な図書館</a:t>
            </a:r>
          </a:p>
          <a:p>
            <a:pPr algn="ctr" eaLnBrk="1" hangingPunct="1"/>
            <a:r>
              <a:rPr kumimoji="1" lang="ja-JP" altLang="en-US" sz="2000">
                <a:solidFill>
                  <a:srgbClr val="3333FF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サービスというのも</a:t>
            </a:r>
          </a:p>
          <a:p>
            <a:pPr algn="ctr" eaLnBrk="1" hangingPunct="1"/>
            <a:r>
              <a:rPr kumimoji="1" lang="ja-JP" altLang="en-US" sz="2000">
                <a:solidFill>
                  <a:srgbClr val="3333FF"/>
                </a:solidFill>
                <a:latin typeface="Arial" panose="020B0604020202020204" pitchFamily="34" charset="0"/>
                <a:ea typeface="ＭＳ Ｐゴシック" panose="020B0600070205080204" pitchFamily="50" charset="-128"/>
              </a:rPr>
              <a:t>いいかも？？？？</a:t>
            </a:r>
          </a:p>
        </p:txBody>
      </p:sp>
      <p:pic>
        <p:nvPicPr>
          <p:cNvPr id="4101" name="Picture 5" descr="MCj04283810000[1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113" y="4941888"/>
            <a:ext cx="1885950" cy="1701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いきなり挫折する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341438"/>
            <a:ext cx="7772400" cy="2692400"/>
          </a:xfrm>
        </p:spPr>
        <p:txBody>
          <a:bodyPr/>
          <a:lstStyle/>
          <a:p>
            <a:r>
              <a:rPr lang="ja-JP" altLang="en-US"/>
              <a:t>「集合知プログラミング」における</a:t>
            </a:r>
            <a:r>
              <a:rPr lang="ja-JP" altLang="en-US">
                <a:solidFill>
                  <a:srgbClr val="67F618"/>
                </a:solidFill>
                <a:latin typeface="Arial" panose="020B0604020202020204" pitchFamily="34" charset="0"/>
              </a:rPr>
              <a:t>”</a:t>
            </a:r>
            <a:r>
              <a:rPr lang="ja-JP" altLang="en-US">
                <a:solidFill>
                  <a:srgbClr val="67F618"/>
                </a:solidFill>
              </a:rPr>
              <a:t>洗練された手法</a:t>
            </a:r>
            <a:r>
              <a:rPr lang="ja-JP" altLang="en-US">
                <a:solidFill>
                  <a:srgbClr val="67F618"/>
                </a:solidFill>
                <a:latin typeface="Arial" panose="020B0604020202020204" pitchFamily="34" charset="0"/>
              </a:rPr>
              <a:t>”</a:t>
            </a:r>
            <a:r>
              <a:rPr lang="ja-JP" altLang="en-US"/>
              <a:t>あたりは、まえだには手にあまる</a:t>
            </a:r>
          </a:p>
          <a:p>
            <a:pPr lvl="1"/>
            <a:r>
              <a:rPr lang="en-US" altLang="ja-JP"/>
              <a:t>SVM</a:t>
            </a:r>
            <a:r>
              <a:rPr lang="ja-JP" altLang="en-US"/>
              <a:t>とか、非負行列とか</a:t>
            </a:r>
          </a:p>
          <a:p>
            <a:pPr lvl="1"/>
            <a:r>
              <a:rPr lang="ja-JP" altLang="en-US"/>
              <a:t>ここまでくると、大学で統計の勉強をしていなかったのが悔やまれる</a:t>
            </a:r>
            <a:r>
              <a:rPr lang="en-US" altLang="ja-JP">
                <a:latin typeface="Arial" panose="020B0604020202020204" pitchFamily="34" charset="0"/>
              </a:rPr>
              <a:t>…</a:t>
            </a:r>
            <a:endParaRPr lang="en-US" altLang="ja-JP"/>
          </a:p>
        </p:txBody>
      </p:sp>
      <p:pic>
        <p:nvPicPr>
          <p:cNvPr id="14341" name="Picture 5" descr="an0345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5625" y="4722813"/>
            <a:ext cx="1947863" cy="1892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5219700" y="3716338"/>
            <a:ext cx="3384550" cy="2305050"/>
          </a:xfrm>
          <a:prstGeom prst="cloudCallout">
            <a:avLst>
              <a:gd name="adj1" fmla="val -51875"/>
              <a:gd name="adj2" fmla="val 31269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>
                <a:solidFill>
                  <a:srgbClr val="3333FF"/>
                </a:solidFill>
              </a:rPr>
              <a:t>しかし、</a:t>
            </a:r>
            <a:r>
              <a:rPr lang="ja-JP" altLang="en-US" sz="2800">
                <a:solidFill>
                  <a:srgbClr val="FF0000"/>
                </a:solidFill>
              </a:rPr>
              <a:t>集合知</a:t>
            </a:r>
            <a:r>
              <a:rPr lang="ja-JP" altLang="en-US">
                <a:solidFill>
                  <a:srgbClr val="3333FF"/>
                </a:solidFill>
              </a:rPr>
              <a:t>は、なんとか使いたいのだ！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6" dur="2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8" dur="2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コメント機能の逆を考える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412875"/>
            <a:ext cx="7772400" cy="2836863"/>
          </a:xfrm>
        </p:spPr>
        <p:txBody>
          <a:bodyPr/>
          <a:lstStyle/>
          <a:p>
            <a:r>
              <a:rPr lang="en-US" altLang="ja-JP"/>
              <a:t>Amazon</a:t>
            </a:r>
            <a:r>
              <a:rPr lang="ja-JP" altLang="en-US"/>
              <a:t>や新世代</a:t>
            </a:r>
            <a:r>
              <a:rPr lang="en-US" altLang="ja-JP"/>
              <a:t>OPAC</a:t>
            </a:r>
            <a:r>
              <a:rPr lang="ja-JP" altLang="en-US"/>
              <a:t>には、利用者がコメントを入れる機能をもつが</a:t>
            </a:r>
            <a:r>
              <a:rPr lang="en-US" altLang="ja-JP">
                <a:latin typeface="Arial" panose="020B0604020202020204" pitchFamily="34" charset="0"/>
              </a:rPr>
              <a:t>…</a:t>
            </a:r>
            <a:r>
              <a:rPr lang="en-US" altLang="ja-JP"/>
              <a:t>.</a:t>
            </a:r>
          </a:p>
          <a:p>
            <a:r>
              <a:rPr lang="en-US" altLang="ja-JP">
                <a:latin typeface="Arial" panose="020B0604020202020204" pitchFamily="34" charset="0"/>
              </a:rPr>
              <a:t>…</a:t>
            </a:r>
            <a:r>
              <a:rPr lang="en-US" altLang="ja-JP"/>
              <a:t>.</a:t>
            </a:r>
          </a:p>
          <a:p>
            <a:r>
              <a:rPr lang="ja-JP" altLang="en-US"/>
              <a:t>まえだのような面倒くさがりな人種はコメントを書かないかも</a:t>
            </a:r>
            <a:r>
              <a:rPr lang="en-US" altLang="ja-JP">
                <a:latin typeface="Arial" panose="020B0604020202020204" pitchFamily="34" charset="0"/>
              </a:rPr>
              <a:t>…</a:t>
            </a:r>
            <a:r>
              <a:rPr lang="en-US" altLang="ja-JP"/>
              <a:t>.</a:t>
            </a:r>
          </a:p>
        </p:txBody>
      </p:sp>
      <p:pic>
        <p:nvPicPr>
          <p:cNvPr id="15364" name="Picture 4" descr="j007887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4724400"/>
            <a:ext cx="2162175" cy="18462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4284663" y="3860800"/>
            <a:ext cx="3817937" cy="2305050"/>
          </a:xfrm>
          <a:prstGeom prst="cloudCallout">
            <a:avLst>
              <a:gd name="adj1" fmla="val -46009"/>
              <a:gd name="adj2" fmla="val 30648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>
                <a:solidFill>
                  <a:srgbClr val="3333FF"/>
                </a:solidFill>
              </a:rPr>
              <a:t>学内サイトから書評を探して提示するほうが、面倒ない？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  <p:bldP spid="1536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検索エンジン</a:t>
            </a:r>
            <a:r>
              <a:rPr lang="en-US" altLang="ja-JP" sz="4000"/>
              <a:t>(Yahoo!)</a:t>
            </a:r>
            <a:r>
              <a:rPr lang="ja-JP" altLang="en-US" sz="4000"/>
              <a:t>で</a:t>
            </a:r>
            <a:br>
              <a:rPr lang="ja-JP" altLang="en-US" sz="4000"/>
            </a:br>
            <a:r>
              <a:rPr lang="ja-JP" altLang="en-US" sz="4000"/>
              <a:t>学内検索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1412875"/>
            <a:ext cx="7772400" cy="2765425"/>
          </a:xfrm>
        </p:spPr>
        <p:txBody>
          <a:bodyPr/>
          <a:lstStyle/>
          <a:p>
            <a:r>
              <a:rPr lang="en-US" altLang="ja-JP"/>
              <a:t>Google</a:t>
            </a:r>
            <a:r>
              <a:rPr lang="ja-JP" altLang="en-US"/>
              <a:t>と</a:t>
            </a:r>
            <a:r>
              <a:rPr lang="en-US" altLang="ja-JP"/>
              <a:t>Yahoo!</a:t>
            </a:r>
            <a:r>
              <a:rPr lang="ja-JP" altLang="en-US"/>
              <a:t>ともに、サイトを絞った検索が可能</a:t>
            </a:r>
          </a:p>
          <a:p>
            <a:r>
              <a:rPr lang="en-US" altLang="ja-JP"/>
              <a:t>Web</a:t>
            </a:r>
            <a:r>
              <a:rPr lang="ja-JP" altLang="en-US"/>
              <a:t>サービスとしては、</a:t>
            </a:r>
            <a:r>
              <a:rPr lang="en-US" altLang="ja-JP"/>
              <a:t>Yahoo! (REST</a:t>
            </a:r>
            <a:r>
              <a:rPr lang="ja-JP" altLang="en-US"/>
              <a:t>方式）のほうが簡単なので、めんどうくさがりなまえださんは、こちらを使うことにする</a:t>
            </a:r>
          </a:p>
        </p:txBody>
      </p:sp>
      <p:grpSp>
        <p:nvGrpSpPr>
          <p:cNvPr id="16390" name="Group 6"/>
          <p:cNvGrpSpPr>
            <a:grpSpLocks/>
          </p:cNvGrpSpPr>
          <p:nvPr/>
        </p:nvGrpSpPr>
        <p:grpSpPr bwMode="auto">
          <a:xfrm>
            <a:off x="1908175" y="4005263"/>
            <a:ext cx="6767513" cy="2852737"/>
            <a:chOff x="1202" y="2523"/>
            <a:chExt cx="4263" cy="1797"/>
          </a:xfrm>
        </p:grpSpPr>
        <p:pic>
          <p:nvPicPr>
            <p:cNvPr id="16388" name="Picture 4" descr="MCj04270310000[1]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02" y="2886"/>
              <a:ext cx="1502" cy="12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389" name="AutoShape 5"/>
            <p:cNvSpPr>
              <a:spLocks noChangeArrowheads="1"/>
            </p:cNvSpPr>
            <p:nvPr/>
          </p:nvSpPr>
          <p:spPr bwMode="auto">
            <a:xfrm>
              <a:off x="2789" y="2523"/>
              <a:ext cx="2676" cy="1797"/>
            </a:xfrm>
            <a:prstGeom prst="cloudCallout">
              <a:avLst>
                <a:gd name="adj1" fmla="val -56986"/>
                <a:gd name="adj2" fmla="val 17611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ja-JP" altLang="en-US">
                  <a:solidFill>
                    <a:srgbClr val="3333FF"/>
                  </a:solidFill>
                </a:rPr>
                <a:t>専門用語を検索エンジンで検索して得られる結果</a:t>
              </a:r>
              <a:r>
                <a:rPr lang="en-US" altLang="ja-JP">
                  <a:solidFill>
                    <a:srgbClr val="3333FF"/>
                  </a:solidFill>
                </a:rPr>
                <a:t>=</a:t>
              </a:r>
              <a:r>
                <a:rPr lang="en-US" altLang="ja-JP">
                  <a:solidFill>
                    <a:srgbClr val="FF0000"/>
                  </a:solidFill>
                  <a:latin typeface="ＭＳ Ｐ明朝" panose="02020600040205080304" pitchFamily="18" charset="-128"/>
                </a:rPr>
                <a:t>“</a:t>
              </a:r>
              <a:r>
                <a:rPr lang="ja-JP" altLang="en-US" sz="2800">
                  <a:solidFill>
                    <a:srgbClr val="FF0000"/>
                  </a:solidFill>
                </a:rPr>
                <a:t>要約</a:t>
              </a:r>
              <a:r>
                <a:rPr lang="ja-JP" altLang="en-US" sz="2800">
                  <a:solidFill>
                    <a:srgbClr val="FF0000"/>
                  </a:solidFill>
                  <a:latin typeface="ＭＳ Ｐ明朝" panose="02020600040205080304" pitchFamily="18" charset="-128"/>
                </a:rPr>
                <a:t>”</a:t>
              </a:r>
              <a:r>
                <a:rPr lang="ja-JP" altLang="en-US" sz="2800">
                  <a:solidFill>
                    <a:srgbClr val="FF0000"/>
                  </a:solidFill>
                </a:rPr>
                <a:t>は、書評としては使えないかも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4000"/>
              <a:t>用語抽出ソフトを組合わせる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50175" cy="2333625"/>
          </a:xfrm>
        </p:spPr>
        <p:txBody>
          <a:bodyPr/>
          <a:lstStyle/>
          <a:p>
            <a:r>
              <a:rPr lang="ja-JP" altLang="en-US" sz="2800"/>
              <a:t>検索結果の要約を書評として使うことは厳しくても、関連用語を提示することはできそう</a:t>
            </a:r>
          </a:p>
          <a:p>
            <a:r>
              <a:rPr lang="ja-JP" altLang="en-US" sz="2800"/>
              <a:t>「言選</a:t>
            </a:r>
            <a:r>
              <a:rPr lang="en-US" altLang="ja-JP" sz="2800"/>
              <a:t>Web</a:t>
            </a:r>
            <a:r>
              <a:rPr lang="ja-JP" altLang="en-US" sz="2800"/>
              <a:t>」（</a:t>
            </a:r>
            <a:r>
              <a:rPr lang="en-US" altLang="ja-JP" sz="2800"/>
              <a:t>TermExtract)</a:t>
            </a:r>
            <a:r>
              <a:rPr lang="ja-JP" altLang="en-US" sz="2800"/>
              <a:t>を使えば楽に処理できる</a:t>
            </a:r>
            <a:r>
              <a:rPr lang="ja-JP" altLang="en-US" sz="2400"/>
              <a:t>（そもそも開発担当だし</a:t>
            </a:r>
            <a:r>
              <a:rPr lang="en-US" altLang="ja-JP" sz="2400">
                <a:latin typeface="Arial" panose="020B0604020202020204" pitchFamily="34" charset="0"/>
              </a:rPr>
              <a:t>…</a:t>
            </a:r>
            <a:r>
              <a:rPr lang="ja-JP" altLang="en-US" sz="2400"/>
              <a:t>）</a:t>
            </a:r>
          </a:p>
          <a:p>
            <a:endParaRPr lang="en-US" altLang="ja-JP" sz="2400"/>
          </a:p>
        </p:txBody>
      </p:sp>
      <p:pic>
        <p:nvPicPr>
          <p:cNvPr id="17421" name="Picture 13" descr="j0234683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3263" y="3789363"/>
            <a:ext cx="2443162" cy="264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22" name="AutoShape 14"/>
          <p:cNvSpPr>
            <a:spLocks noChangeArrowheads="1"/>
          </p:cNvSpPr>
          <p:nvPr/>
        </p:nvSpPr>
        <p:spPr bwMode="auto">
          <a:xfrm>
            <a:off x="5759450" y="3559175"/>
            <a:ext cx="3384550" cy="1584325"/>
          </a:xfrm>
          <a:prstGeom prst="cloudCallout">
            <a:avLst>
              <a:gd name="adj1" fmla="val -45731"/>
              <a:gd name="adj2" fmla="val 73648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>
                <a:solidFill>
                  <a:srgbClr val="3333FF"/>
                </a:solidFill>
              </a:rPr>
              <a:t>「言選</a:t>
            </a:r>
            <a:r>
              <a:rPr lang="en-US" altLang="ja-JP">
                <a:solidFill>
                  <a:srgbClr val="3333FF"/>
                </a:solidFill>
              </a:rPr>
              <a:t>Web</a:t>
            </a:r>
            <a:r>
              <a:rPr lang="ja-JP" altLang="en-US">
                <a:solidFill>
                  <a:srgbClr val="3333FF"/>
                </a:solidFill>
              </a:rPr>
              <a:t>」に</a:t>
            </a:r>
          </a:p>
          <a:p>
            <a:pPr algn="ctr"/>
            <a:r>
              <a:rPr lang="ja-JP" altLang="en-US">
                <a:solidFill>
                  <a:srgbClr val="3333FF"/>
                </a:solidFill>
              </a:rPr>
              <a:t>乗って</a:t>
            </a:r>
            <a:r>
              <a:rPr lang="en-US" altLang="ja-JP">
                <a:solidFill>
                  <a:srgbClr val="3333FF"/>
                </a:solidFill>
              </a:rPr>
              <a:t>Go!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7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" dur="2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" dur="2000" fill="hold"/>
                                        <p:tgtEl>
                                          <p:spTgt spid="174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/>
      <p:bldP spid="17422" grpId="0" animBg="1"/>
      <p:bldP spid="17422" grpId="1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OPAC</a:t>
            </a:r>
            <a:r>
              <a:rPr lang="ja-JP" altLang="en-US"/>
              <a:t>との連携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600200"/>
            <a:ext cx="7772400" cy="1397000"/>
          </a:xfrm>
        </p:spPr>
        <p:txBody>
          <a:bodyPr/>
          <a:lstStyle/>
          <a:p>
            <a:r>
              <a:rPr lang="en-US" altLang="ja-JP"/>
              <a:t>OPAC</a:t>
            </a:r>
            <a:r>
              <a:rPr lang="ja-JP" altLang="en-US"/>
              <a:t>　→　関連用語へのシームレスな連携は難しい</a:t>
            </a:r>
          </a:p>
          <a:p>
            <a:pPr>
              <a:buFont typeface="Monotype Sorts" pitchFamily="2" charset="2"/>
              <a:buNone/>
            </a:pPr>
            <a:endParaRPr lang="en-US" altLang="ja-JP"/>
          </a:p>
        </p:txBody>
      </p:sp>
      <p:grpSp>
        <p:nvGrpSpPr>
          <p:cNvPr id="18438" name="Group 6"/>
          <p:cNvGrpSpPr>
            <a:grpSpLocks/>
          </p:cNvGrpSpPr>
          <p:nvPr/>
        </p:nvGrpSpPr>
        <p:grpSpPr bwMode="auto">
          <a:xfrm>
            <a:off x="1279525" y="3068638"/>
            <a:ext cx="6532563" cy="2874962"/>
            <a:chOff x="806" y="1933"/>
            <a:chExt cx="4115" cy="1811"/>
          </a:xfrm>
        </p:grpSpPr>
        <p:pic>
          <p:nvPicPr>
            <p:cNvPr id="18436" name="Picture 4" descr="j0228016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06" y="2259"/>
              <a:ext cx="1983" cy="148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8437" name="AutoShape 5"/>
            <p:cNvSpPr>
              <a:spLocks noChangeArrowheads="1"/>
            </p:cNvSpPr>
            <p:nvPr/>
          </p:nvSpPr>
          <p:spPr bwMode="auto">
            <a:xfrm>
              <a:off x="3152" y="1933"/>
              <a:ext cx="1769" cy="1316"/>
            </a:xfrm>
            <a:prstGeom prst="cloudCallout">
              <a:avLst>
                <a:gd name="adj1" fmla="val -71935"/>
                <a:gd name="adj2" fmla="val 59648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ctr"/>
              <a:r>
                <a:rPr lang="ja-JP" altLang="en-US">
                  <a:solidFill>
                    <a:srgbClr val="3333FF"/>
                  </a:solidFill>
                </a:rPr>
                <a:t>逆に関連用語から</a:t>
              </a:r>
              <a:r>
                <a:rPr lang="en-US" altLang="ja-JP">
                  <a:solidFill>
                    <a:srgbClr val="3333FF"/>
                  </a:solidFill>
                </a:rPr>
                <a:t>OPAC</a:t>
              </a:r>
            </a:p>
            <a:p>
              <a:pPr algn="ctr"/>
              <a:r>
                <a:rPr lang="ja-JP" altLang="en-US">
                  <a:solidFill>
                    <a:srgbClr val="3333FF"/>
                  </a:solidFill>
                </a:rPr>
                <a:t>にリンクするとか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連想検索っぽい？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557338"/>
            <a:ext cx="7750175" cy="2159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000"/>
              <a:t>一見、</a:t>
            </a:r>
            <a:r>
              <a:rPr lang="en-US" altLang="ja-JP" sz="2000"/>
              <a:t>WebCat Plus</a:t>
            </a:r>
            <a:r>
              <a:rPr lang="ja-JP" altLang="en-US" sz="2000"/>
              <a:t>の連想検索のように、関連用語から所蔵にナビゲートするが</a:t>
            </a:r>
            <a:r>
              <a:rPr lang="en-US" altLang="ja-JP" sz="2000">
                <a:latin typeface="Arial" panose="020B0604020202020204" pitchFamily="34" charset="0"/>
              </a:rPr>
              <a:t>…</a:t>
            </a:r>
            <a:endParaRPr lang="en-US" altLang="ja-JP" sz="2000"/>
          </a:p>
          <a:p>
            <a:pPr>
              <a:lnSpc>
                <a:spcPct val="80000"/>
              </a:lnSpc>
            </a:pPr>
            <a:r>
              <a:rPr lang="ja-JP" altLang="en-US" sz="2000"/>
              <a:t>自然言語処理の理論としては、いちおう用語同士の「共起」（同じ文脈中に現れる回数）にのっとっているが、結果は「言選</a:t>
            </a:r>
            <a:r>
              <a:rPr lang="en-US" altLang="ja-JP" sz="2000"/>
              <a:t>Web</a:t>
            </a:r>
            <a:r>
              <a:rPr lang="ja-JP" altLang="en-US" sz="2000"/>
              <a:t>」の</a:t>
            </a:r>
            <a:r>
              <a:rPr lang="ja-JP" altLang="en-US" sz="2000">
                <a:latin typeface="Arial" panose="020B0604020202020204" pitchFamily="34" charset="0"/>
              </a:rPr>
              <a:t>”</a:t>
            </a:r>
            <a:r>
              <a:rPr lang="ja-JP" altLang="en-US" sz="2000"/>
              <a:t>重要度</a:t>
            </a:r>
            <a:r>
              <a:rPr lang="ja-JP" altLang="en-US" sz="2000">
                <a:latin typeface="Arial" panose="020B0604020202020204" pitchFamily="34" charset="0"/>
              </a:rPr>
              <a:t>”</a:t>
            </a:r>
            <a:r>
              <a:rPr lang="ja-JP" altLang="en-US" sz="2000"/>
              <a:t>でランキングしただけ（精度の保障なし）</a:t>
            </a:r>
          </a:p>
          <a:p>
            <a:pPr>
              <a:lnSpc>
                <a:spcPct val="80000"/>
              </a:lnSpc>
            </a:pPr>
            <a:r>
              <a:rPr lang="ja-JP" altLang="en-US" sz="2000"/>
              <a:t>ただ、かつての「ことわけ</a:t>
            </a:r>
            <a:r>
              <a:rPr lang="en-US" altLang="ja-JP" sz="2000"/>
              <a:t>Web</a:t>
            </a:r>
            <a:r>
              <a:rPr lang="ja-JP" altLang="en-US" sz="2000"/>
              <a:t>」のように、まともにつくると結構処理時間がかかるので、これはこれでよいかも？？？</a:t>
            </a:r>
          </a:p>
        </p:txBody>
      </p:sp>
      <p:pic>
        <p:nvPicPr>
          <p:cNvPr id="19460" name="Picture 4" descr="j0283802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775" y="5589588"/>
            <a:ext cx="1079500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1" name="AutoShape 5"/>
          <p:cNvSpPr>
            <a:spLocks noChangeArrowheads="1"/>
          </p:cNvSpPr>
          <p:nvPr/>
        </p:nvSpPr>
        <p:spPr bwMode="auto">
          <a:xfrm>
            <a:off x="3924300" y="3573463"/>
            <a:ext cx="4103688" cy="2879725"/>
          </a:xfrm>
          <a:prstGeom prst="cloudCallout">
            <a:avLst>
              <a:gd name="adj1" fmla="val -48995"/>
              <a:gd name="adj2" fmla="val 28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ja-JP" altLang="en-US">
                <a:solidFill>
                  <a:srgbClr val="3333FF"/>
                </a:solidFill>
              </a:rPr>
              <a:t>精度はさておき、</a:t>
            </a:r>
          </a:p>
          <a:p>
            <a:pPr algn="ctr"/>
            <a:r>
              <a:rPr lang="ja-JP" altLang="en-US" sz="2800">
                <a:solidFill>
                  <a:srgbClr val="FF0000"/>
                </a:solidFill>
              </a:rPr>
              <a:t>コスト（マシン、維持、開発）が</a:t>
            </a:r>
          </a:p>
          <a:p>
            <a:pPr algn="ctr"/>
            <a:r>
              <a:rPr lang="ja-JP" altLang="en-US" sz="2800">
                <a:solidFill>
                  <a:srgbClr val="FF0000"/>
                </a:solidFill>
              </a:rPr>
              <a:t>かからない</a:t>
            </a:r>
            <a:r>
              <a:rPr lang="ja-JP" altLang="en-US">
                <a:solidFill>
                  <a:srgbClr val="3333FF"/>
                </a:solidFill>
              </a:rPr>
              <a:t>ので、</a:t>
            </a:r>
          </a:p>
          <a:p>
            <a:pPr algn="ctr"/>
            <a:r>
              <a:rPr lang="ja-JP" altLang="en-US">
                <a:solidFill>
                  <a:srgbClr val="3333FF"/>
                </a:solidFill>
              </a:rPr>
              <a:t>これもありかも？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たねあかし</a:t>
            </a:r>
          </a:p>
        </p:txBody>
      </p:sp>
      <p:sp>
        <p:nvSpPr>
          <p:cNvPr id="21508" name="AutoShape 4"/>
          <p:cNvSpPr>
            <a:spLocks noChangeArrowheads="1"/>
          </p:cNvSpPr>
          <p:nvPr/>
        </p:nvSpPr>
        <p:spPr bwMode="auto">
          <a:xfrm>
            <a:off x="1476375" y="1268413"/>
            <a:ext cx="5543550" cy="86518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altLang="ja-JP">
                <a:solidFill>
                  <a:srgbClr val="3333FF"/>
                </a:solidFill>
              </a:rPr>
              <a:t>Yahoo! </a:t>
            </a:r>
            <a:r>
              <a:rPr lang="ja-JP" altLang="en-US">
                <a:solidFill>
                  <a:srgbClr val="3333FF"/>
                </a:solidFill>
              </a:rPr>
              <a:t>ウェブ検索</a:t>
            </a:r>
            <a:r>
              <a:rPr lang="en-US" altLang="ja-JP">
                <a:solidFill>
                  <a:srgbClr val="3333FF"/>
                </a:solidFill>
              </a:rPr>
              <a:t>(Web</a:t>
            </a:r>
            <a:r>
              <a:rPr lang="ja-JP" altLang="en-US">
                <a:solidFill>
                  <a:srgbClr val="3333FF"/>
                </a:solidFill>
              </a:rPr>
              <a:t>サービス）で</a:t>
            </a:r>
          </a:p>
          <a:p>
            <a:pPr algn="ctr"/>
            <a:r>
              <a:rPr lang="ja-JP" altLang="en-US">
                <a:solidFill>
                  <a:srgbClr val="3333FF"/>
                </a:solidFill>
              </a:rPr>
              <a:t>ランク</a:t>
            </a:r>
            <a:r>
              <a:rPr lang="ja-JP" altLang="en-US" sz="2800">
                <a:solidFill>
                  <a:srgbClr val="FF0000"/>
                </a:solidFill>
              </a:rPr>
              <a:t>上位から５０件まで</a:t>
            </a:r>
            <a:r>
              <a:rPr lang="ja-JP" altLang="en-US">
                <a:solidFill>
                  <a:srgbClr val="3333FF"/>
                </a:solidFill>
              </a:rPr>
              <a:t>のサイトを検索</a:t>
            </a:r>
          </a:p>
        </p:txBody>
      </p:sp>
      <p:grpSp>
        <p:nvGrpSpPr>
          <p:cNvPr id="21515" name="Group 11"/>
          <p:cNvGrpSpPr>
            <a:grpSpLocks/>
          </p:cNvGrpSpPr>
          <p:nvPr/>
        </p:nvGrpSpPr>
        <p:grpSpPr bwMode="auto">
          <a:xfrm>
            <a:off x="1476375" y="2133600"/>
            <a:ext cx="5543550" cy="1582738"/>
            <a:chOff x="930" y="1344"/>
            <a:chExt cx="3492" cy="997"/>
          </a:xfrm>
        </p:grpSpPr>
        <p:sp>
          <p:nvSpPr>
            <p:cNvPr id="21509" name="AutoShape 5"/>
            <p:cNvSpPr>
              <a:spLocks noChangeArrowheads="1"/>
            </p:cNvSpPr>
            <p:nvPr/>
          </p:nvSpPr>
          <p:spPr bwMode="auto">
            <a:xfrm>
              <a:off x="930" y="1661"/>
              <a:ext cx="3492" cy="680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en-US" altLang="ja-JP">
                  <a:solidFill>
                    <a:srgbClr val="3333FF"/>
                  </a:solidFill>
                </a:rPr>
                <a:t>Yahoo!</a:t>
              </a:r>
              <a:r>
                <a:rPr lang="ja-JP" altLang="en-US">
                  <a:solidFill>
                    <a:srgbClr val="3333FF"/>
                  </a:solidFill>
                </a:rPr>
                <a:t>検索結果の</a:t>
              </a:r>
              <a:r>
                <a:rPr lang="en-US" altLang="ja-JP">
                  <a:solidFill>
                    <a:srgbClr val="3333FF"/>
                  </a:solidFill>
                </a:rPr>
                <a:t>XML</a:t>
              </a:r>
              <a:r>
                <a:rPr lang="ja-JP" altLang="en-US">
                  <a:solidFill>
                    <a:srgbClr val="3333FF"/>
                  </a:solidFill>
                </a:rPr>
                <a:t>から</a:t>
              </a:r>
              <a:r>
                <a:rPr lang="en-US" altLang="ja-JP">
                  <a:solidFill>
                    <a:srgbClr val="3333FF"/>
                  </a:solidFill>
                </a:rPr>
                <a:t>Summary</a:t>
              </a:r>
              <a:r>
                <a:rPr lang="ja-JP" altLang="en-US">
                  <a:solidFill>
                    <a:srgbClr val="3333FF"/>
                  </a:solidFill>
                </a:rPr>
                <a:t>を</a:t>
              </a:r>
            </a:p>
            <a:p>
              <a:pPr algn="ctr"/>
              <a:r>
                <a:rPr lang="ja-JP" altLang="en-US">
                  <a:solidFill>
                    <a:srgbClr val="3333FF"/>
                  </a:solidFill>
                </a:rPr>
                <a:t>取り出す</a:t>
              </a:r>
              <a:r>
                <a:rPr lang="ja-JP" altLang="en-US" sz="2000">
                  <a:solidFill>
                    <a:srgbClr val="3333FF"/>
                  </a:solidFill>
                </a:rPr>
                <a:t>（オンラインで</a:t>
              </a:r>
              <a:r>
                <a:rPr lang="en-US" altLang="ja-JP" sz="2000">
                  <a:solidFill>
                    <a:srgbClr val="3333FF"/>
                  </a:solidFill>
                </a:rPr>
                <a:t>Yahoo!</a:t>
              </a:r>
              <a:r>
                <a:rPr lang="ja-JP" altLang="en-US" sz="2000">
                  <a:solidFill>
                    <a:srgbClr val="3333FF"/>
                  </a:solidFill>
                </a:rPr>
                <a:t>検索した</a:t>
              </a:r>
            </a:p>
            <a:p>
              <a:pPr algn="ctr"/>
              <a:r>
                <a:rPr lang="ja-JP" altLang="en-US" sz="2000">
                  <a:solidFill>
                    <a:srgbClr val="3333FF"/>
                  </a:solidFill>
                </a:rPr>
                <a:t>ときの各サイトの</a:t>
              </a:r>
              <a:r>
                <a:rPr lang="ja-JP" altLang="en-US">
                  <a:solidFill>
                    <a:srgbClr val="FF0000"/>
                  </a:solidFill>
                </a:rPr>
                <a:t>要約</a:t>
              </a:r>
              <a:r>
                <a:rPr lang="ja-JP" altLang="en-US" sz="2000">
                  <a:solidFill>
                    <a:srgbClr val="3333FF"/>
                  </a:solidFill>
                </a:rPr>
                <a:t>と同じデータ）</a:t>
              </a:r>
            </a:p>
          </p:txBody>
        </p:sp>
        <p:sp>
          <p:nvSpPr>
            <p:cNvPr id="21512" name="AutoShape 8"/>
            <p:cNvSpPr>
              <a:spLocks noChangeArrowheads="1"/>
            </p:cNvSpPr>
            <p:nvPr/>
          </p:nvSpPr>
          <p:spPr bwMode="auto">
            <a:xfrm>
              <a:off x="2381" y="1344"/>
              <a:ext cx="499" cy="27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</p:grpSp>
      <p:grpSp>
        <p:nvGrpSpPr>
          <p:cNvPr id="21518" name="Group 14"/>
          <p:cNvGrpSpPr>
            <a:grpSpLocks/>
          </p:cNvGrpSpPr>
          <p:nvPr/>
        </p:nvGrpSpPr>
        <p:grpSpPr bwMode="auto">
          <a:xfrm>
            <a:off x="1547813" y="3716338"/>
            <a:ext cx="5543550" cy="1298575"/>
            <a:chOff x="975" y="2341"/>
            <a:chExt cx="3492" cy="818"/>
          </a:xfrm>
        </p:grpSpPr>
        <p:sp>
          <p:nvSpPr>
            <p:cNvPr id="21510" name="AutoShape 6"/>
            <p:cNvSpPr>
              <a:spLocks noChangeArrowheads="1"/>
            </p:cNvSpPr>
            <p:nvPr/>
          </p:nvSpPr>
          <p:spPr bwMode="auto">
            <a:xfrm>
              <a:off x="975" y="2614"/>
              <a:ext cx="3492" cy="54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>
                  <a:solidFill>
                    <a:srgbClr val="3333FF"/>
                  </a:solidFill>
                </a:rPr>
                <a:t>専門用語自動抽出</a:t>
              </a:r>
              <a:r>
                <a:rPr lang="en-US" altLang="ja-JP">
                  <a:solidFill>
                    <a:srgbClr val="3333FF"/>
                  </a:solidFill>
                </a:rPr>
                <a:t>Perl</a:t>
              </a:r>
              <a:r>
                <a:rPr lang="ja-JP" altLang="en-US">
                  <a:solidFill>
                    <a:srgbClr val="3333FF"/>
                  </a:solidFill>
                </a:rPr>
                <a:t>モジュール</a:t>
              </a:r>
            </a:p>
            <a:p>
              <a:pPr algn="ctr"/>
              <a:r>
                <a:rPr lang="en-US" altLang="ja-JP">
                  <a:solidFill>
                    <a:srgbClr val="FF0000"/>
                  </a:solidFill>
                </a:rPr>
                <a:t>TermExtract (</a:t>
              </a:r>
              <a:r>
                <a:rPr lang="ja-JP" altLang="en-US">
                  <a:solidFill>
                    <a:srgbClr val="FF0000"/>
                  </a:solidFill>
                </a:rPr>
                <a:t>言選</a:t>
              </a:r>
              <a:r>
                <a:rPr lang="en-US" altLang="ja-JP">
                  <a:solidFill>
                    <a:srgbClr val="FF0000"/>
                  </a:solidFill>
                </a:rPr>
                <a:t>Web</a:t>
              </a:r>
              <a:r>
                <a:rPr lang="ja-JP" altLang="en-US">
                  <a:solidFill>
                    <a:srgbClr val="FF0000"/>
                  </a:solidFill>
                </a:rPr>
                <a:t>）にかける</a:t>
              </a:r>
            </a:p>
          </p:txBody>
        </p:sp>
        <p:sp>
          <p:nvSpPr>
            <p:cNvPr id="21513" name="AutoShape 9"/>
            <p:cNvSpPr>
              <a:spLocks noChangeArrowheads="1"/>
            </p:cNvSpPr>
            <p:nvPr/>
          </p:nvSpPr>
          <p:spPr bwMode="auto">
            <a:xfrm>
              <a:off x="2381" y="2341"/>
              <a:ext cx="499" cy="27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</p:grpSp>
      <p:grpSp>
        <p:nvGrpSpPr>
          <p:cNvPr id="21517" name="Group 13"/>
          <p:cNvGrpSpPr>
            <a:grpSpLocks/>
          </p:cNvGrpSpPr>
          <p:nvPr/>
        </p:nvGrpSpPr>
        <p:grpSpPr bwMode="auto">
          <a:xfrm>
            <a:off x="1692275" y="5013325"/>
            <a:ext cx="5543550" cy="1296988"/>
            <a:chOff x="1066" y="3158"/>
            <a:chExt cx="3492" cy="817"/>
          </a:xfrm>
        </p:grpSpPr>
        <p:sp>
          <p:nvSpPr>
            <p:cNvPr id="21511" name="AutoShape 7"/>
            <p:cNvSpPr>
              <a:spLocks noChangeArrowheads="1"/>
            </p:cNvSpPr>
            <p:nvPr/>
          </p:nvSpPr>
          <p:spPr bwMode="auto">
            <a:xfrm>
              <a:off x="1066" y="3430"/>
              <a:ext cx="3492" cy="545"/>
            </a:xfrm>
            <a:prstGeom prst="roundRect">
              <a:avLst>
                <a:gd name="adj" fmla="val 16667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r>
                <a:rPr lang="ja-JP" altLang="en-US">
                  <a:solidFill>
                    <a:srgbClr val="3333FF"/>
                  </a:solidFill>
                </a:rPr>
                <a:t>用語リストに</a:t>
              </a:r>
              <a:r>
                <a:rPr lang="ja-JP" altLang="en-US">
                  <a:solidFill>
                    <a:srgbClr val="FF0000"/>
                  </a:solidFill>
                </a:rPr>
                <a:t>東京大学</a:t>
              </a:r>
              <a:r>
                <a:rPr lang="en-US" altLang="ja-JP">
                  <a:solidFill>
                    <a:srgbClr val="FF0000"/>
                  </a:solidFill>
                </a:rPr>
                <a:t>OPAC</a:t>
              </a:r>
              <a:r>
                <a:rPr lang="ja-JP" altLang="en-US">
                  <a:solidFill>
                    <a:srgbClr val="FF0000"/>
                  </a:solidFill>
                </a:rPr>
                <a:t>への</a:t>
              </a:r>
            </a:p>
            <a:p>
              <a:pPr algn="ctr"/>
              <a:r>
                <a:rPr lang="ja-JP" altLang="en-US">
                  <a:solidFill>
                    <a:srgbClr val="FF0000"/>
                  </a:solidFill>
                </a:rPr>
                <a:t>リンクを付与</a:t>
              </a:r>
              <a:r>
                <a:rPr lang="ja-JP" altLang="en-US">
                  <a:solidFill>
                    <a:srgbClr val="3333FF"/>
                  </a:solidFill>
                </a:rPr>
                <a:t>して結果表示</a:t>
              </a:r>
            </a:p>
          </p:txBody>
        </p:sp>
        <p:sp>
          <p:nvSpPr>
            <p:cNvPr id="21514" name="AutoShape 10"/>
            <p:cNvSpPr>
              <a:spLocks noChangeArrowheads="1"/>
            </p:cNvSpPr>
            <p:nvPr/>
          </p:nvSpPr>
          <p:spPr bwMode="auto">
            <a:xfrm>
              <a:off x="2426" y="3158"/>
              <a:ext cx="499" cy="272"/>
            </a:xfrm>
            <a:prstGeom prst="downArrow">
              <a:avLst>
                <a:gd name="adj1" fmla="val 50000"/>
                <a:gd name="adj2" fmla="val 25000"/>
              </a:avLst>
            </a:prstGeom>
            <a:solidFill>
              <a:schemeClr val="accent1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ja-JP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1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1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C_Education_ChildsDrawingsOnBlue_TP01140810">
  <a:themeElements>
    <a:clrScheme name="TC_Education_ChildsDrawingsOnBlue_TP01140810 1">
      <a:dk1>
        <a:srgbClr val="000066"/>
      </a:dk1>
      <a:lt1>
        <a:srgbClr val="FFFFFF"/>
      </a:lt1>
      <a:dk2>
        <a:srgbClr val="4A8AC4"/>
      </a:dk2>
      <a:lt2>
        <a:srgbClr val="F7CC17"/>
      </a:lt2>
      <a:accent1>
        <a:srgbClr val="CDCD1F"/>
      </a:accent1>
      <a:accent2>
        <a:srgbClr val="368D2D"/>
      </a:accent2>
      <a:accent3>
        <a:srgbClr val="B1C4DE"/>
      </a:accent3>
      <a:accent4>
        <a:srgbClr val="DADADA"/>
      </a:accent4>
      <a:accent5>
        <a:srgbClr val="E3E3AB"/>
      </a:accent5>
      <a:accent6>
        <a:srgbClr val="307F28"/>
      </a:accent6>
      <a:hlink>
        <a:srgbClr val="0066FF"/>
      </a:hlink>
      <a:folHlink>
        <a:srgbClr val="FF9900"/>
      </a:folHlink>
    </a:clrScheme>
    <a:fontScheme name="TC_Education_ChildsDrawingsOnBlue_TP01140810">
      <a:majorFont>
        <a:latin typeface="ＭＳ Ｐゴシック"/>
        <a:ea typeface="ＭＳ Ｐゴシック"/>
        <a:cs typeface=""/>
      </a:majorFont>
      <a:minorFont>
        <a:latin typeface="ＭＳ Ｐゴシック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明朝" panose="02020600040205080304" pitchFamily="1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ja-JP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  <a:ea typeface="ＭＳ Ｐ明朝" panose="02020600040205080304" pitchFamily="18" charset="-128"/>
          </a:defRPr>
        </a:defPPr>
      </a:lstStyle>
    </a:lnDef>
  </a:objectDefaults>
  <a:extraClrSchemeLst>
    <a:extraClrScheme>
      <a:clrScheme name="TC_Education_ChildsDrawingsOnBlue_TP01140810 1">
        <a:dk1>
          <a:srgbClr val="000066"/>
        </a:dk1>
        <a:lt1>
          <a:srgbClr val="FFFFFF"/>
        </a:lt1>
        <a:dk2>
          <a:srgbClr val="4A8AC4"/>
        </a:dk2>
        <a:lt2>
          <a:srgbClr val="F7CC17"/>
        </a:lt2>
        <a:accent1>
          <a:srgbClr val="CDCD1F"/>
        </a:accent1>
        <a:accent2>
          <a:srgbClr val="368D2D"/>
        </a:accent2>
        <a:accent3>
          <a:srgbClr val="B1C4DE"/>
        </a:accent3>
        <a:accent4>
          <a:srgbClr val="DADADA"/>
        </a:accent4>
        <a:accent5>
          <a:srgbClr val="E3E3AB"/>
        </a:accent5>
        <a:accent6>
          <a:srgbClr val="307F28"/>
        </a:accent6>
        <a:hlink>
          <a:srgbClr val="0066FF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子供の青いお絵かきデザイン テンプレート</Template>
  <TotalTime>98</TotalTime>
  <Words>557</Words>
  <Application>Microsoft Office PowerPoint</Application>
  <PresentationFormat>画面に合わせる (4:3)</PresentationFormat>
  <Paragraphs>53</Paragraphs>
  <Slides>10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6" baseType="lpstr">
      <vt:lpstr>Arial</vt:lpstr>
      <vt:lpstr>ＭＳ Ｐゴシック</vt:lpstr>
      <vt:lpstr>Times New Roman</vt:lpstr>
      <vt:lpstr>Monotype Sorts</vt:lpstr>
      <vt:lpstr>ＭＳ Ｐ明朝</vt:lpstr>
      <vt:lpstr>TC_Education_ChildsDrawingsOnBlue_TP01140810</vt:lpstr>
      <vt:lpstr>図書館ツール発想日記 ～「東京大学内のサイトから関連学術用語のデータを得る」（仮称）システムへの寄り道思考経路～</vt:lpstr>
      <vt:lpstr>図書館で使えそうな情報を集める</vt:lpstr>
      <vt:lpstr>いきなり挫折する</vt:lpstr>
      <vt:lpstr>コメント機能の逆を考える</vt:lpstr>
      <vt:lpstr>検索エンジン(Yahoo!)で 学内検索</vt:lpstr>
      <vt:lpstr>用語抽出ソフトを組合わせる</vt:lpstr>
      <vt:lpstr>OPACとの連携</vt:lpstr>
      <vt:lpstr>連想検索っぽい？</vt:lpstr>
      <vt:lpstr>たねあかし</vt:lpstr>
      <vt:lpstr>画面例</vt:lpstr>
    </vt:vector>
  </TitlesOfParts>
  <Company>東京大学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発想ブログ</dc:title>
  <dc:creator>社研図書室</dc:creator>
  <cp:lastModifiedBy>前田　朗</cp:lastModifiedBy>
  <cp:revision>94</cp:revision>
  <dcterms:created xsi:type="dcterms:W3CDTF">2008-07-30T01:04:45Z</dcterms:created>
  <dcterms:modified xsi:type="dcterms:W3CDTF">2021-10-11T04:39:55Z</dcterms:modified>
</cp:coreProperties>
</file>