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2967118-5512-4ABD-A372-83DC911DC4B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B732-9A96-4871-A8DA-27E5A13B78B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494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61188" y="274638"/>
            <a:ext cx="1725612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781175" y="274638"/>
            <a:ext cx="502761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3EE61-7AE9-4293-8EA2-8B20592B6FF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324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94D37-5F9D-443C-A85F-AEBAB209D6A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879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4667D-0ED5-4532-B458-8AD0745465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7488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781175" y="1600200"/>
            <a:ext cx="3376613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10188" y="1600200"/>
            <a:ext cx="3376612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79874-C51C-4852-B80D-ECDAAB4F4B9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1698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84B21-55F7-4D95-A6C0-E961D3CC6A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873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7D0DC-FAFB-4073-B6B8-89FB781B19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5714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11771-CB92-48F0-AA6E-2F9B2688C4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16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30F9-7E2C-4A43-A813-06C14386AB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408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3259D-311C-407F-9091-3B0589DE47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6695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81175" y="274638"/>
            <a:ext cx="69056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81175" y="1600200"/>
            <a:ext cx="69056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81175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73513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4363" y="6245225"/>
            <a:ext cx="17224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fld id="{1D5E3E27-9DFF-4D76-8D2F-855CAB6A90C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rgbClr val="8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rgbClr val="800000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3200" kern="1200">
          <a:solidFill>
            <a:srgbClr val="8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800" kern="1200">
          <a:solidFill>
            <a:srgbClr val="8000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kumimoji="1" sz="2400" kern="1200">
          <a:solidFill>
            <a:srgbClr val="80000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" panose="020B0604020202020204" pitchFamily="34" charset="0"/>
        <a:buChar char="◆"/>
        <a:defRPr kumimoji="1" sz="2000" kern="1200">
          <a:solidFill>
            <a:srgbClr val="8000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" panose="020B0604020202020204" pitchFamily="34" charset="0"/>
        <a:buChar char="▪"/>
        <a:defRPr kumimoji="1" sz="2000" kern="1200">
          <a:solidFill>
            <a:srgbClr val="8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定番！</a:t>
            </a:r>
            <a:br>
              <a:rPr lang="ja-JP" altLang="en-US"/>
            </a:br>
            <a:r>
              <a:rPr lang="ja-JP" altLang="en-US"/>
              <a:t>ファイル同士のマッチング法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図書系のためのアプリケーション</a:t>
            </a:r>
          </a:p>
          <a:p>
            <a:r>
              <a:rPr lang="ja-JP" altLang="en-US"/>
              <a:t>開発講習会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２ステップで実現する！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/>
              <a:t>マッチング対象のファイル</a:t>
            </a:r>
            <a:r>
              <a:rPr lang="en-US" altLang="ja-JP" sz="2800"/>
              <a:t>A</a:t>
            </a:r>
            <a:r>
              <a:rPr lang="ja-JP" altLang="en-US" sz="2800"/>
              <a:t>とファイル</a:t>
            </a:r>
            <a:r>
              <a:rPr lang="en-US" altLang="ja-JP" sz="2800"/>
              <a:t>B</a:t>
            </a:r>
            <a:r>
              <a:rPr lang="ja-JP" altLang="en-US" sz="2800"/>
              <a:t>を用意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ステップ１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ファイル</a:t>
            </a:r>
            <a:r>
              <a:rPr lang="en-US" altLang="ja-JP" sz="2400"/>
              <a:t>A</a:t>
            </a:r>
            <a:r>
              <a:rPr lang="ja-JP" altLang="en-US" sz="2400"/>
              <a:t>をプログラムで読み込み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マッチングする項目を「キー」にその他のレコードを「値」にしたハッシュを作成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ステップ２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ファイル</a:t>
            </a:r>
            <a:r>
              <a:rPr lang="en-US" altLang="ja-JP" sz="2400"/>
              <a:t>B</a:t>
            </a:r>
            <a:r>
              <a:rPr lang="ja-JP" altLang="en-US" sz="2400"/>
              <a:t>をプログラムで読み込み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上記のステップで作成したハッシュを使いマッチした（あるいはしなかった）場合に、それがどのレコードかを出力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115888"/>
            <a:ext cx="5959475" cy="777875"/>
          </a:xfrm>
        </p:spPr>
        <p:txBody>
          <a:bodyPr/>
          <a:lstStyle/>
          <a:p>
            <a:r>
              <a:rPr lang="ja-JP" altLang="en-US" sz="3600"/>
              <a:t>今度は図で理解しよう！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6300788" y="1628775"/>
            <a:ext cx="1295400" cy="1008063"/>
          </a:xfrm>
          <a:prstGeom prst="foldedCorner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ファイル</a:t>
            </a:r>
            <a:r>
              <a:rPr lang="en-US" altLang="ja-JP"/>
              <a:t>A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227763" y="4149725"/>
            <a:ext cx="1295400" cy="1008063"/>
          </a:xfrm>
          <a:prstGeom prst="foldedCorner">
            <a:avLst>
              <a:gd name="adj" fmla="val 12500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ファイル</a:t>
            </a:r>
            <a:r>
              <a:rPr lang="en-US" altLang="ja-JP"/>
              <a:t>B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403350" y="2133600"/>
            <a:ext cx="2447925" cy="3587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/>
              <a:t>項目を分割</a:t>
            </a:r>
            <a:r>
              <a:rPr lang="en-US" altLang="ja-JP" sz="1600"/>
              <a:t>(</a:t>
            </a:r>
            <a:r>
              <a:rPr lang="en-US" altLang="ja-JP" sz="1600">
                <a:solidFill>
                  <a:srgbClr val="FF3300"/>
                </a:solidFill>
              </a:rPr>
              <a:t>split</a:t>
            </a:r>
            <a:r>
              <a:rPr lang="ja-JP" altLang="en-US" sz="1600">
                <a:solidFill>
                  <a:srgbClr val="FF3300"/>
                </a:solidFill>
              </a:rPr>
              <a:t>関数</a:t>
            </a:r>
            <a:r>
              <a:rPr lang="en-US" altLang="ja-JP" sz="1600"/>
              <a:t>)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403350" y="4365625"/>
            <a:ext cx="3673475" cy="360363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/>
              <a:t>マッチング対象とする項目を取り出し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1476375" y="5734050"/>
            <a:ext cx="3887788" cy="719138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/>
              <a:t>判定結果に応じて必要項目を表示</a:t>
            </a:r>
          </a:p>
          <a:p>
            <a:pPr algn="ctr"/>
            <a:r>
              <a:rPr lang="en-US" altLang="ja-JP" sz="1600"/>
              <a:t>(</a:t>
            </a:r>
            <a:r>
              <a:rPr lang="en-US" altLang="ja-JP" sz="1600">
                <a:solidFill>
                  <a:srgbClr val="FF3300"/>
                </a:solidFill>
              </a:rPr>
              <a:t>print</a:t>
            </a:r>
            <a:r>
              <a:rPr lang="ja-JP" altLang="en-US" sz="1600">
                <a:solidFill>
                  <a:srgbClr val="FF3300"/>
                </a:solidFill>
              </a:rPr>
              <a:t>文</a:t>
            </a:r>
            <a:r>
              <a:rPr lang="en-US" altLang="ja-JP" sz="1600"/>
              <a:t>)</a:t>
            </a:r>
          </a:p>
        </p:txBody>
      </p:sp>
      <p:grpSp>
        <p:nvGrpSpPr>
          <p:cNvPr id="8216" name="Group 24"/>
          <p:cNvGrpSpPr>
            <a:grpSpLocks/>
          </p:cNvGrpSpPr>
          <p:nvPr/>
        </p:nvGrpSpPr>
        <p:grpSpPr bwMode="auto">
          <a:xfrm>
            <a:off x="900113" y="981075"/>
            <a:ext cx="4751387" cy="2519363"/>
            <a:chOff x="567" y="618"/>
            <a:chExt cx="2993" cy="1587"/>
          </a:xfrm>
        </p:grpSpPr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839" y="845"/>
              <a:ext cx="2540" cy="409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/>
                <a:t>ファイル</a:t>
              </a:r>
              <a:r>
                <a:rPr lang="en-US" altLang="ja-JP" sz="1600"/>
                <a:t>[A]</a:t>
              </a:r>
              <a:r>
                <a:rPr lang="ja-JP" altLang="en-US" sz="1600"/>
                <a:t>をファイル名指定で</a:t>
              </a:r>
            </a:p>
            <a:p>
              <a:pPr algn="ctr"/>
              <a:r>
                <a:rPr lang="ja-JP" altLang="en-US" sz="1600"/>
                <a:t>１行づつ読み込み</a:t>
              </a:r>
              <a:r>
                <a:rPr lang="en-US" altLang="ja-JP" sz="1600"/>
                <a:t>(</a:t>
              </a:r>
              <a:r>
                <a:rPr lang="en-US" altLang="ja-JP" sz="1600">
                  <a:solidFill>
                    <a:srgbClr val="FF3300"/>
                  </a:solidFill>
                </a:rPr>
                <a:t>open</a:t>
              </a:r>
              <a:r>
                <a:rPr lang="ja-JP" altLang="en-US" sz="1600">
                  <a:solidFill>
                    <a:srgbClr val="FF3300"/>
                  </a:solidFill>
                </a:rPr>
                <a:t>関数</a:t>
              </a:r>
              <a:r>
                <a:rPr lang="en-US" altLang="ja-JP" sz="1600"/>
                <a:t>)</a:t>
              </a:r>
            </a:p>
          </p:txBody>
        </p:sp>
        <p:sp>
          <p:nvSpPr>
            <p:cNvPr id="8207" name="Rectangle 15"/>
            <p:cNvSpPr>
              <a:spLocks noChangeArrowheads="1"/>
            </p:cNvSpPr>
            <p:nvPr/>
          </p:nvSpPr>
          <p:spPr bwMode="auto">
            <a:xfrm>
              <a:off x="748" y="754"/>
              <a:ext cx="2812" cy="145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09" name="AutoShape 17"/>
            <p:cNvSpPr>
              <a:spLocks noChangeArrowheads="1"/>
            </p:cNvSpPr>
            <p:nvPr/>
          </p:nvSpPr>
          <p:spPr bwMode="auto">
            <a:xfrm>
              <a:off x="567" y="618"/>
              <a:ext cx="725" cy="227"/>
            </a:xfrm>
            <a:prstGeom prst="horizontalScroll">
              <a:avLst>
                <a:gd name="adj" fmla="val 12500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/>
                <a:t>ステップ１</a:t>
              </a:r>
            </a:p>
          </p:txBody>
        </p:sp>
      </p:grpSp>
      <p:sp>
        <p:nvSpPr>
          <p:cNvPr id="8211" name="AutoShape 19"/>
          <p:cNvSpPr>
            <a:spLocks noChangeArrowheads="1"/>
          </p:cNvSpPr>
          <p:nvPr/>
        </p:nvSpPr>
        <p:spPr bwMode="auto">
          <a:xfrm>
            <a:off x="5435600" y="1989138"/>
            <a:ext cx="576263" cy="287337"/>
          </a:xfrm>
          <a:prstGeom prst="lef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8218" name="Group 26"/>
          <p:cNvGrpSpPr>
            <a:grpSpLocks/>
          </p:cNvGrpSpPr>
          <p:nvPr/>
        </p:nvGrpSpPr>
        <p:grpSpPr bwMode="auto">
          <a:xfrm>
            <a:off x="1042988" y="3573463"/>
            <a:ext cx="5041900" cy="3024187"/>
            <a:chOff x="657" y="2251"/>
            <a:chExt cx="3176" cy="1905"/>
          </a:xfrm>
        </p:grpSpPr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884" y="2432"/>
              <a:ext cx="2540" cy="227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/>
                <a:t>こんどはファイル</a:t>
              </a:r>
              <a:r>
                <a:rPr lang="en-US" altLang="ja-JP" sz="1600"/>
                <a:t>[B]</a:t>
              </a:r>
              <a:r>
                <a:rPr lang="ja-JP" altLang="en-US" sz="1600"/>
                <a:t>を１行づつ読み込み</a:t>
              </a:r>
            </a:p>
          </p:txBody>
        </p:sp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793" y="2341"/>
              <a:ext cx="2813" cy="18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10" name="AutoShape 18"/>
            <p:cNvSpPr>
              <a:spLocks noChangeArrowheads="1"/>
            </p:cNvSpPr>
            <p:nvPr/>
          </p:nvSpPr>
          <p:spPr bwMode="auto">
            <a:xfrm>
              <a:off x="657" y="2251"/>
              <a:ext cx="725" cy="227"/>
            </a:xfrm>
            <a:prstGeom prst="horizontalScroll">
              <a:avLst>
                <a:gd name="adj" fmla="val 12500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/>
                <a:t>ステップ２</a:t>
              </a:r>
            </a:p>
          </p:txBody>
        </p:sp>
        <p:sp>
          <p:nvSpPr>
            <p:cNvPr id="8212" name="AutoShape 20"/>
            <p:cNvSpPr>
              <a:spLocks noChangeArrowheads="1"/>
            </p:cNvSpPr>
            <p:nvPr/>
          </p:nvSpPr>
          <p:spPr bwMode="auto">
            <a:xfrm>
              <a:off x="3470" y="2795"/>
              <a:ext cx="363" cy="181"/>
            </a:xfrm>
            <a:prstGeom prst="leftArrow">
              <a:avLst>
                <a:gd name="adj1" fmla="val 50000"/>
                <a:gd name="adj2" fmla="val 5013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8217" name="Group 25"/>
          <p:cNvGrpSpPr>
            <a:grpSpLocks/>
          </p:cNvGrpSpPr>
          <p:nvPr/>
        </p:nvGrpSpPr>
        <p:grpSpPr bwMode="auto">
          <a:xfrm>
            <a:off x="250825" y="2636838"/>
            <a:ext cx="4968875" cy="1439862"/>
            <a:chOff x="158" y="1661"/>
            <a:chExt cx="3130" cy="907"/>
          </a:xfrm>
        </p:grpSpPr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884" y="1661"/>
              <a:ext cx="2404" cy="45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/>
                <a:t>マッチ対象とする項目を</a:t>
              </a:r>
            </a:p>
            <a:p>
              <a:pPr algn="ctr"/>
              <a:r>
                <a:rPr lang="ja-JP" altLang="en-US" sz="1600"/>
                <a:t>キーにしたハッシュ</a:t>
              </a:r>
              <a:r>
                <a:rPr lang="en-US" altLang="ja-JP" sz="1600"/>
                <a:t>[α]</a:t>
              </a:r>
              <a:r>
                <a:rPr lang="ja-JP" altLang="en-US" sz="1600"/>
                <a:t>を作成</a:t>
              </a:r>
            </a:p>
          </p:txBody>
        </p:sp>
        <p:sp>
          <p:nvSpPr>
            <p:cNvPr id="8204" name="AutoShape 12"/>
            <p:cNvSpPr>
              <a:spLocks noChangeArrowheads="1"/>
            </p:cNvSpPr>
            <p:nvPr/>
          </p:nvSpPr>
          <p:spPr bwMode="auto">
            <a:xfrm>
              <a:off x="158" y="2024"/>
              <a:ext cx="499" cy="544"/>
            </a:xfrm>
            <a:prstGeom prst="octagon">
              <a:avLst>
                <a:gd name="adj" fmla="val 29287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/>
                <a:t>ハッシュ</a:t>
              </a:r>
            </a:p>
            <a:p>
              <a:pPr algn="ctr"/>
              <a:r>
                <a:rPr lang="en-US" altLang="ja-JP"/>
                <a:t>α</a:t>
              </a:r>
            </a:p>
          </p:txBody>
        </p:sp>
        <p:sp>
          <p:nvSpPr>
            <p:cNvPr id="8214" name="AutoShape 22"/>
            <p:cNvSpPr>
              <a:spLocks noChangeArrowheads="1"/>
            </p:cNvSpPr>
            <p:nvPr/>
          </p:nvSpPr>
          <p:spPr bwMode="auto">
            <a:xfrm rot="10800000">
              <a:off x="521" y="1797"/>
              <a:ext cx="181" cy="226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8219" name="Group 27"/>
          <p:cNvGrpSpPr>
            <a:grpSpLocks/>
          </p:cNvGrpSpPr>
          <p:nvPr/>
        </p:nvGrpSpPr>
        <p:grpSpPr bwMode="auto">
          <a:xfrm>
            <a:off x="755650" y="4437063"/>
            <a:ext cx="4535488" cy="1150937"/>
            <a:chOff x="476" y="2795"/>
            <a:chExt cx="2857" cy="725"/>
          </a:xfrm>
        </p:grpSpPr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884" y="3067"/>
              <a:ext cx="2449" cy="453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/>
                <a:t>その項目をキーにハッシュ</a:t>
              </a:r>
              <a:r>
                <a:rPr lang="en-US" altLang="ja-JP" sz="1600"/>
                <a:t>[α]</a:t>
              </a:r>
              <a:r>
                <a:rPr lang="ja-JP" altLang="en-US" sz="1600"/>
                <a:t>の</a:t>
              </a:r>
            </a:p>
            <a:p>
              <a:pPr algn="ctr"/>
              <a:r>
                <a:rPr lang="ja-JP" altLang="en-US" sz="1600"/>
                <a:t>値の有無判定</a:t>
              </a:r>
              <a:r>
                <a:rPr lang="en-US" altLang="ja-JP" sz="1600"/>
                <a:t>(if</a:t>
              </a:r>
              <a:r>
                <a:rPr lang="ja-JP" altLang="en-US" sz="1600"/>
                <a:t>文を使う）</a:t>
              </a:r>
            </a:p>
          </p:txBody>
        </p:sp>
        <p:sp>
          <p:nvSpPr>
            <p:cNvPr id="8215" name="AutoShape 23"/>
            <p:cNvSpPr>
              <a:spLocks noChangeArrowheads="1"/>
            </p:cNvSpPr>
            <p:nvPr/>
          </p:nvSpPr>
          <p:spPr bwMode="auto">
            <a:xfrm rot="5400000">
              <a:off x="340" y="2931"/>
              <a:ext cx="475" cy="204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02" grpId="0" animBg="1"/>
      <p:bldP spid="8206" grpId="0" animBg="1"/>
    </p:bldLst>
  </p:timing>
</p:sld>
</file>

<file path=ppt/theme/theme1.xml><?xml version="1.0" encoding="utf-8"?>
<a:theme xmlns:a="http://schemas.openxmlformats.org/drawingml/2006/main" name="和風織り目模様のデザイン テンプレート">
  <a:themeElements>
    <a:clrScheme name="和風織り目模様のデザイン テンプレー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和風織り目模様のデザイン 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和風織り目模様のデザイン テンプレー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和風織り目模様</Template>
  <TotalTime>21</TotalTime>
  <Words>195</Words>
  <Application>Microsoft Office PowerPoint</Application>
  <PresentationFormat>画面に合わせる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ＭＳ Ｐゴシック</vt:lpstr>
      <vt:lpstr>ＭＳ Ｐ明朝</vt:lpstr>
      <vt:lpstr>和風織り目模様のデザイン テンプレート</vt:lpstr>
      <vt:lpstr>定番！ ファイル同士のマッチング法</vt:lpstr>
      <vt:lpstr>２ステップで実現する！</vt:lpstr>
      <vt:lpstr>今度は図で理解しよう！</vt:lpstr>
    </vt:vector>
  </TitlesOfParts>
  <Company>東京大学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ファイル同士のマッチング方</dc:title>
  <dc:creator>社研図書室</dc:creator>
  <cp:lastModifiedBy>前田　朗</cp:lastModifiedBy>
  <cp:revision>39</cp:revision>
  <dcterms:created xsi:type="dcterms:W3CDTF">2007-10-03T08:29:10Z</dcterms:created>
  <dcterms:modified xsi:type="dcterms:W3CDTF">2021-10-11T04:38:27Z</dcterms:modified>
</cp:coreProperties>
</file>