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stellar" panose="020A0402060406010301" pitchFamily="18" charset="0"/>
        <a:ea typeface="ＭＳ ゴシック" panose="020B0609070205080204" pitchFamily="4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stellar" panose="020A0402060406010301" pitchFamily="18" charset="0"/>
        <a:ea typeface="ＭＳ ゴシック" panose="020B0609070205080204" pitchFamily="4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stellar" panose="020A0402060406010301" pitchFamily="18" charset="0"/>
        <a:ea typeface="ＭＳ ゴシック" panose="020B0609070205080204" pitchFamily="4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stellar" panose="020A0402060406010301" pitchFamily="18" charset="0"/>
        <a:ea typeface="ＭＳ ゴシック" panose="020B0609070205080204" pitchFamily="4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stellar" panose="020A0402060406010301" pitchFamily="18" charset="0"/>
        <a:ea typeface="ＭＳ ゴシック" panose="020B0609070205080204" pitchFamily="49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Castellar" panose="020A0402060406010301" pitchFamily="18" charset="0"/>
        <a:ea typeface="ＭＳ ゴシック" panose="020B0609070205080204" pitchFamily="49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Castellar" panose="020A0402060406010301" pitchFamily="18" charset="0"/>
        <a:ea typeface="ＭＳ ゴシック" panose="020B0609070205080204" pitchFamily="49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Castellar" panose="020A0402060406010301" pitchFamily="18" charset="0"/>
        <a:ea typeface="ＭＳ ゴシック" panose="020B0609070205080204" pitchFamily="49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Castellar" panose="020A0402060406010301" pitchFamily="18" charset="0"/>
        <a:ea typeface="ＭＳ ゴシック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272776"/>
    <a:srgbClr val="24246D"/>
    <a:srgbClr val="2C2C2C"/>
    <a:srgbClr val="212164"/>
    <a:srgbClr val="6E3D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00113" y="1600200"/>
            <a:ext cx="7488237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00113" y="2895600"/>
            <a:ext cx="748823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096000"/>
            <a:ext cx="1752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240088" y="6096000"/>
            <a:ext cx="2663825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477000" y="6096000"/>
            <a:ext cx="1752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ea typeface="+mn-ea"/>
              </a:defRPr>
            </a:lvl1pPr>
          </a:lstStyle>
          <a:p>
            <a:fld id="{134E9043-5FE4-4B53-BF5C-6ED55EB4667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AB05D-E4D7-4469-8313-DAF41049734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6406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10E3D-6E8A-483F-92BD-BA430901CA8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06371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0386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431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076700"/>
            <a:ext cx="3810000" cy="19431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AE6B903-D24A-4852-8F92-E24181170AA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0500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8926D-148F-4295-AD0E-25564DDFF6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6384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DA9FB-41DD-48DF-ACF3-D6F8E282291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02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0386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0386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E4AA5-CA58-4ECB-A3B1-12EB01FE216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0182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E593D-816B-42D2-9043-5C9BACB5C2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005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D4BA5-219A-4497-8C33-E7386E6EA67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268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9F2AD-7598-4307-9BAA-41F2FFB0E2D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164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F9AC1-4982-42DE-AE14-02CD7AAA48B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959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7BEAE-94EB-4FD7-9E1B-86BBADCFC24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5915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C2C2C"/>
                </a:solidFill>
                <a:latin typeface="+mn-lt"/>
                <a:ea typeface="ＭＳ Ｐゴシック" panose="020B0600070205080204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2C2C2C"/>
                </a:solidFill>
                <a:latin typeface="+mn-lt"/>
                <a:ea typeface="ＭＳ Ｐゴシック" panose="020B0600070205080204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2C2C2C"/>
                </a:solidFill>
                <a:latin typeface="+mn-lt"/>
                <a:ea typeface="ＭＳ Ｐゴシック" panose="020B0600070205080204" pitchFamily="50" charset="-128"/>
              </a:defRPr>
            </a:lvl1pPr>
          </a:lstStyle>
          <a:p>
            <a:fld id="{D9285B2A-4AEA-44B6-A2FE-46BED93E90E6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5926138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b="1" kern="1200">
          <a:solidFill>
            <a:srgbClr val="27277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 b="1">
          <a:solidFill>
            <a:srgbClr val="272776"/>
          </a:solidFill>
          <a:latin typeface="Arial" panose="020B0604020202020204" pitchFamily="34" charset="0"/>
          <a:ea typeface="ＭＳ ゴシック" panose="020B0609070205080204" pitchFamily="49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 b="1">
          <a:solidFill>
            <a:srgbClr val="272776"/>
          </a:solidFill>
          <a:latin typeface="Arial" panose="020B0604020202020204" pitchFamily="34" charset="0"/>
          <a:ea typeface="ＭＳ ゴシック" panose="020B0609070205080204" pitchFamily="49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 b="1">
          <a:solidFill>
            <a:srgbClr val="272776"/>
          </a:solidFill>
          <a:latin typeface="Arial" panose="020B0604020202020204" pitchFamily="34" charset="0"/>
          <a:ea typeface="ＭＳ ゴシック" panose="020B0609070205080204" pitchFamily="49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 b="1">
          <a:solidFill>
            <a:srgbClr val="272776"/>
          </a:solidFill>
          <a:latin typeface="Arial" panose="020B0604020202020204" pitchFamily="34" charset="0"/>
          <a:ea typeface="ＭＳ ゴシック" panose="020B0609070205080204" pitchFamily="4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272776"/>
          </a:solidFill>
          <a:latin typeface="Arial" panose="020B0604020202020204" pitchFamily="34" charset="0"/>
          <a:ea typeface="ＭＳ ゴシック" panose="020B0609070205080204" pitchFamily="4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272776"/>
          </a:solidFill>
          <a:latin typeface="Arial" panose="020B0604020202020204" pitchFamily="34" charset="0"/>
          <a:ea typeface="ＭＳ ゴシック" panose="020B0609070205080204" pitchFamily="4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272776"/>
          </a:solidFill>
          <a:latin typeface="Arial" panose="020B0604020202020204" pitchFamily="34" charset="0"/>
          <a:ea typeface="ＭＳ ゴシック" panose="020B0609070205080204" pitchFamily="4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272776"/>
          </a:solidFill>
          <a:latin typeface="Arial" panose="020B0604020202020204" pitchFamily="34" charset="0"/>
          <a:ea typeface="ＭＳ ゴシック" panose="020B0609070205080204" pitchFamily="49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rgbClr val="27277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rgbClr val="272776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rgbClr val="272776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rgbClr val="272776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rgbClr val="27277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Rectangle 1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２館間の雑誌所蔵を比較する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平成２０年６月１１日</a:t>
            </a:r>
          </a:p>
          <a:p>
            <a:r>
              <a:rPr lang="ja-JP" altLang="en-US"/>
              <a:t>「図書系のための</a:t>
            </a:r>
          </a:p>
          <a:p>
            <a:r>
              <a:rPr lang="ja-JP" altLang="en-US"/>
              <a:t>アプリケーション開発講習会」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/>
              <a:t>柏移管補助</a:t>
            </a:r>
            <a:r>
              <a:rPr lang="en-US" altLang="ja-JP" sz="4000"/>
              <a:t>Web</a:t>
            </a:r>
            <a:r>
              <a:rPr lang="ja-JP" altLang="en-US" sz="4000"/>
              <a:t>アプリ案２</a:t>
            </a:r>
            <a:br>
              <a:rPr lang="ja-JP" altLang="en-US" sz="4000"/>
            </a:br>
            <a:r>
              <a:rPr lang="ja-JP" altLang="en-US" sz="4000"/>
              <a:t>～バッチ処理型～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最低限次の情報を含んだリストが必要</a:t>
            </a:r>
          </a:p>
          <a:p>
            <a:pPr lvl="1"/>
            <a:r>
              <a:rPr lang="ja-JP" altLang="en-US"/>
              <a:t>書誌</a:t>
            </a:r>
            <a:r>
              <a:rPr lang="en-US" altLang="ja-JP"/>
              <a:t>ID</a:t>
            </a:r>
          </a:p>
          <a:p>
            <a:pPr lvl="1"/>
            <a:r>
              <a:rPr lang="ja-JP" altLang="en-US"/>
              <a:t>自館所蔵</a:t>
            </a:r>
          </a:p>
          <a:p>
            <a:pPr lvl="1"/>
            <a:r>
              <a:rPr lang="ja-JP" altLang="en-US"/>
              <a:t>他館所蔵</a:t>
            </a:r>
          </a:p>
          <a:p>
            <a:r>
              <a:rPr lang="ja-JP" altLang="en-US"/>
              <a:t>バッチ処理が終了したらメールで通知？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雑誌包括所蔵を比較する！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628775"/>
            <a:ext cx="7772400" cy="4114800"/>
          </a:xfrm>
        </p:spPr>
        <p:txBody>
          <a:bodyPr/>
          <a:lstStyle/>
          <a:p>
            <a:r>
              <a:rPr lang="ja-JP" altLang="en-US" sz="2800"/>
              <a:t>雑誌の廃棄の際に、他館に欠号を補充できるか、調べやすくなる</a:t>
            </a:r>
          </a:p>
          <a:p>
            <a:pPr lvl="1"/>
            <a:r>
              <a:rPr lang="ja-JP" altLang="en-US" sz="2400"/>
              <a:t>特に柏移管関係では有用か？</a:t>
            </a:r>
          </a:p>
          <a:p>
            <a:pPr lvl="1"/>
            <a:r>
              <a:rPr lang="ja-JP" altLang="en-US" sz="2400"/>
              <a:t>逆に他館より廃棄の照会があったときも有用</a:t>
            </a:r>
          </a:p>
          <a:p>
            <a:r>
              <a:rPr lang="ja-JP" altLang="en-US" sz="2800"/>
              <a:t>関連して次の機能も作成</a:t>
            </a:r>
          </a:p>
          <a:p>
            <a:pPr lvl="1"/>
            <a:r>
              <a:rPr lang="ja-JP" altLang="en-US" sz="2400"/>
              <a:t>簡単チェックイン</a:t>
            </a:r>
          </a:p>
          <a:p>
            <a:pPr lvl="1"/>
            <a:r>
              <a:rPr lang="ja-JP" altLang="en-US" sz="2400"/>
              <a:t>中途欠号抽出</a:t>
            </a:r>
          </a:p>
          <a:p>
            <a:pPr lvl="1"/>
            <a:r>
              <a:rPr lang="ja-JP" altLang="en-US" sz="2400"/>
              <a:t>最古巻と最新巻を抽出</a:t>
            </a:r>
          </a:p>
          <a:p>
            <a:pPr lvl="1"/>
            <a:endParaRPr lang="ja-JP" altLang="en-US" sz="2400"/>
          </a:p>
          <a:p>
            <a:pPr lvl="1"/>
            <a:endParaRPr lang="en-US" altLang="ja-JP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雑誌包括所蔵を比較する！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349500"/>
            <a:ext cx="7304088" cy="3394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/>
              <a:t>雑誌の廃棄の際に、他館に欠号を補充できるか、調べやすくなる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特に柏移管関係では有用か？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他館より廃棄の照会があったときも有用</a:t>
            </a:r>
          </a:p>
          <a:p>
            <a:pPr>
              <a:lnSpc>
                <a:spcPct val="90000"/>
              </a:lnSpc>
            </a:pPr>
            <a:r>
              <a:rPr lang="ja-JP" altLang="en-US" sz="2800"/>
              <a:t>関連して次の機能も提供できる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簡単チェックイン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中途欠号抽出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最古巻と最新巻を抽出</a:t>
            </a:r>
          </a:p>
          <a:p>
            <a:pPr lvl="1">
              <a:lnSpc>
                <a:spcPct val="90000"/>
              </a:lnSpc>
            </a:pPr>
            <a:endParaRPr lang="en-US" altLang="ja-JP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計画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60575"/>
            <a:ext cx="7989888" cy="28813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>
                <a:solidFill>
                  <a:srgbClr val="FF6699"/>
                </a:solidFill>
              </a:rPr>
              <a:t>全国</a:t>
            </a:r>
            <a:r>
              <a:rPr lang="ja-JP" altLang="en-US" sz="2800"/>
              <a:t>の大学図書館向けにコアプログラムを提供（ </a:t>
            </a:r>
            <a:r>
              <a:rPr lang="en-US" altLang="ja-JP" sz="2800"/>
              <a:t>CPAN</a:t>
            </a:r>
            <a:r>
              <a:rPr lang="ja-JP" altLang="en-US" sz="2800"/>
              <a:t>準拠の</a:t>
            </a:r>
            <a:r>
              <a:rPr lang="en-US" altLang="ja-JP" sz="2800"/>
              <a:t>Perl</a:t>
            </a:r>
            <a:r>
              <a:rPr lang="ja-JP" altLang="en-US" sz="2800"/>
              <a:t>モジュール）</a:t>
            </a:r>
          </a:p>
          <a:p>
            <a:pPr>
              <a:lnSpc>
                <a:spcPct val="90000"/>
              </a:lnSpc>
            </a:pPr>
            <a:r>
              <a:rPr lang="ja-JP" altLang="en-US" sz="2800"/>
              <a:t>デモ用の</a:t>
            </a:r>
            <a:r>
              <a:rPr lang="en-US" altLang="ja-JP" sz="2800"/>
              <a:t>Web</a:t>
            </a:r>
            <a:r>
              <a:rPr lang="ja-JP" altLang="en-US" sz="2800"/>
              <a:t>アプリを作成</a:t>
            </a:r>
          </a:p>
          <a:p>
            <a:pPr>
              <a:lnSpc>
                <a:spcPct val="90000"/>
              </a:lnSpc>
            </a:pPr>
            <a:r>
              <a:rPr lang="ja-JP" altLang="en-US" sz="2800"/>
              <a:t>柏移管補助用の</a:t>
            </a:r>
            <a:r>
              <a:rPr lang="en-US" altLang="ja-JP" sz="2800"/>
              <a:t>Web</a:t>
            </a:r>
            <a:r>
              <a:rPr lang="ja-JP" altLang="en-US" sz="2800"/>
              <a:t>アプリを２種作成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オンライン型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バッチ型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486650" cy="1143000"/>
          </a:xfrm>
        </p:spPr>
        <p:txBody>
          <a:bodyPr/>
          <a:lstStyle/>
          <a:p>
            <a:r>
              <a:rPr lang="ja-JP" altLang="en-US" sz="4000"/>
              <a:t>「はずれ」の少ない？</a:t>
            </a:r>
            <a:br>
              <a:rPr lang="ja-JP" altLang="en-US" sz="4000"/>
            </a:br>
            <a:r>
              <a:rPr lang="ja-JP" altLang="en-US" sz="4000"/>
              <a:t>モジュール開発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2800"/>
              <a:t>Web</a:t>
            </a:r>
            <a:r>
              <a:rPr lang="ja-JP" altLang="en-US" sz="2800"/>
              <a:t>アプリの場合、あたりはずれがありそう。</a:t>
            </a:r>
          </a:p>
          <a:p>
            <a:r>
              <a:rPr lang="ja-JP" altLang="en-US" sz="2800"/>
              <a:t>もし、しっかり作成したモジュールであれば、複数アプリで使うことができる　→　アプリの数が増えるので外す可能が減る</a:t>
            </a:r>
          </a:p>
          <a:p>
            <a:r>
              <a:rPr lang="ja-JP" altLang="en-US" sz="2800"/>
              <a:t>図書館においても、配布されている</a:t>
            </a:r>
            <a:r>
              <a:rPr lang="en-US" altLang="ja-JP" sz="2800"/>
              <a:t>Perl</a:t>
            </a:r>
            <a:r>
              <a:rPr lang="ja-JP" altLang="en-US" sz="2800"/>
              <a:t>モジュールは多い</a:t>
            </a:r>
            <a:r>
              <a:rPr lang="en-US" altLang="ja-JP" sz="2800"/>
              <a:t>(MARC</a:t>
            </a:r>
            <a:r>
              <a:rPr lang="ja-JP" altLang="en-US" sz="2800"/>
              <a:t>や</a:t>
            </a:r>
            <a:r>
              <a:rPr lang="en-US" altLang="ja-JP" sz="2800"/>
              <a:t>OAI</a:t>
            </a:r>
            <a:r>
              <a:rPr lang="ja-JP" altLang="en-US" sz="2800"/>
              <a:t>など）</a:t>
            </a:r>
          </a:p>
          <a:p>
            <a:pPr lvl="1"/>
            <a:r>
              <a:rPr lang="ja-JP" altLang="en-US" sz="2400"/>
              <a:t>東京大学でも寄与できるとよいかも？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11188" y="549275"/>
            <a:ext cx="1368425" cy="863600"/>
          </a:xfrm>
          <a:prstGeom prst="irregularSeal1">
            <a:avLst/>
          </a:prstGeom>
          <a:solidFill>
            <a:srgbClr val="CCFFFF">
              <a:alpha val="60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実は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Perl</a:t>
            </a:r>
            <a:r>
              <a:rPr lang="ja-JP" altLang="en-US"/>
              <a:t>モジュール作成から学ぶ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989138"/>
            <a:ext cx="6323013" cy="2824162"/>
          </a:xfrm>
        </p:spPr>
        <p:txBody>
          <a:bodyPr/>
          <a:lstStyle/>
          <a:p>
            <a:r>
              <a:rPr lang="ja-JP" altLang="en-US"/>
              <a:t>雑誌包括所蔵形の理解</a:t>
            </a:r>
          </a:p>
          <a:p>
            <a:r>
              <a:rPr lang="ja-JP" altLang="en-US"/>
              <a:t>オブジェクト指向設計</a:t>
            </a:r>
          </a:p>
          <a:p>
            <a:r>
              <a:rPr lang="ja-JP" altLang="en-US"/>
              <a:t>テスト駆動型開発</a:t>
            </a:r>
          </a:p>
          <a:p>
            <a:r>
              <a:rPr lang="ja-JP" altLang="en-US"/>
              <a:t>ドキュメント管理</a:t>
            </a:r>
          </a:p>
          <a:p>
            <a:r>
              <a:rPr lang="ja-JP" altLang="en-US"/>
              <a:t>パッケージング</a:t>
            </a:r>
          </a:p>
          <a:p>
            <a:endParaRPr lang="en-US" altLang="ja-JP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1187450" y="5373688"/>
            <a:ext cx="6480175" cy="935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モジュール配布は、これで３件めですが、</a:t>
            </a:r>
          </a:p>
          <a:p>
            <a:pPr algn="ctr"/>
            <a:r>
              <a:rPr lang="ja-JP" altLang="en-US"/>
              <a:t>毎回「腕を上げること」を目指しています。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404813"/>
            <a:ext cx="8027987" cy="6230937"/>
          </a:xfrm>
        </p:spPr>
      </p:pic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1187450" y="5300663"/>
            <a:ext cx="7056438" cy="936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3200">
                <a:latin typeface="Times New Roman" panose="02020603050405020304" pitchFamily="18" charset="0"/>
                <a:ea typeface="ＭＳ Ｐゴシック" panose="020B0600070205080204" pitchFamily="50" charset="-128"/>
              </a:rPr>
              <a:t>Ｐｅｒｌモジュールのデモページ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78" name="Group 598"/>
          <p:cNvGraphicFramePr>
            <a:graphicFrameLocks noGrp="1"/>
          </p:cNvGraphicFramePr>
          <p:nvPr>
            <p:ph sz="half" idx="1"/>
          </p:nvPr>
        </p:nvGraphicFramePr>
        <p:xfrm>
          <a:off x="468313" y="260350"/>
          <a:ext cx="8207375" cy="6272213"/>
        </p:xfrm>
        <a:graphic>
          <a:graphicData uri="http://schemas.openxmlformats.org/drawingml/2006/table">
            <a:tbl>
              <a:tblPr/>
              <a:tblGrid>
                <a:gridCol w="2303462">
                  <a:extLst>
                    <a:ext uri="{9D8B030D-6E8A-4147-A177-3AD203B41FA5}">
                      <a16:colId xmlns:a16="http://schemas.microsoft.com/office/drawing/2014/main" val="1438911720"/>
                    </a:ext>
                  </a:extLst>
                </a:gridCol>
                <a:gridCol w="4679950">
                  <a:extLst>
                    <a:ext uri="{9D8B030D-6E8A-4147-A177-3AD203B41FA5}">
                      <a16:colId xmlns:a16="http://schemas.microsoft.com/office/drawing/2014/main" val="651210189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3520627149"/>
                    </a:ext>
                  </a:extLst>
                </a:gridCol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関数名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説明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664406"/>
                  </a:ext>
                </a:extLst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_div_serials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雑誌包括所蔵形を巻のまとまりに分割する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4-7,5(1),8 → 0:4-8 1:5(1), 2:8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29548"/>
                  </a:ext>
                </a:extLst>
              </a:tr>
              <a:tr h="333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_get_first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雑誌包括所蔵形から始まりの巻号を得る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4-8 → 4, 3 → 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038959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_get_last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雑誌包括所蔵形から終わりの巻号を得る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4-8 → 8, 3 → 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9056"/>
                  </a:ext>
                </a:extLst>
              </a:tr>
              <a:tr h="384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_simple_checkin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巻レベルの巻の連なりを雑誌包括形にまとめる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4,5,6,8 → 4-6,8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95980"/>
                  </a:ext>
                </a:extLst>
              </a:tr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_check_include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ある巻がある雑誌包括所蔵形に含まれるかチェックする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4-10,14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に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7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が含まれるか？ →　「真」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609921"/>
                  </a:ext>
                </a:extLst>
              </a:tr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middle_lack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中途欠号を得る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4-6,7(2-3), 9 → 7(), 8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486951"/>
                  </a:ext>
                </a:extLst>
              </a:tr>
              <a:tr h="403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fill_middle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他館の中途欠号のうち補充可能な巻を得る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("4-6,7(2-3), 9", "1-10") → 7(), 8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7403835"/>
                  </a:ext>
                </a:extLst>
              </a:tr>
              <a:tr h="403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fill_old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他館の中途欠号のうち補充可能な古い巻を得る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("4-6,7(2-3), 9", "1-10") → 1-3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240767"/>
                  </a:ext>
                </a:extLst>
              </a:tr>
              <a:tr h="404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fill_new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他館の中途欠号のうち補充可能な新しい巻を得る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("4-6,7(2-3), 9", "1-10") → 10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1008940"/>
                  </a:ext>
                </a:extLst>
              </a:tr>
              <a:tr h="403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fill_all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他館の中途欠号のうち補充可能な巻を得る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rgbClr val="272776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("4-6,7(2-3), 9", "1-10") → 1-3,7(),8,10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2776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344839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772400" cy="782638"/>
          </a:xfrm>
        </p:spPr>
        <p:txBody>
          <a:bodyPr/>
          <a:lstStyle/>
          <a:p>
            <a:r>
              <a:rPr lang="ja-JP" altLang="en-US" sz="2800"/>
              <a:t>柏移管補助</a:t>
            </a:r>
            <a:r>
              <a:rPr lang="en-US" altLang="ja-JP" sz="2800"/>
              <a:t>Web</a:t>
            </a:r>
            <a:r>
              <a:rPr lang="ja-JP" altLang="en-US" sz="2800"/>
              <a:t>アプリ案１ ～対話型～</a:t>
            </a:r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052513"/>
            <a:ext cx="4805363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緋鯉と水面のデザイン テンプレート">
  <a:themeElements>
    <a:clrScheme name="緋鯉と水面のデザイン テンプレー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緋鯉と水面のデザイン テンプレート">
      <a:majorFont>
        <a:latin typeface="Arial"/>
        <a:ea typeface="ＭＳ ゴシック"/>
        <a:cs typeface=""/>
      </a:majorFont>
      <a:minorFont>
        <a:latin typeface="Arial"/>
        <a:ea typeface="ＭＳ 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緋鯉と水面のデザイン テンプレー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緋鯉と水面のデザイン テンプレー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緋鯉と水面のデザイン テンプレー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緋鯉と水面のデザイン テンプレー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緋鯉と水面のデザイン テンプレー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緋鯉と水面のデザイン テンプレー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緋鯉と水面のデザイン テンプレー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緋鯉と水面のデザイン テンプレー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緋鯉と水面のデザイン テンプレー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緋鯉と水面のデザイン テンプレー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緋鯉と水面のデザイン テンプレー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緋鯉と水面のデザイン テンプレー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緋鯉と水面のデザイン テンプレート</Template>
  <TotalTime>79</TotalTime>
  <Words>552</Words>
  <Application>Microsoft Office PowerPoint</Application>
  <PresentationFormat>画面に合わせる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Castellar</vt:lpstr>
      <vt:lpstr>ＭＳ ゴシック</vt:lpstr>
      <vt:lpstr>Arial</vt:lpstr>
      <vt:lpstr>ＭＳ Ｐゴシック</vt:lpstr>
      <vt:lpstr>Times New Roman</vt:lpstr>
      <vt:lpstr>緋鯉と水面のデザイン テンプレート</vt:lpstr>
      <vt:lpstr>２館間の雑誌所蔵を比較する</vt:lpstr>
      <vt:lpstr>雑誌包括所蔵を比較する！</vt:lpstr>
      <vt:lpstr>雑誌包括所蔵を比較する！</vt:lpstr>
      <vt:lpstr>計画</vt:lpstr>
      <vt:lpstr>「はずれ」の少ない？ モジュール開発</vt:lpstr>
      <vt:lpstr>Perlモジュール作成から学ぶ</vt:lpstr>
      <vt:lpstr>PowerPoint プレゼンテーション</vt:lpstr>
      <vt:lpstr>PowerPoint プレゼンテーション</vt:lpstr>
      <vt:lpstr>柏移管補助Webアプリ案１ ～対話型～</vt:lpstr>
      <vt:lpstr>柏移管補助Webアプリ案２ ～バッチ処理型～</vt:lpstr>
    </vt:vector>
  </TitlesOfParts>
  <Manager/>
  <Company>東京大学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subject/>
  <dc:creator>社研図書室</dc:creator>
  <cp:keywords/>
  <dc:description/>
  <cp:lastModifiedBy>前田　朗</cp:lastModifiedBy>
  <cp:revision>67</cp:revision>
  <dcterms:created xsi:type="dcterms:W3CDTF">2008-06-09T08:01:48Z</dcterms:created>
  <dcterms:modified xsi:type="dcterms:W3CDTF">2021-10-11T04:37:34Z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TC011182381041</vt:lpwstr>
  </property>
</Properties>
</file>