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63" r:id="rId3"/>
    <p:sldId id="267" r:id="rId4"/>
    <p:sldId id="257" r:id="rId5"/>
    <p:sldId id="264" r:id="rId6"/>
    <p:sldId id="265" r:id="rId7"/>
    <p:sldId id="266" r:id="rId8"/>
    <p:sldId id="258" r:id="rId9"/>
    <p:sldId id="259" r:id="rId10"/>
    <p:sldId id="260" r:id="rId11"/>
    <p:sldId id="261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8BB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20638"/>
            <a:ext cx="9144000" cy="6899276"/>
            <a:chOff x="0" y="-13"/>
            <a:chExt cx="5760" cy="4346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4464" y="672"/>
              <a:ext cx="1296" cy="3661"/>
              <a:chOff x="4464" y="672"/>
              <a:chExt cx="1296" cy="3661"/>
            </a:xfrm>
          </p:grpSpPr>
          <p:sp>
            <p:nvSpPr>
              <p:cNvPr id="27652" name="Freeform 4"/>
              <p:cNvSpPr>
                <a:spLocks/>
              </p:cNvSpPr>
              <p:nvPr/>
            </p:nvSpPr>
            <p:spPr bwMode="invGray">
              <a:xfrm>
                <a:off x="4464" y="672"/>
                <a:ext cx="1159" cy="3661"/>
              </a:xfrm>
              <a:custGeom>
                <a:avLst/>
                <a:gdLst>
                  <a:gd name="T0" fmla="*/ 969 w 1159"/>
                  <a:gd name="T1" fmla="*/ 0 h 3661"/>
                  <a:gd name="T2" fmla="*/ 62 w 1159"/>
                  <a:gd name="T3" fmla="*/ 3644 h 3661"/>
                  <a:gd name="T4" fmla="*/ 1154 w 1159"/>
                  <a:gd name="T5" fmla="*/ 3661 h 3661"/>
                  <a:gd name="T6" fmla="*/ 1159 w 1159"/>
                  <a:gd name="T7" fmla="*/ 146 h 3661"/>
                  <a:gd name="T8" fmla="*/ 969 w 1159"/>
                  <a:gd name="T9" fmla="*/ 0 h 3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61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4" y="3661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53" name="Freeform 5" descr="Weave"/>
              <p:cNvSpPr>
                <a:spLocks/>
              </p:cNvSpPr>
              <p:nvPr/>
            </p:nvSpPr>
            <p:spPr bwMode="invGray">
              <a:xfrm>
                <a:off x="4601" y="672"/>
                <a:ext cx="1159" cy="3645"/>
              </a:xfrm>
              <a:custGeom>
                <a:avLst/>
                <a:gdLst>
                  <a:gd name="T0" fmla="*/ 969 w 1159"/>
                  <a:gd name="T1" fmla="*/ 0 h 3645"/>
                  <a:gd name="T2" fmla="*/ 62 w 1159"/>
                  <a:gd name="T3" fmla="*/ 3644 h 3645"/>
                  <a:gd name="T4" fmla="*/ 1150 w 1159"/>
                  <a:gd name="T5" fmla="*/ 3645 h 3645"/>
                  <a:gd name="T6" fmla="*/ 1159 w 1159"/>
                  <a:gd name="T7" fmla="*/ 146 h 3645"/>
                  <a:gd name="T8" fmla="*/ 969 w 1159"/>
                  <a:gd name="T9" fmla="*/ 0 h 3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45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0" y="3645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pattFill prst="weave">
                <a:fgClr>
                  <a:srgbClr val="134C89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54" name="Freeform 6" descr="blkimono"/>
              <p:cNvSpPr>
                <a:spLocks/>
              </p:cNvSpPr>
              <p:nvPr/>
            </p:nvSpPr>
            <p:spPr bwMode="invGray">
              <a:xfrm>
                <a:off x="4704" y="880"/>
                <a:ext cx="1055" cy="3440"/>
              </a:xfrm>
              <a:custGeom>
                <a:avLst/>
                <a:gdLst>
                  <a:gd name="T0" fmla="*/ 1055 w 1055"/>
                  <a:gd name="T1" fmla="*/ 0 h 3440"/>
                  <a:gd name="T2" fmla="*/ 46 w 1055"/>
                  <a:gd name="T3" fmla="*/ 3440 h 3440"/>
                  <a:gd name="T4" fmla="*/ 1055 w 1055"/>
                  <a:gd name="T5" fmla="*/ 3440 h 3440"/>
                  <a:gd name="T6" fmla="*/ 1055 w 1055"/>
                  <a:gd name="T7" fmla="*/ 0 h 3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5" h="3440">
                    <a:moveTo>
                      <a:pt x="1055" y="0"/>
                    </a:moveTo>
                    <a:cubicBezTo>
                      <a:pt x="236" y="439"/>
                      <a:pt x="0" y="2852"/>
                      <a:pt x="46" y="3440"/>
                    </a:cubicBezTo>
                    <a:lnTo>
                      <a:pt x="1055" y="3440"/>
                    </a:lnTo>
                    <a:lnTo>
                      <a:pt x="1055" y="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55" name="Freeform 7"/>
              <p:cNvSpPr>
                <a:spLocks/>
              </p:cNvSpPr>
              <p:nvPr/>
            </p:nvSpPr>
            <p:spPr bwMode="invGray">
              <a:xfrm>
                <a:off x="4693" y="717"/>
                <a:ext cx="1067" cy="3606"/>
              </a:xfrm>
              <a:custGeom>
                <a:avLst/>
                <a:gdLst>
                  <a:gd name="T0" fmla="*/ 44 w 1067"/>
                  <a:gd name="T1" fmla="*/ 3600 h 3606"/>
                  <a:gd name="T2" fmla="*/ 1067 w 1067"/>
                  <a:gd name="T3" fmla="*/ 0 h 3606"/>
                  <a:gd name="T4" fmla="*/ 1067 w 1067"/>
                  <a:gd name="T5" fmla="*/ 255 h 3606"/>
                  <a:gd name="T6" fmla="*/ 125 w 1067"/>
                  <a:gd name="T7" fmla="*/ 3606 h 3606"/>
                  <a:gd name="T8" fmla="*/ 44 w 1067"/>
                  <a:gd name="T9" fmla="*/ 3600 h 3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7" h="3606">
                    <a:moveTo>
                      <a:pt x="44" y="3600"/>
                    </a:moveTo>
                    <a:cubicBezTo>
                      <a:pt x="0" y="3102"/>
                      <a:pt x="277" y="337"/>
                      <a:pt x="1067" y="0"/>
                    </a:cubicBezTo>
                    <a:lnTo>
                      <a:pt x="1067" y="255"/>
                    </a:lnTo>
                    <a:cubicBezTo>
                      <a:pt x="569" y="1162"/>
                      <a:pt x="154" y="2230"/>
                      <a:pt x="125" y="3606"/>
                    </a:cubicBezTo>
                    <a:lnTo>
                      <a:pt x="44" y="3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7656" name="Group 8"/>
            <p:cNvGrpSpPr>
              <a:grpSpLocks/>
            </p:cNvGrpSpPr>
            <p:nvPr/>
          </p:nvGrpSpPr>
          <p:grpSpPr bwMode="auto">
            <a:xfrm rot="-10800000">
              <a:off x="0" y="-13"/>
              <a:ext cx="1296" cy="3661"/>
              <a:chOff x="4464" y="672"/>
              <a:chExt cx="1296" cy="3661"/>
            </a:xfrm>
          </p:grpSpPr>
          <p:sp>
            <p:nvSpPr>
              <p:cNvPr id="27657" name="Freeform 9"/>
              <p:cNvSpPr>
                <a:spLocks/>
              </p:cNvSpPr>
              <p:nvPr/>
            </p:nvSpPr>
            <p:spPr bwMode="invGray">
              <a:xfrm>
                <a:off x="4464" y="672"/>
                <a:ext cx="1159" cy="3661"/>
              </a:xfrm>
              <a:custGeom>
                <a:avLst/>
                <a:gdLst>
                  <a:gd name="T0" fmla="*/ 969 w 1159"/>
                  <a:gd name="T1" fmla="*/ 0 h 3661"/>
                  <a:gd name="T2" fmla="*/ 62 w 1159"/>
                  <a:gd name="T3" fmla="*/ 3644 h 3661"/>
                  <a:gd name="T4" fmla="*/ 1154 w 1159"/>
                  <a:gd name="T5" fmla="*/ 3661 h 3661"/>
                  <a:gd name="T6" fmla="*/ 1159 w 1159"/>
                  <a:gd name="T7" fmla="*/ 146 h 3661"/>
                  <a:gd name="T8" fmla="*/ 969 w 1159"/>
                  <a:gd name="T9" fmla="*/ 0 h 3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61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4" y="3661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58" name="Freeform 10" descr="Weave"/>
              <p:cNvSpPr>
                <a:spLocks/>
              </p:cNvSpPr>
              <p:nvPr/>
            </p:nvSpPr>
            <p:spPr bwMode="invGray">
              <a:xfrm>
                <a:off x="4601" y="672"/>
                <a:ext cx="1159" cy="3645"/>
              </a:xfrm>
              <a:custGeom>
                <a:avLst/>
                <a:gdLst>
                  <a:gd name="T0" fmla="*/ 969 w 1159"/>
                  <a:gd name="T1" fmla="*/ 0 h 3645"/>
                  <a:gd name="T2" fmla="*/ 62 w 1159"/>
                  <a:gd name="T3" fmla="*/ 3644 h 3645"/>
                  <a:gd name="T4" fmla="*/ 1150 w 1159"/>
                  <a:gd name="T5" fmla="*/ 3645 h 3645"/>
                  <a:gd name="T6" fmla="*/ 1159 w 1159"/>
                  <a:gd name="T7" fmla="*/ 146 h 3645"/>
                  <a:gd name="T8" fmla="*/ 969 w 1159"/>
                  <a:gd name="T9" fmla="*/ 0 h 3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45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0" y="3645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pattFill prst="weave">
                <a:fgClr>
                  <a:srgbClr val="134C89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59" name="Freeform 11" descr="blkimono"/>
              <p:cNvSpPr>
                <a:spLocks/>
              </p:cNvSpPr>
              <p:nvPr/>
            </p:nvSpPr>
            <p:spPr bwMode="invGray">
              <a:xfrm>
                <a:off x="4704" y="880"/>
                <a:ext cx="1055" cy="3440"/>
              </a:xfrm>
              <a:custGeom>
                <a:avLst/>
                <a:gdLst>
                  <a:gd name="T0" fmla="*/ 1055 w 1055"/>
                  <a:gd name="T1" fmla="*/ 0 h 3440"/>
                  <a:gd name="T2" fmla="*/ 46 w 1055"/>
                  <a:gd name="T3" fmla="*/ 3440 h 3440"/>
                  <a:gd name="T4" fmla="*/ 1055 w 1055"/>
                  <a:gd name="T5" fmla="*/ 3440 h 3440"/>
                  <a:gd name="T6" fmla="*/ 1055 w 1055"/>
                  <a:gd name="T7" fmla="*/ 0 h 3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5" h="3440">
                    <a:moveTo>
                      <a:pt x="1055" y="0"/>
                    </a:moveTo>
                    <a:cubicBezTo>
                      <a:pt x="236" y="439"/>
                      <a:pt x="0" y="2852"/>
                      <a:pt x="46" y="3440"/>
                    </a:cubicBezTo>
                    <a:lnTo>
                      <a:pt x="1055" y="3440"/>
                    </a:lnTo>
                    <a:lnTo>
                      <a:pt x="1055" y="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invGray">
              <a:xfrm>
                <a:off x="4693" y="717"/>
                <a:ext cx="1067" cy="3606"/>
              </a:xfrm>
              <a:custGeom>
                <a:avLst/>
                <a:gdLst>
                  <a:gd name="T0" fmla="*/ 44 w 1067"/>
                  <a:gd name="T1" fmla="*/ 3600 h 3606"/>
                  <a:gd name="T2" fmla="*/ 1067 w 1067"/>
                  <a:gd name="T3" fmla="*/ 0 h 3606"/>
                  <a:gd name="T4" fmla="*/ 1067 w 1067"/>
                  <a:gd name="T5" fmla="*/ 255 h 3606"/>
                  <a:gd name="T6" fmla="*/ 125 w 1067"/>
                  <a:gd name="T7" fmla="*/ 3606 h 3606"/>
                  <a:gd name="T8" fmla="*/ 44 w 1067"/>
                  <a:gd name="T9" fmla="*/ 3600 h 3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7" h="3606">
                    <a:moveTo>
                      <a:pt x="44" y="3600"/>
                    </a:moveTo>
                    <a:cubicBezTo>
                      <a:pt x="0" y="3102"/>
                      <a:pt x="277" y="337"/>
                      <a:pt x="1067" y="0"/>
                    </a:cubicBezTo>
                    <a:lnTo>
                      <a:pt x="1067" y="255"/>
                    </a:lnTo>
                    <a:cubicBezTo>
                      <a:pt x="569" y="1162"/>
                      <a:pt x="154" y="2230"/>
                      <a:pt x="125" y="3606"/>
                    </a:cubicBezTo>
                    <a:lnTo>
                      <a:pt x="44" y="3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7661" name="Rectangle 13"/>
            <p:cNvSpPr>
              <a:spLocks noChangeArrowheads="1"/>
            </p:cNvSpPr>
            <p:nvPr/>
          </p:nvSpPr>
          <p:spPr bwMode="white">
            <a:xfrm>
              <a:off x="0" y="960"/>
              <a:ext cx="4752" cy="337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766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8001000" cy="2133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019800" cy="1752600"/>
          </a:xfrm>
        </p:spPr>
        <p:txBody>
          <a:bodyPr anchor="ctr"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314575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766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486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58F87B-1A39-434E-AA92-24D2B9C30D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E704-6BCA-4089-A9B7-759AC7B8AC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176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38900" y="457200"/>
            <a:ext cx="2095500" cy="5715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1341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6A8E-1753-446C-A4B2-856090608D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6494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152400" y="2057400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DD400F-249A-49DD-8AA8-E5EA9E5DA4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012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152400" y="20574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4800" y="20574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90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01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632EEB-7F6B-4B01-BC8C-5D1D256410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02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EDE24-AA0C-4246-9AAE-3DAC623F2D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406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B7B72-9ACE-44B4-B8AA-FE0FA6F12F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84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4800" y="20574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B105C-CC73-4513-BB48-62D68596B9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851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66CF7-CEC4-4A03-95A5-7360E2B6A2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27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06DD4-8FB3-453B-8B06-9045B38F76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5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0E514-54A5-4636-B13A-3B21237996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92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C5202-6CCC-4CB8-8749-B7C968EBDE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592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E72EC-4FFF-40BA-8F64-9B74F6FD71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18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20638"/>
            <a:ext cx="9144000" cy="6899276"/>
            <a:chOff x="0" y="-13"/>
            <a:chExt cx="5760" cy="4346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4464" y="672"/>
              <a:ext cx="1296" cy="3661"/>
              <a:chOff x="4464" y="672"/>
              <a:chExt cx="1296" cy="3661"/>
            </a:xfrm>
          </p:grpSpPr>
          <p:sp>
            <p:nvSpPr>
              <p:cNvPr id="26628" name="Freeform 4"/>
              <p:cNvSpPr>
                <a:spLocks/>
              </p:cNvSpPr>
              <p:nvPr/>
            </p:nvSpPr>
            <p:spPr bwMode="invGray">
              <a:xfrm>
                <a:off x="4464" y="672"/>
                <a:ext cx="1159" cy="3661"/>
              </a:xfrm>
              <a:custGeom>
                <a:avLst/>
                <a:gdLst>
                  <a:gd name="T0" fmla="*/ 969 w 1159"/>
                  <a:gd name="T1" fmla="*/ 0 h 3661"/>
                  <a:gd name="T2" fmla="*/ 62 w 1159"/>
                  <a:gd name="T3" fmla="*/ 3644 h 3661"/>
                  <a:gd name="T4" fmla="*/ 1154 w 1159"/>
                  <a:gd name="T5" fmla="*/ 3661 h 3661"/>
                  <a:gd name="T6" fmla="*/ 1159 w 1159"/>
                  <a:gd name="T7" fmla="*/ 146 h 3661"/>
                  <a:gd name="T8" fmla="*/ 969 w 1159"/>
                  <a:gd name="T9" fmla="*/ 0 h 3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61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4" y="3661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29" name="Freeform 5" descr="Weave"/>
              <p:cNvSpPr>
                <a:spLocks/>
              </p:cNvSpPr>
              <p:nvPr/>
            </p:nvSpPr>
            <p:spPr bwMode="invGray">
              <a:xfrm>
                <a:off x="4601" y="672"/>
                <a:ext cx="1159" cy="3645"/>
              </a:xfrm>
              <a:custGeom>
                <a:avLst/>
                <a:gdLst>
                  <a:gd name="T0" fmla="*/ 969 w 1159"/>
                  <a:gd name="T1" fmla="*/ 0 h 3645"/>
                  <a:gd name="T2" fmla="*/ 62 w 1159"/>
                  <a:gd name="T3" fmla="*/ 3644 h 3645"/>
                  <a:gd name="T4" fmla="*/ 1150 w 1159"/>
                  <a:gd name="T5" fmla="*/ 3645 h 3645"/>
                  <a:gd name="T6" fmla="*/ 1159 w 1159"/>
                  <a:gd name="T7" fmla="*/ 146 h 3645"/>
                  <a:gd name="T8" fmla="*/ 969 w 1159"/>
                  <a:gd name="T9" fmla="*/ 0 h 3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45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0" y="3645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pattFill prst="weave">
                <a:fgClr>
                  <a:srgbClr val="134C89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30" name="Freeform 6" descr="blkimono"/>
              <p:cNvSpPr>
                <a:spLocks/>
              </p:cNvSpPr>
              <p:nvPr/>
            </p:nvSpPr>
            <p:spPr bwMode="invGray">
              <a:xfrm>
                <a:off x="4704" y="880"/>
                <a:ext cx="1055" cy="3440"/>
              </a:xfrm>
              <a:custGeom>
                <a:avLst/>
                <a:gdLst>
                  <a:gd name="T0" fmla="*/ 1055 w 1055"/>
                  <a:gd name="T1" fmla="*/ 0 h 3440"/>
                  <a:gd name="T2" fmla="*/ 46 w 1055"/>
                  <a:gd name="T3" fmla="*/ 3440 h 3440"/>
                  <a:gd name="T4" fmla="*/ 1055 w 1055"/>
                  <a:gd name="T5" fmla="*/ 3440 h 3440"/>
                  <a:gd name="T6" fmla="*/ 1055 w 1055"/>
                  <a:gd name="T7" fmla="*/ 0 h 3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5" h="3440">
                    <a:moveTo>
                      <a:pt x="1055" y="0"/>
                    </a:moveTo>
                    <a:cubicBezTo>
                      <a:pt x="236" y="439"/>
                      <a:pt x="0" y="2852"/>
                      <a:pt x="46" y="3440"/>
                    </a:cubicBezTo>
                    <a:lnTo>
                      <a:pt x="1055" y="3440"/>
                    </a:lnTo>
                    <a:lnTo>
                      <a:pt x="1055" y="0"/>
                    </a:lnTo>
                    <a:close/>
                  </a:path>
                </a:pathLst>
              </a:custGeom>
              <a:blipFill dpi="0" rotWithShape="0">
                <a:blip r:embed="rId15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invGray">
              <a:xfrm>
                <a:off x="4693" y="717"/>
                <a:ext cx="1067" cy="3606"/>
              </a:xfrm>
              <a:custGeom>
                <a:avLst/>
                <a:gdLst>
                  <a:gd name="T0" fmla="*/ 44 w 1067"/>
                  <a:gd name="T1" fmla="*/ 3600 h 3606"/>
                  <a:gd name="T2" fmla="*/ 1067 w 1067"/>
                  <a:gd name="T3" fmla="*/ 0 h 3606"/>
                  <a:gd name="T4" fmla="*/ 1067 w 1067"/>
                  <a:gd name="T5" fmla="*/ 255 h 3606"/>
                  <a:gd name="T6" fmla="*/ 125 w 1067"/>
                  <a:gd name="T7" fmla="*/ 3606 h 3606"/>
                  <a:gd name="T8" fmla="*/ 44 w 1067"/>
                  <a:gd name="T9" fmla="*/ 3600 h 3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7" h="3606">
                    <a:moveTo>
                      <a:pt x="44" y="3600"/>
                    </a:moveTo>
                    <a:cubicBezTo>
                      <a:pt x="0" y="3102"/>
                      <a:pt x="277" y="337"/>
                      <a:pt x="1067" y="0"/>
                    </a:cubicBezTo>
                    <a:lnTo>
                      <a:pt x="1067" y="255"/>
                    </a:lnTo>
                    <a:cubicBezTo>
                      <a:pt x="569" y="1162"/>
                      <a:pt x="154" y="2230"/>
                      <a:pt x="125" y="3606"/>
                    </a:cubicBezTo>
                    <a:lnTo>
                      <a:pt x="44" y="3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26632" name="Group 8"/>
            <p:cNvGrpSpPr>
              <a:grpSpLocks/>
            </p:cNvGrpSpPr>
            <p:nvPr/>
          </p:nvGrpSpPr>
          <p:grpSpPr bwMode="auto">
            <a:xfrm rot="-10800000">
              <a:off x="0" y="-13"/>
              <a:ext cx="1296" cy="3661"/>
              <a:chOff x="4464" y="672"/>
              <a:chExt cx="1296" cy="3661"/>
            </a:xfrm>
          </p:grpSpPr>
          <p:sp>
            <p:nvSpPr>
              <p:cNvPr id="26633" name="Freeform 9"/>
              <p:cNvSpPr>
                <a:spLocks/>
              </p:cNvSpPr>
              <p:nvPr/>
            </p:nvSpPr>
            <p:spPr bwMode="invGray">
              <a:xfrm>
                <a:off x="4464" y="672"/>
                <a:ext cx="1159" cy="3661"/>
              </a:xfrm>
              <a:custGeom>
                <a:avLst/>
                <a:gdLst>
                  <a:gd name="T0" fmla="*/ 969 w 1159"/>
                  <a:gd name="T1" fmla="*/ 0 h 3661"/>
                  <a:gd name="T2" fmla="*/ 62 w 1159"/>
                  <a:gd name="T3" fmla="*/ 3644 h 3661"/>
                  <a:gd name="T4" fmla="*/ 1154 w 1159"/>
                  <a:gd name="T5" fmla="*/ 3661 h 3661"/>
                  <a:gd name="T6" fmla="*/ 1159 w 1159"/>
                  <a:gd name="T7" fmla="*/ 146 h 3661"/>
                  <a:gd name="T8" fmla="*/ 969 w 1159"/>
                  <a:gd name="T9" fmla="*/ 0 h 3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61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4" y="3661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34" name="Freeform 10" descr="Weave"/>
              <p:cNvSpPr>
                <a:spLocks/>
              </p:cNvSpPr>
              <p:nvPr/>
            </p:nvSpPr>
            <p:spPr bwMode="invGray">
              <a:xfrm>
                <a:off x="4601" y="672"/>
                <a:ext cx="1159" cy="3645"/>
              </a:xfrm>
              <a:custGeom>
                <a:avLst/>
                <a:gdLst>
                  <a:gd name="T0" fmla="*/ 969 w 1159"/>
                  <a:gd name="T1" fmla="*/ 0 h 3645"/>
                  <a:gd name="T2" fmla="*/ 62 w 1159"/>
                  <a:gd name="T3" fmla="*/ 3644 h 3645"/>
                  <a:gd name="T4" fmla="*/ 1150 w 1159"/>
                  <a:gd name="T5" fmla="*/ 3645 h 3645"/>
                  <a:gd name="T6" fmla="*/ 1159 w 1159"/>
                  <a:gd name="T7" fmla="*/ 146 h 3645"/>
                  <a:gd name="T8" fmla="*/ 969 w 1159"/>
                  <a:gd name="T9" fmla="*/ 0 h 3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9" h="3645">
                    <a:moveTo>
                      <a:pt x="969" y="0"/>
                    </a:moveTo>
                    <a:cubicBezTo>
                      <a:pt x="0" y="521"/>
                      <a:pt x="31" y="3034"/>
                      <a:pt x="62" y="3644"/>
                    </a:cubicBezTo>
                    <a:lnTo>
                      <a:pt x="1150" y="3645"/>
                    </a:lnTo>
                    <a:lnTo>
                      <a:pt x="1159" y="146"/>
                    </a:lnTo>
                    <a:lnTo>
                      <a:pt x="969" y="0"/>
                    </a:lnTo>
                    <a:close/>
                  </a:path>
                </a:pathLst>
              </a:custGeom>
              <a:pattFill prst="weave">
                <a:fgClr>
                  <a:srgbClr val="134C89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35" name="Freeform 11" descr="blkimono"/>
              <p:cNvSpPr>
                <a:spLocks/>
              </p:cNvSpPr>
              <p:nvPr/>
            </p:nvSpPr>
            <p:spPr bwMode="invGray">
              <a:xfrm>
                <a:off x="4704" y="880"/>
                <a:ext cx="1055" cy="3440"/>
              </a:xfrm>
              <a:custGeom>
                <a:avLst/>
                <a:gdLst>
                  <a:gd name="T0" fmla="*/ 1055 w 1055"/>
                  <a:gd name="T1" fmla="*/ 0 h 3440"/>
                  <a:gd name="T2" fmla="*/ 46 w 1055"/>
                  <a:gd name="T3" fmla="*/ 3440 h 3440"/>
                  <a:gd name="T4" fmla="*/ 1055 w 1055"/>
                  <a:gd name="T5" fmla="*/ 3440 h 3440"/>
                  <a:gd name="T6" fmla="*/ 1055 w 1055"/>
                  <a:gd name="T7" fmla="*/ 0 h 3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5" h="3440">
                    <a:moveTo>
                      <a:pt x="1055" y="0"/>
                    </a:moveTo>
                    <a:cubicBezTo>
                      <a:pt x="236" y="439"/>
                      <a:pt x="0" y="2852"/>
                      <a:pt x="46" y="3440"/>
                    </a:cubicBezTo>
                    <a:lnTo>
                      <a:pt x="1055" y="3440"/>
                    </a:lnTo>
                    <a:lnTo>
                      <a:pt x="1055" y="0"/>
                    </a:lnTo>
                    <a:close/>
                  </a:path>
                </a:pathLst>
              </a:custGeom>
              <a:blipFill dpi="0" rotWithShape="0">
                <a:blip r:embed="rId15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invGray">
              <a:xfrm>
                <a:off x="4693" y="717"/>
                <a:ext cx="1067" cy="3606"/>
              </a:xfrm>
              <a:custGeom>
                <a:avLst/>
                <a:gdLst>
                  <a:gd name="T0" fmla="*/ 44 w 1067"/>
                  <a:gd name="T1" fmla="*/ 3600 h 3606"/>
                  <a:gd name="T2" fmla="*/ 1067 w 1067"/>
                  <a:gd name="T3" fmla="*/ 0 h 3606"/>
                  <a:gd name="T4" fmla="*/ 1067 w 1067"/>
                  <a:gd name="T5" fmla="*/ 255 h 3606"/>
                  <a:gd name="T6" fmla="*/ 125 w 1067"/>
                  <a:gd name="T7" fmla="*/ 3606 h 3606"/>
                  <a:gd name="T8" fmla="*/ 44 w 1067"/>
                  <a:gd name="T9" fmla="*/ 3600 h 3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7" h="3606">
                    <a:moveTo>
                      <a:pt x="44" y="3600"/>
                    </a:moveTo>
                    <a:cubicBezTo>
                      <a:pt x="0" y="3102"/>
                      <a:pt x="277" y="337"/>
                      <a:pt x="1067" y="0"/>
                    </a:cubicBezTo>
                    <a:lnTo>
                      <a:pt x="1067" y="255"/>
                    </a:lnTo>
                    <a:cubicBezTo>
                      <a:pt x="569" y="1162"/>
                      <a:pt x="154" y="2230"/>
                      <a:pt x="125" y="3606"/>
                    </a:cubicBezTo>
                    <a:lnTo>
                      <a:pt x="44" y="3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134C89">
                      <a:gamma/>
                      <a:shade val="33333"/>
                      <a:invGamma/>
                    </a:srgbClr>
                  </a:gs>
                  <a:gs pos="50000">
                    <a:srgbClr val="134C89"/>
                  </a:gs>
                  <a:gs pos="100000">
                    <a:srgbClr val="134C89">
                      <a:gamma/>
                      <a:shade val="3333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6637" name="Rectangle 13"/>
            <p:cNvSpPr>
              <a:spLocks noChangeArrowheads="1"/>
            </p:cNvSpPr>
            <p:nvPr/>
          </p:nvSpPr>
          <p:spPr bwMode="white">
            <a:xfrm>
              <a:off x="0" y="554"/>
              <a:ext cx="5088" cy="377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6638" name="Rectangle 14"/>
          <p:cNvSpPr>
            <a:spLocks noGrp="1" noChangeArrowheads="1"/>
          </p:cNvSpPr>
          <p:nvPr>
            <p:ph type="title"/>
          </p:nvPr>
        </p:nvSpPr>
        <p:spPr bwMode="blackWhite">
          <a:xfrm>
            <a:off x="685800" y="457200"/>
            <a:ext cx="7848600" cy="1371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266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266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D88E625-DF9A-45A6-9D99-ADC49EC810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|"/>
        <a:defRPr kumimoji="1"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{"/>
        <a:defRPr kumimoji="1"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|"/>
        <a:defRPr kumimoji="1"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請求記号による館内マップ</a:t>
            </a:r>
            <a:br>
              <a:rPr lang="ja-JP" altLang="en-US"/>
            </a:br>
            <a:r>
              <a:rPr lang="ja-JP" altLang="en-US"/>
              <a:t>検索手法案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「図書系職員のための</a:t>
            </a:r>
          </a:p>
          <a:p>
            <a:r>
              <a:rPr lang="ja-JP" altLang="en-US"/>
              <a:t>アプリケーション開発講習会」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>
                <a:solidFill>
                  <a:srgbClr val="FF3300"/>
                </a:solidFill>
              </a:rPr>
              <a:t>条件式を設定する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[</a:t>
            </a:r>
            <a:r>
              <a:rPr lang="ja-JP" altLang="en-US"/>
              <a:t>大分類</a:t>
            </a:r>
            <a:r>
              <a:rPr lang="en-US" altLang="ja-JP"/>
              <a:t>] &lt;= </a:t>
            </a:r>
            <a:r>
              <a:rPr lang="ja-JP" altLang="en-US"/>
              <a:t>棚最初</a:t>
            </a:r>
            <a:r>
              <a:rPr lang="en-US" altLang="ja-JP"/>
              <a:t>(1) and [</a:t>
            </a:r>
            <a:r>
              <a:rPr lang="ja-JP" altLang="en-US"/>
              <a:t>大分類</a:t>
            </a:r>
            <a:r>
              <a:rPr lang="en-US" altLang="ja-JP"/>
              <a:t>] &gt;= </a:t>
            </a:r>
            <a:r>
              <a:rPr lang="ja-JP" altLang="en-US"/>
              <a:t>棚最後</a:t>
            </a:r>
            <a:r>
              <a:rPr lang="en-US" altLang="ja-JP"/>
              <a:t>(1)</a:t>
            </a:r>
          </a:p>
          <a:p>
            <a:pPr lvl="1"/>
            <a:r>
              <a:rPr lang="ja-JP" altLang="en-US"/>
              <a:t>例だと次のように解釈される</a:t>
            </a:r>
          </a:p>
          <a:p>
            <a:pPr lvl="2"/>
            <a:r>
              <a:rPr lang="ja-JP" altLang="en-US"/>
              <a:t> </a:t>
            </a:r>
            <a:r>
              <a:rPr lang="en-US" altLang="ja-JP"/>
              <a:t>001 &lt;= </a:t>
            </a:r>
            <a:r>
              <a:rPr lang="ja-JP" altLang="en-US"/>
              <a:t>棚最初</a:t>
            </a:r>
            <a:r>
              <a:rPr lang="en-US" altLang="ja-JP"/>
              <a:t>(1) and 001 &gt;= </a:t>
            </a:r>
            <a:r>
              <a:rPr lang="ja-JP" altLang="en-US"/>
              <a:t>棚最後</a:t>
            </a:r>
            <a:r>
              <a:rPr lang="en-US" altLang="ja-JP"/>
              <a:t>(2)</a:t>
            </a:r>
          </a:p>
          <a:p>
            <a:pPr lvl="2"/>
            <a:r>
              <a:rPr lang="ja-JP" altLang="en-US" sz="1800"/>
              <a:t>例にあった。棚最初</a:t>
            </a:r>
            <a:r>
              <a:rPr lang="en-US" altLang="ja-JP" sz="1800"/>
              <a:t>(1)=000 </a:t>
            </a:r>
            <a:r>
              <a:rPr lang="ja-JP" altLang="en-US" sz="1800"/>
              <a:t>で棚最後</a:t>
            </a:r>
            <a:r>
              <a:rPr lang="en-US" altLang="ja-JP" sz="1800"/>
              <a:t>(1)=002</a:t>
            </a:r>
            <a:r>
              <a:rPr lang="ja-JP" altLang="en-US" sz="1800"/>
              <a:t>のデータがヒットする</a:t>
            </a:r>
          </a:p>
          <a:p>
            <a:pPr lvl="1"/>
            <a:r>
              <a:rPr lang="ja-JP" altLang="en-US"/>
              <a:t>大分類が棚最初と同じか、棚最後と同じ場合は次のステップ</a:t>
            </a:r>
            <a:r>
              <a:rPr lang="en-US" altLang="ja-JP"/>
              <a:t>(2)</a:t>
            </a:r>
            <a:r>
              <a:rPr lang="ja-JP" altLang="en-US"/>
              <a:t>に進む</a:t>
            </a:r>
          </a:p>
          <a:p>
            <a:pPr lvl="1"/>
            <a:r>
              <a:rPr lang="ja-JP" altLang="en-US"/>
              <a:t>棚最初＝棚最後の場合はステップ</a:t>
            </a:r>
            <a:r>
              <a:rPr lang="en-US" altLang="ja-JP"/>
              <a:t>(3)</a:t>
            </a:r>
            <a:r>
              <a:rPr lang="ja-JP" altLang="en-US"/>
              <a:t>に進む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57200"/>
            <a:ext cx="8210550" cy="1371600"/>
          </a:xfrm>
          <a:ln/>
        </p:spPr>
        <p:txBody>
          <a:bodyPr/>
          <a:lstStyle/>
          <a:p>
            <a:r>
              <a:rPr lang="ja-JP" altLang="en-US" sz="4000">
                <a:solidFill>
                  <a:srgbClr val="FF3300"/>
                </a:solidFill>
              </a:rPr>
              <a:t>ステップ</a:t>
            </a:r>
            <a:r>
              <a:rPr lang="en-US" altLang="ja-JP" sz="4000">
                <a:solidFill>
                  <a:srgbClr val="FF3300"/>
                </a:solidFill>
              </a:rPr>
              <a:t>(2)</a:t>
            </a:r>
            <a:br>
              <a:rPr lang="en-US" altLang="ja-JP" sz="4000">
                <a:solidFill>
                  <a:srgbClr val="FF3300"/>
                </a:solidFill>
              </a:rPr>
            </a:br>
            <a:r>
              <a:rPr lang="en-US" altLang="ja-JP" sz="4000">
                <a:solidFill>
                  <a:srgbClr val="FF3300"/>
                </a:solidFill>
              </a:rPr>
              <a:t>[</a:t>
            </a:r>
            <a:r>
              <a:rPr lang="ja-JP" altLang="en-US" sz="4000">
                <a:solidFill>
                  <a:srgbClr val="FF3300"/>
                </a:solidFill>
              </a:rPr>
              <a:t>大分類</a:t>
            </a:r>
            <a:r>
              <a:rPr lang="en-US" altLang="ja-JP" sz="4000">
                <a:solidFill>
                  <a:srgbClr val="FF3300"/>
                </a:solidFill>
              </a:rPr>
              <a:t>]</a:t>
            </a:r>
            <a:r>
              <a:rPr lang="ja-JP" altLang="en-US" sz="4000">
                <a:solidFill>
                  <a:srgbClr val="FF3300"/>
                </a:solidFill>
              </a:rPr>
              <a:t>が棚最初と同じか最後と同じ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43200"/>
            <a:ext cx="7772400" cy="2917825"/>
          </a:xfrm>
        </p:spPr>
        <p:txBody>
          <a:bodyPr/>
          <a:lstStyle/>
          <a:p>
            <a:r>
              <a:rPr lang="ja-JP" altLang="en-US"/>
              <a:t>大分類が棚最初と同じ場合。</a:t>
            </a:r>
          </a:p>
          <a:p>
            <a:pPr lvl="1"/>
            <a:r>
              <a:rPr lang="en-US" altLang="ja-JP"/>
              <a:t>[</a:t>
            </a:r>
            <a:r>
              <a:rPr lang="ja-JP" altLang="en-US"/>
              <a:t>中分類</a:t>
            </a:r>
            <a:r>
              <a:rPr lang="en-US" altLang="ja-JP"/>
              <a:t>] &gt;= </a:t>
            </a:r>
            <a:r>
              <a:rPr lang="ja-JP" altLang="en-US"/>
              <a:t>棚最初</a:t>
            </a:r>
            <a:r>
              <a:rPr lang="en-US" altLang="ja-JP"/>
              <a:t>(2)</a:t>
            </a:r>
          </a:p>
          <a:p>
            <a:r>
              <a:rPr lang="ja-JP" altLang="en-US"/>
              <a:t>大分類が棚最後と同じ場合</a:t>
            </a:r>
          </a:p>
          <a:p>
            <a:pPr lvl="1"/>
            <a:r>
              <a:rPr lang="en-US" altLang="ja-JP"/>
              <a:t>[</a:t>
            </a:r>
            <a:r>
              <a:rPr lang="ja-JP" altLang="en-US"/>
              <a:t>中分類</a:t>
            </a:r>
            <a:r>
              <a:rPr lang="en-US" altLang="ja-JP"/>
              <a:t>] &lt;= </a:t>
            </a:r>
            <a:r>
              <a:rPr lang="ja-JP" altLang="en-US"/>
              <a:t>棚最後</a:t>
            </a:r>
            <a:r>
              <a:rPr lang="en-US" altLang="ja-JP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 sz="4000">
                <a:solidFill>
                  <a:srgbClr val="FF3300"/>
                </a:solidFill>
              </a:rPr>
              <a:t>ステップ</a:t>
            </a:r>
            <a:r>
              <a:rPr lang="en-US" altLang="ja-JP" sz="4000">
                <a:solidFill>
                  <a:srgbClr val="FF3300"/>
                </a:solidFill>
              </a:rPr>
              <a:t>(3)</a:t>
            </a:r>
            <a:br>
              <a:rPr lang="en-US" altLang="ja-JP" sz="4000">
                <a:solidFill>
                  <a:srgbClr val="FF3300"/>
                </a:solidFill>
              </a:rPr>
            </a:br>
            <a:r>
              <a:rPr lang="ja-JP" altLang="en-US" sz="4000">
                <a:solidFill>
                  <a:srgbClr val="FF3300"/>
                </a:solidFill>
              </a:rPr>
              <a:t>棚最初</a:t>
            </a:r>
            <a:r>
              <a:rPr lang="en-US" altLang="ja-JP" sz="4000">
                <a:solidFill>
                  <a:srgbClr val="FF3300"/>
                </a:solidFill>
              </a:rPr>
              <a:t>(1)</a:t>
            </a:r>
            <a:r>
              <a:rPr lang="ja-JP" altLang="en-US" sz="4000">
                <a:solidFill>
                  <a:srgbClr val="FF3300"/>
                </a:solidFill>
              </a:rPr>
              <a:t>と棚最後</a:t>
            </a:r>
            <a:r>
              <a:rPr lang="en-US" altLang="ja-JP" sz="4000">
                <a:solidFill>
                  <a:srgbClr val="FF3300"/>
                </a:solidFill>
              </a:rPr>
              <a:t>(1)</a:t>
            </a:r>
            <a:r>
              <a:rPr lang="ja-JP" altLang="en-US" sz="4000">
                <a:solidFill>
                  <a:srgbClr val="FF3300"/>
                </a:solidFill>
              </a:rPr>
              <a:t>が同じ場合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次の条件式で実行</a:t>
            </a:r>
          </a:p>
          <a:p>
            <a:pPr lvl="1"/>
            <a:r>
              <a:rPr lang="en-US" altLang="ja-JP"/>
              <a:t>[</a:t>
            </a:r>
            <a:r>
              <a:rPr lang="ja-JP" altLang="en-US"/>
              <a:t>中分類</a:t>
            </a:r>
            <a:r>
              <a:rPr lang="en-US" altLang="ja-JP"/>
              <a:t>] &lt;= </a:t>
            </a:r>
            <a:r>
              <a:rPr lang="ja-JP" altLang="en-US"/>
              <a:t>棚最初</a:t>
            </a:r>
            <a:r>
              <a:rPr lang="en-US" altLang="ja-JP"/>
              <a:t>(2) and [</a:t>
            </a:r>
            <a:r>
              <a:rPr lang="ja-JP" altLang="en-US"/>
              <a:t>中分類</a:t>
            </a:r>
            <a:r>
              <a:rPr lang="en-US" altLang="ja-JP"/>
              <a:t>] &gt;= </a:t>
            </a:r>
            <a:r>
              <a:rPr lang="ja-JP" altLang="en-US"/>
              <a:t>棚最後</a:t>
            </a:r>
            <a:r>
              <a:rPr lang="en-US" altLang="ja-JP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 sz="4000"/>
              <a:t>高速化の切り札　バイナリサーチ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349500"/>
            <a:ext cx="7704138" cy="2955925"/>
          </a:xfrm>
        </p:spPr>
        <p:txBody>
          <a:bodyPr/>
          <a:lstStyle/>
          <a:p>
            <a:r>
              <a:rPr lang="ja-JP" altLang="en-US" sz="2800"/>
              <a:t>バイナリサーチ（２分木探索）</a:t>
            </a:r>
          </a:p>
          <a:p>
            <a:r>
              <a:rPr lang="ja-JP" altLang="en-US" sz="2800"/>
              <a:t>ソート済みデータを順に大小比較して処理</a:t>
            </a:r>
          </a:p>
          <a:p>
            <a:r>
              <a:rPr lang="ja-JP" altLang="en-US" sz="2800"/>
              <a:t>情報検索の基本中の基本</a:t>
            </a:r>
          </a:p>
          <a:p>
            <a:pPr lvl="1"/>
            <a:r>
              <a:rPr lang="ja-JP" altLang="en-US" sz="2400"/>
              <a:t>ただし、自作はそれなりに面倒（経験談）</a:t>
            </a:r>
          </a:p>
          <a:p>
            <a:pPr lvl="1"/>
            <a:r>
              <a:rPr lang="ja-JP" altLang="en-US" sz="2400"/>
              <a:t>数年前の自作のプログラム（可変長レコード対応）を必要とあれば探してみます。</a:t>
            </a:r>
          </a:p>
          <a:p>
            <a:endParaRPr lang="en-US" altLang="ja-JP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59" name="Rectangle 5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 sz="4000"/>
              <a:t>バイナリサーチの動作原理</a:t>
            </a:r>
            <a:br>
              <a:rPr lang="ja-JP" altLang="en-US" sz="4000"/>
            </a:br>
            <a:r>
              <a:rPr lang="en-US" altLang="ja-JP" sz="3600"/>
              <a:t>(</a:t>
            </a:r>
            <a:r>
              <a:rPr lang="ja-JP" altLang="en-US" sz="3600"/>
              <a:t>参考 </a:t>
            </a:r>
            <a:r>
              <a:rPr lang="en-US" altLang="ja-JP" sz="3600"/>
              <a:t>wikipedia)</a:t>
            </a:r>
          </a:p>
        </p:txBody>
      </p:sp>
      <p:graphicFrame>
        <p:nvGraphicFramePr>
          <p:cNvPr id="47203" name="Group 99"/>
          <p:cNvGraphicFramePr>
            <a:graphicFrameLocks noGrp="1"/>
          </p:cNvGraphicFramePr>
          <p:nvPr>
            <p:ph idx="1"/>
          </p:nvPr>
        </p:nvGraphicFramePr>
        <p:xfrm>
          <a:off x="539750" y="2492375"/>
          <a:ext cx="7127875" cy="1654175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3766535288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569966441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340963556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5318982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186655285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11745255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306077148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1029477088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451305587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394387003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880913138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位置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130818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721509"/>
                  </a:ext>
                </a:extLst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結果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68B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79984"/>
                  </a:ext>
                </a:extLst>
              </a:tr>
            </a:tbl>
          </a:graphicData>
        </a:graphic>
      </p:graphicFrame>
      <p:grpSp>
        <p:nvGrpSpPr>
          <p:cNvPr id="47199" name="Group 95"/>
          <p:cNvGrpSpPr>
            <a:grpSpLocks/>
          </p:cNvGrpSpPr>
          <p:nvPr/>
        </p:nvGrpSpPr>
        <p:grpSpPr bwMode="auto">
          <a:xfrm>
            <a:off x="2700338" y="4364038"/>
            <a:ext cx="3675062" cy="1087437"/>
            <a:chOff x="1701" y="3067"/>
            <a:chExt cx="2315" cy="685"/>
          </a:xfrm>
        </p:grpSpPr>
        <p:sp>
          <p:nvSpPr>
            <p:cNvPr id="47197" name="AutoShape 93"/>
            <p:cNvSpPr>
              <a:spLocks noChangeArrowheads="1"/>
            </p:cNvSpPr>
            <p:nvPr/>
          </p:nvSpPr>
          <p:spPr bwMode="auto">
            <a:xfrm>
              <a:off x="2517" y="3067"/>
              <a:ext cx="318" cy="454"/>
            </a:xfrm>
            <a:prstGeom prst="upArrow">
              <a:avLst>
                <a:gd name="adj1" fmla="val 50000"/>
                <a:gd name="adj2" fmla="val 3569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47198" name="Text Box 94"/>
            <p:cNvSpPr txBox="1">
              <a:spLocks noChangeArrowheads="1"/>
            </p:cNvSpPr>
            <p:nvPr/>
          </p:nvSpPr>
          <p:spPr bwMode="auto">
            <a:xfrm>
              <a:off x="1701" y="3521"/>
              <a:ext cx="23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/>
                <a:t>まず真ん中のデータ（中央値）と比較</a:t>
              </a:r>
            </a:p>
          </p:txBody>
        </p:sp>
      </p:grpSp>
      <p:grpSp>
        <p:nvGrpSpPr>
          <p:cNvPr id="47209" name="Group 105"/>
          <p:cNvGrpSpPr>
            <a:grpSpLocks/>
          </p:cNvGrpSpPr>
          <p:nvPr/>
        </p:nvGrpSpPr>
        <p:grpSpPr bwMode="auto">
          <a:xfrm>
            <a:off x="4643438" y="3716338"/>
            <a:ext cx="2827337" cy="366712"/>
            <a:chOff x="1066" y="2659"/>
            <a:chExt cx="1781" cy="231"/>
          </a:xfrm>
        </p:grpSpPr>
        <p:sp>
          <p:nvSpPr>
            <p:cNvPr id="47204" name="Text Box 100"/>
            <p:cNvSpPr txBox="1">
              <a:spLocks noChangeArrowheads="1"/>
            </p:cNvSpPr>
            <p:nvPr/>
          </p:nvSpPr>
          <p:spPr bwMode="auto">
            <a:xfrm>
              <a:off x="1066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47205" name="Text Box 101"/>
            <p:cNvSpPr txBox="1">
              <a:spLocks noChangeArrowheads="1"/>
            </p:cNvSpPr>
            <p:nvPr/>
          </p:nvSpPr>
          <p:spPr bwMode="auto">
            <a:xfrm>
              <a:off x="1474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47206" name="Text Box 102"/>
            <p:cNvSpPr txBox="1">
              <a:spLocks noChangeArrowheads="1"/>
            </p:cNvSpPr>
            <p:nvPr/>
          </p:nvSpPr>
          <p:spPr bwMode="auto">
            <a:xfrm>
              <a:off x="1791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47207" name="Text Box 103"/>
            <p:cNvSpPr txBox="1">
              <a:spLocks noChangeArrowheads="1"/>
            </p:cNvSpPr>
            <p:nvPr/>
          </p:nvSpPr>
          <p:spPr bwMode="auto">
            <a:xfrm>
              <a:off x="2154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ja-JP">
                <a:solidFill>
                  <a:srgbClr val="FF3300"/>
                </a:solidFill>
              </a:endParaRPr>
            </a:p>
          </p:txBody>
        </p:sp>
        <p:sp>
          <p:nvSpPr>
            <p:cNvPr id="47208" name="Text Box 104"/>
            <p:cNvSpPr txBox="1">
              <a:spLocks noChangeArrowheads="1"/>
            </p:cNvSpPr>
            <p:nvPr/>
          </p:nvSpPr>
          <p:spPr bwMode="auto">
            <a:xfrm>
              <a:off x="2562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ja-JP">
                <a:solidFill>
                  <a:srgbClr val="FF3300"/>
                </a:solidFill>
              </a:endParaRPr>
            </a:p>
          </p:txBody>
        </p:sp>
      </p:grpSp>
      <p:grpSp>
        <p:nvGrpSpPr>
          <p:cNvPr id="47210" name="Group 106"/>
          <p:cNvGrpSpPr>
            <a:grpSpLocks/>
          </p:cNvGrpSpPr>
          <p:nvPr/>
        </p:nvGrpSpPr>
        <p:grpSpPr bwMode="auto">
          <a:xfrm>
            <a:off x="4500563" y="4076700"/>
            <a:ext cx="2586037" cy="1087438"/>
            <a:chOff x="1701" y="3067"/>
            <a:chExt cx="1629" cy="685"/>
          </a:xfrm>
        </p:grpSpPr>
        <p:sp>
          <p:nvSpPr>
            <p:cNvPr id="47211" name="AutoShape 107"/>
            <p:cNvSpPr>
              <a:spLocks noChangeArrowheads="1"/>
            </p:cNvSpPr>
            <p:nvPr/>
          </p:nvSpPr>
          <p:spPr bwMode="auto">
            <a:xfrm>
              <a:off x="2517" y="3067"/>
              <a:ext cx="318" cy="454"/>
            </a:xfrm>
            <a:prstGeom prst="upArrow">
              <a:avLst>
                <a:gd name="adj1" fmla="val 50000"/>
                <a:gd name="adj2" fmla="val 3569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47212" name="Text Box 108"/>
            <p:cNvSpPr txBox="1">
              <a:spLocks noChangeArrowheads="1"/>
            </p:cNvSpPr>
            <p:nvPr/>
          </p:nvSpPr>
          <p:spPr bwMode="auto">
            <a:xfrm>
              <a:off x="1701" y="3521"/>
              <a:ext cx="16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/>
                <a:t>残り半分の中央値と比較</a:t>
              </a:r>
            </a:p>
          </p:txBody>
        </p:sp>
      </p:grpSp>
      <p:grpSp>
        <p:nvGrpSpPr>
          <p:cNvPr id="47213" name="Group 109"/>
          <p:cNvGrpSpPr>
            <a:grpSpLocks/>
          </p:cNvGrpSpPr>
          <p:nvPr/>
        </p:nvGrpSpPr>
        <p:grpSpPr bwMode="auto">
          <a:xfrm>
            <a:off x="1692275" y="3716338"/>
            <a:ext cx="2827338" cy="366712"/>
            <a:chOff x="1066" y="2659"/>
            <a:chExt cx="1781" cy="231"/>
          </a:xfrm>
        </p:grpSpPr>
        <p:sp>
          <p:nvSpPr>
            <p:cNvPr id="47214" name="Text Box 110"/>
            <p:cNvSpPr txBox="1">
              <a:spLocks noChangeArrowheads="1"/>
            </p:cNvSpPr>
            <p:nvPr/>
          </p:nvSpPr>
          <p:spPr bwMode="auto">
            <a:xfrm>
              <a:off x="1066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47215" name="Text Box 111"/>
            <p:cNvSpPr txBox="1">
              <a:spLocks noChangeArrowheads="1"/>
            </p:cNvSpPr>
            <p:nvPr/>
          </p:nvSpPr>
          <p:spPr bwMode="auto">
            <a:xfrm>
              <a:off x="1474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47216" name="Text Box 112"/>
            <p:cNvSpPr txBox="1">
              <a:spLocks noChangeArrowheads="1"/>
            </p:cNvSpPr>
            <p:nvPr/>
          </p:nvSpPr>
          <p:spPr bwMode="auto">
            <a:xfrm>
              <a:off x="1791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47217" name="Text Box 113"/>
            <p:cNvSpPr txBox="1">
              <a:spLocks noChangeArrowheads="1"/>
            </p:cNvSpPr>
            <p:nvPr/>
          </p:nvSpPr>
          <p:spPr bwMode="auto">
            <a:xfrm>
              <a:off x="2154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  <p:sp>
          <p:nvSpPr>
            <p:cNvPr id="47218" name="Text Box 114"/>
            <p:cNvSpPr txBox="1">
              <a:spLocks noChangeArrowheads="1"/>
            </p:cNvSpPr>
            <p:nvPr/>
          </p:nvSpPr>
          <p:spPr bwMode="auto">
            <a:xfrm>
              <a:off x="2562" y="265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>
                  <a:solidFill>
                    <a:srgbClr val="FF3300"/>
                  </a:solidFill>
                </a:rPr>
                <a:t>×</a:t>
              </a:r>
            </a:p>
          </p:txBody>
        </p:sp>
      </p:grpSp>
      <p:grpSp>
        <p:nvGrpSpPr>
          <p:cNvPr id="47219" name="Group 115"/>
          <p:cNvGrpSpPr>
            <a:grpSpLocks/>
          </p:cNvGrpSpPr>
          <p:nvPr/>
        </p:nvGrpSpPr>
        <p:grpSpPr bwMode="auto">
          <a:xfrm>
            <a:off x="5292725" y="4003675"/>
            <a:ext cx="1800225" cy="1087438"/>
            <a:chOff x="1701" y="3067"/>
            <a:chExt cx="1134" cy="685"/>
          </a:xfrm>
        </p:grpSpPr>
        <p:sp>
          <p:nvSpPr>
            <p:cNvPr id="47220" name="AutoShape 116"/>
            <p:cNvSpPr>
              <a:spLocks noChangeArrowheads="1"/>
            </p:cNvSpPr>
            <p:nvPr/>
          </p:nvSpPr>
          <p:spPr bwMode="auto">
            <a:xfrm>
              <a:off x="2517" y="3067"/>
              <a:ext cx="318" cy="454"/>
            </a:xfrm>
            <a:prstGeom prst="upArrow">
              <a:avLst>
                <a:gd name="adj1" fmla="val 50000"/>
                <a:gd name="adj2" fmla="val 3569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47221" name="Text Box 117"/>
            <p:cNvSpPr txBox="1">
              <a:spLocks noChangeArrowheads="1"/>
            </p:cNvSpPr>
            <p:nvPr/>
          </p:nvSpPr>
          <p:spPr bwMode="auto">
            <a:xfrm>
              <a:off x="1701" y="3521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ja-JP" altLang="ja-JP"/>
            </a:p>
          </p:txBody>
        </p:sp>
      </p:grpSp>
      <p:sp>
        <p:nvSpPr>
          <p:cNvPr id="47222" name="Text Box 118"/>
          <p:cNvSpPr txBox="1">
            <a:spLocks noChangeArrowheads="1"/>
          </p:cNvSpPr>
          <p:nvPr/>
        </p:nvSpPr>
        <p:spPr bwMode="auto">
          <a:xfrm>
            <a:off x="6516688" y="36449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3399FF"/>
                </a:solidFill>
              </a:rPr>
              <a:t>○</a:t>
            </a:r>
          </a:p>
        </p:txBody>
      </p:sp>
      <p:sp>
        <p:nvSpPr>
          <p:cNvPr id="47223" name="AutoShape 119"/>
          <p:cNvSpPr>
            <a:spLocks noChangeArrowheads="1"/>
          </p:cNvSpPr>
          <p:nvPr/>
        </p:nvSpPr>
        <p:spPr bwMode="auto">
          <a:xfrm>
            <a:off x="611188" y="6021388"/>
            <a:ext cx="7272337" cy="83661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>
                <a:latin typeface="Arial" panose="020B0604020202020204" pitchFamily="34" charset="0"/>
              </a:rPr>
              <a:t>“</a:t>
            </a:r>
            <a:r>
              <a:rPr lang="en-US" altLang="ja-JP" sz="2800">
                <a:solidFill>
                  <a:srgbClr val="FF3300"/>
                </a:solidFill>
              </a:rPr>
              <a:t>25</a:t>
            </a:r>
            <a:r>
              <a:rPr lang="en-US" altLang="ja-JP" sz="2800">
                <a:latin typeface="Arial" panose="020B0604020202020204" pitchFamily="34" charset="0"/>
              </a:rPr>
              <a:t>”</a:t>
            </a:r>
            <a:r>
              <a:rPr lang="ja-JP" altLang="en-US" sz="2800"/>
              <a:t>の位置情報を求めます！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請求記号と棚の対応表（テキストファイル）をつくる</a:t>
            </a:r>
          </a:p>
          <a:p>
            <a:pPr lvl="1"/>
            <a:r>
              <a:rPr lang="ja-JP" altLang="en-US"/>
              <a:t>（いまのところの）お勧め案</a:t>
            </a:r>
          </a:p>
          <a:p>
            <a:r>
              <a:rPr lang="en-US" altLang="ja-JP" sz="2800"/>
              <a:t>RDB</a:t>
            </a:r>
            <a:r>
              <a:rPr lang="ja-JP" altLang="en-US" sz="2800"/>
              <a:t>で解決する方法</a:t>
            </a:r>
          </a:p>
          <a:p>
            <a:pPr lvl="1"/>
            <a:r>
              <a:rPr lang="ja-JP" altLang="en-US" sz="2400"/>
              <a:t>ボツ案です。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 sz="4000"/>
              <a:t>請求記号と棚の対応表（テキストファイル）をつくる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請求記号と棚の対応表（テキストファイル）をつくる方法です。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概要は次のとおりです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請求記号でソート可能なように請求記号を数字部分と文字部分に分割する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対応表をあらかじめ、請求記号順にソートしておく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リストのトップから順に、検索する請求記号との大小比較を行う</a:t>
            </a:r>
          </a:p>
          <a:p>
            <a:pPr>
              <a:lnSpc>
                <a:spcPct val="90000"/>
              </a:lnSpc>
            </a:pPr>
            <a:r>
              <a:rPr lang="ja-JP" altLang="en-US" sz="2800"/>
              <a:t>バイナリサーチのロジックを使えば、より高速化できるかもしれません。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 sz="4000"/>
              <a:t>請求記号判定用テーブルの用意</a:t>
            </a:r>
          </a:p>
        </p:txBody>
      </p:sp>
      <p:graphicFrame>
        <p:nvGraphicFramePr>
          <p:cNvPr id="28707" name="Group 35"/>
          <p:cNvGraphicFramePr>
            <a:graphicFrameLocks noGrp="1"/>
          </p:cNvGraphicFramePr>
          <p:nvPr>
            <p:ph idx="1"/>
          </p:nvPr>
        </p:nvGraphicFramePr>
        <p:xfrm>
          <a:off x="152400" y="2057400"/>
          <a:ext cx="7772400" cy="1516063"/>
        </p:xfrm>
        <a:graphic>
          <a:graphicData uri="http://schemas.openxmlformats.org/drawingml/2006/table">
            <a:tbl>
              <a:tblPr/>
              <a:tblGrid>
                <a:gridCol w="1179513">
                  <a:extLst>
                    <a:ext uri="{9D8B030D-6E8A-4147-A177-3AD203B41FA5}">
                      <a16:colId xmlns:a16="http://schemas.microsoft.com/office/drawing/2014/main" val="621899215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9250936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798905"/>
                    </a:ext>
                  </a:extLst>
                </a:gridCol>
                <a:gridCol w="3065462">
                  <a:extLst>
                    <a:ext uri="{9D8B030D-6E8A-4147-A177-3AD203B41FA5}">
                      <a16:colId xmlns:a16="http://schemas.microsoft.com/office/drawing/2014/main" val="1429420735"/>
                    </a:ext>
                  </a:extLst>
                </a:gridCol>
              </a:tblGrid>
              <a:tr h="79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階数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71850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000:A5[W]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070:B61[W]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591621"/>
                  </a:ext>
                </a:extLst>
              </a:tr>
            </a:tbl>
          </a:graphicData>
        </a:graphic>
      </p:graphicFrame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611188" y="4724400"/>
            <a:ext cx="7056437" cy="15843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/>
              <a:t>照合用データとしては上記でよさそう。</a:t>
            </a:r>
          </a:p>
          <a:p>
            <a:pPr algn="ctr"/>
            <a:r>
              <a:rPr lang="ja-JP" altLang="en-US" sz="2400"/>
              <a:t>問題は、ある請求番号がどの</a:t>
            </a:r>
            <a:r>
              <a:rPr lang="en-US" altLang="ja-JP" sz="2400"/>
              <a:t>No</a:t>
            </a:r>
            <a:r>
              <a:rPr lang="ja-JP" altLang="en-US" sz="2400"/>
              <a:t>に対応するか</a:t>
            </a:r>
          </a:p>
          <a:p>
            <a:pPr algn="ctr"/>
            <a:r>
              <a:rPr lang="ja-JP" altLang="en-US" sz="2400"/>
              <a:t>判定する仕組みをつくることですが</a:t>
            </a:r>
            <a:r>
              <a:rPr lang="en-US" altLang="ja-JP" sz="2400">
                <a:latin typeface="Arial" panose="020B0604020202020204" pitchFamily="34" charset="0"/>
              </a:rPr>
              <a:t>…</a:t>
            </a:r>
            <a:r>
              <a:rPr lang="en-US" altLang="ja-JP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3" name="Rectangle 2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 sz="4000"/>
              <a:t>テキストファイルで</a:t>
            </a:r>
            <a:br>
              <a:rPr lang="ja-JP" altLang="en-US" sz="4000"/>
            </a:br>
            <a:r>
              <a:rPr lang="ja-JP" altLang="en-US" sz="4000"/>
              <a:t>以下の情報を用意</a:t>
            </a:r>
          </a:p>
        </p:txBody>
      </p:sp>
      <p:graphicFrame>
        <p:nvGraphicFramePr>
          <p:cNvPr id="38987" name="Group 75"/>
          <p:cNvGraphicFramePr>
            <a:graphicFrameLocks noGrp="1"/>
          </p:cNvGraphicFramePr>
          <p:nvPr>
            <p:ph idx="1"/>
          </p:nvPr>
        </p:nvGraphicFramePr>
        <p:xfrm>
          <a:off x="152400" y="2057400"/>
          <a:ext cx="7804150" cy="3192463"/>
        </p:xfrm>
        <a:graphic>
          <a:graphicData uri="http://schemas.openxmlformats.org/drawingml/2006/table">
            <a:tbl>
              <a:tblPr/>
              <a:tblGrid>
                <a:gridCol w="819150">
                  <a:extLst>
                    <a:ext uri="{9D8B030D-6E8A-4147-A177-3AD203B41FA5}">
                      <a16:colId xmlns:a16="http://schemas.microsoft.com/office/drawing/2014/main" val="316027875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230816811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340813435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292525966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3363649778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129121841"/>
                    </a:ext>
                  </a:extLst>
                </a:gridCol>
              </a:tblGrid>
              <a:tr h="79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階数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827446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323576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717621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815433"/>
                  </a:ext>
                </a:extLst>
              </a:tr>
            </a:tbl>
          </a:graphicData>
        </a:graphic>
      </p:graphicFrame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2411413" y="1844675"/>
            <a:ext cx="5616575" cy="3744913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89" name="AutoShape 77"/>
          <p:cNvSpPr>
            <a:spLocks noChangeArrowheads="1"/>
          </p:cNvSpPr>
          <p:nvPr/>
        </p:nvSpPr>
        <p:spPr bwMode="auto">
          <a:xfrm>
            <a:off x="468313" y="5345113"/>
            <a:ext cx="2520950" cy="1108075"/>
          </a:xfrm>
          <a:prstGeom prst="wedgeRectCallout">
            <a:avLst>
              <a:gd name="adj1" fmla="val 92949"/>
              <a:gd name="adj2" fmla="val -25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棚最初のみ着目</a:t>
            </a:r>
          </a:p>
          <a:p>
            <a:pPr algn="ctr"/>
            <a:r>
              <a:rPr lang="ja-JP" altLang="en-US"/>
              <a:t>請求記号順にあらかじめソートしておく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1" name="Rectangle 4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/>
              <a:t>棚の同定</a:t>
            </a:r>
          </a:p>
        </p:txBody>
      </p:sp>
      <p:graphicFrame>
        <p:nvGraphicFramePr>
          <p:cNvPr id="41013" name="Group 53"/>
          <p:cNvGraphicFramePr>
            <a:graphicFrameLocks noGrp="1"/>
          </p:cNvGraphicFramePr>
          <p:nvPr>
            <p:ph idx="1"/>
          </p:nvPr>
        </p:nvGraphicFramePr>
        <p:xfrm>
          <a:off x="0" y="1916113"/>
          <a:ext cx="7772400" cy="2592387"/>
        </p:xfrm>
        <a:graphic>
          <a:graphicData uri="http://schemas.openxmlformats.org/drawingml/2006/table">
            <a:tbl>
              <a:tblPr/>
              <a:tblGrid>
                <a:gridCol w="815975">
                  <a:extLst>
                    <a:ext uri="{9D8B030D-6E8A-4147-A177-3AD203B41FA5}">
                      <a16:colId xmlns:a16="http://schemas.microsoft.com/office/drawing/2014/main" val="2157295856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998471183"/>
                    </a:ext>
                  </a:extLst>
                </a:gridCol>
                <a:gridCol w="646113">
                  <a:extLst>
                    <a:ext uri="{9D8B030D-6E8A-4147-A177-3AD203B41FA5}">
                      <a16:colId xmlns:a16="http://schemas.microsoft.com/office/drawing/2014/main" val="2583575914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val="770816749"/>
                    </a:ext>
                  </a:extLst>
                </a:gridCol>
                <a:gridCol w="1792287">
                  <a:extLst>
                    <a:ext uri="{9D8B030D-6E8A-4147-A177-3AD203B41FA5}">
                      <a16:colId xmlns:a16="http://schemas.microsoft.com/office/drawing/2014/main" val="1022636832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934875667"/>
                    </a:ext>
                  </a:extLst>
                </a:gridCol>
              </a:tblGrid>
              <a:tr h="865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階数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24445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703005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821573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746477"/>
                  </a:ext>
                </a:extLst>
              </a:tr>
            </a:tbl>
          </a:graphicData>
        </a:graphic>
      </p:graphicFrame>
      <p:sp>
        <p:nvSpPr>
          <p:cNvPr id="41008" name="AutoShape 48"/>
          <p:cNvSpPr>
            <a:spLocks noChangeArrowheads="1"/>
          </p:cNvSpPr>
          <p:nvPr/>
        </p:nvSpPr>
        <p:spPr bwMode="auto">
          <a:xfrm>
            <a:off x="395288" y="4221163"/>
            <a:ext cx="7632700" cy="28797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/>
              <a:t>たとえば</a:t>
            </a:r>
            <a:r>
              <a:rPr lang="ja-JP" altLang="en-US"/>
              <a:t>、</a:t>
            </a:r>
            <a:r>
              <a:rPr lang="en-US" altLang="ja-JP" sz="3600"/>
              <a:t>080:C10 </a:t>
            </a:r>
            <a:r>
              <a:rPr lang="ja-JP" altLang="en-US" sz="2400"/>
              <a:t>を</a:t>
            </a:r>
            <a:r>
              <a:rPr lang="en-US" altLang="ja-JP" sz="2400"/>
              <a:t>ID=1</a:t>
            </a:r>
            <a:r>
              <a:rPr lang="ja-JP" altLang="en-US" sz="2400"/>
              <a:t>から順に</a:t>
            </a:r>
          </a:p>
          <a:p>
            <a:pPr algn="ctr"/>
            <a:r>
              <a:rPr lang="ja-JP" altLang="en-US" sz="2400"/>
              <a:t>大小比較しつつスキャン。</a:t>
            </a:r>
          </a:p>
          <a:p>
            <a:pPr algn="ctr"/>
            <a:r>
              <a:rPr lang="ja-JP" altLang="en-US" sz="2400"/>
              <a:t>レコード３に達したときに、はじめて、</a:t>
            </a:r>
          </a:p>
          <a:p>
            <a:pPr algn="ctr"/>
            <a:r>
              <a:rPr lang="ja-JP" altLang="en-US" sz="2400"/>
              <a:t>自身より大きな請求番号に達する</a:t>
            </a:r>
          </a:p>
          <a:p>
            <a:pPr algn="ctr"/>
            <a:r>
              <a:rPr lang="ja-JP" altLang="en-US" sz="2400"/>
              <a:t>→　その</a:t>
            </a:r>
            <a:r>
              <a:rPr lang="ja-JP" altLang="en-US" sz="3200">
                <a:solidFill>
                  <a:srgbClr val="FF3300"/>
                </a:solidFill>
              </a:rPr>
              <a:t>ひとつ前が</a:t>
            </a:r>
            <a:r>
              <a:rPr lang="ja-JP" altLang="en-US" sz="2400"/>
              <a:t>該当の棚</a:t>
            </a:r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6659563" y="2997200"/>
            <a:ext cx="1800225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400"/>
              <a:t>&lt; </a:t>
            </a:r>
            <a:r>
              <a:rPr lang="en-US" altLang="ja-JP" sz="2400">
                <a:latin typeface="Arial" panose="020B0604020202020204" pitchFamily="34" charset="0"/>
              </a:rPr>
              <a:t>“</a:t>
            </a:r>
            <a:r>
              <a:rPr lang="en-US" altLang="ja-JP" sz="2400"/>
              <a:t>080:C10</a:t>
            </a:r>
            <a:r>
              <a:rPr lang="en-US" altLang="ja-JP" sz="2400">
                <a:latin typeface="Arial" panose="020B0604020202020204" pitchFamily="34" charset="0"/>
              </a:rPr>
              <a:t>”</a:t>
            </a:r>
            <a:endParaRPr lang="en-US" altLang="ja-JP" sz="2400"/>
          </a:p>
        </p:txBody>
      </p:sp>
      <p:sp>
        <p:nvSpPr>
          <p:cNvPr id="41015" name="Text Box 55"/>
          <p:cNvSpPr txBox="1">
            <a:spLocks noChangeArrowheads="1"/>
          </p:cNvSpPr>
          <p:nvPr/>
        </p:nvSpPr>
        <p:spPr bwMode="auto">
          <a:xfrm>
            <a:off x="6659563" y="3500438"/>
            <a:ext cx="1800225" cy="528637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>
                <a:solidFill>
                  <a:srgbClr val="3399FF"/>
                </a:solidFill>
              </a:rPr>
              <a:t>&lt;</a:t>
            </a:r>
            <a:r>
              <a:rPr lang="en-US" altLang="ja-JP" sz="2400"/>
              <a:t> </a:t>
            </a:r>
            <a:r>
              <a:rPr lang="en-US" altLang="ja-JP" sz="2400">
                <a:latin typeface="Arial" panose="020B0604020202020204" pitchFamily="34" charset="0"/>
              </a:rPr>
              <a:t>“</a:t>
            </a:r>
            <a:r>
              <a:rPr lang="en-US" altLang="ja-JP" sz="2400"/>
              <a:t>080:C10</a:t>
            </a:r>
            <a:r>
              <a:rPr lang="en-US" altLang="ja-JP" sz="2400">
                <a:latin typeface="Arial" panose="020B0604020202020204" pitchFamily="34" charset="0"/>
              </a:rPr>
              <a:t>”</a:t>
            </a:r>
            <a:endParaRPr lang="en-US" altLang="ja-JP" sz="2400"/>
          </a:p>
        </p:txBody>
      </p:sp>
      <p:sp>
        <p:nvSpPr>
          <p:cNvPr id="41016" name="Text Box 56"/>
          <p:cNvSpPr txBox="1">
            <a:spLocks noChangeArrowheads="1"/>
          </p:cNvSpPr>
          <p:nvPr/>
        </p:nvSpPr>
        <p:spPr bwMode="auto">
          <a:xfrm>
            <a:off x="6659563" y="4076700"/>
            <a:ext cx="1800225" cy="528638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>
                <a:solidFill>
                  <a:srgbClr val="FF3300"/>
                </a:solidFill>
              </a:rPr>
              <a:t>&gt;</a:t>
            </a:r>
            <a:r>
              <a:rPr lang="en-US" altLang="ja-JP" sz="2400"/>
              <a:t> </a:t>
            </a:r>
            <a:r>
              <a:rPr lang="en-US" altLang="ja-JP" sz="2400">
                <a:latin typeface="Arial" panose="020B0604020202020204" pitchFamily="34" charset="0"/>
              </a:rPr>
              <a:t>“</a:t>
            </a:r>
            <a:r>
              <a:rPr lang="en-US" altLang="ja-JP" sz="2400"/>
              <a:t>080:C10</a:t>
            </a:r>
            <a:r>
              <a:rPr lang="en-US" altLang="ja-JP" sz="2400">
                <a:latin typeface="Arial" panose="020B0604020202020204" pitchFamily="34" charset="0"/>
              </a:rPr>
              <a:t>”</a:t>
            </a:r>
            <a:endParaRPr lang="en-US" altLang="ja-JP" sz="2400"/>
          </a:p>
        </p:txBody>
      </p:sp>
      <p:sp>
        <p:nvSpPr>
          <p:cNvPr id="41017" name="AutoShape 57"/>
          <p:cNvSpPr>
            <a:spLocks noChangeArrowheads="1"/>
          </p:cNvSpPr>
          <p:nvPr/>
        </p:nvSpPr>
        <p:spPr bwMode="auto">
          <a:xfrm>
            <a:off x="0" y="3284538"/>
            <a:ext cx="8316913" cy="86518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8" grpId="0" animBg="1"/>
      <p:bldP spid="41014" grpId="0" animBg="1"/>
      <p:bldP spid="41014" grpId="1" animBg="1"/>
      <p:bldP spid="41015" grpId="0" animBg="1"/>
      <p:bldP spid="41015" grpId="1" animBg="1"/>
      <p:bldP spid="410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>
                <a:solidFill>
                  <a:srgbClr val="FF3300"/>
                </a:solidFill>
              </a:rPr>
              <a:t>ここから先はボツ案です。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ためしに考えてみたら、あまりに複雑なので、お勧めしない案です。</a:t>
            </a:r>
          </a:p>
          <a:p>
            <a:r>
              <a:rPr lang="ja-JP" altLang="en-US"/>
              <a:t>考え方を間違えると、どれだけ面倒になるか示すためにいちおう残しました。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 sz="4000">
                <a:solidFill>
                  <a:srgbClr val="FF3300"/>
                </a:solidFill>
              </a:rPr>
              <a:t>ボツ案</a:t>
            </a:r>
            <a:br>
              <a:rPr lang="ja-JP" altLang="en-US" sz="4000">
                <a:solidFill>
                  <a:srgbClr val="FF3300"/>
                </a:solidFill>
              </a:rPr>
            </a:br>
            <a:r>
              <a:rPr lang="en-US" altLang="ja-JP" sz="4000">
                <a:solidFill>
                  <a:srgbClr val="FF3300"/>
                </a:solidFill>
              </a:rPr>
              <a:t>RDB</a:t>
            </a:r>
            <a:r>
              <a:rPr lang="ja-JP" altLang="en-US" sz="4000">
                <a:solidFill>
                  <a:srgbClr val="FF3300"/>
                </a:solidFill>
              </a:rPr>
              <a:t>で解決する方法</a:t>
            </a:r>
          </a:p>
        </p:txBody>
      </p:sp>
      <p:graphicFrame>
        <p:nvGraphicFramePr>
          <p:cNvPr id="30806" name="Group 86"/>
          <p:cNvGraphicFramePr>
            <a:graphicFrameLocks noGrp="1"/>
          </p:cNvGraphicFramePr>
          <p:nvPr>
            <p:ph idx="1"/>
          </p:nvPr>
        </p:nvGraphicFramePr>
        <p:xfrm>
          <a:off x="323850" y="2565400"/>
          <a:ext cx="7272338" cy="1665288"/>
        </p:xfrm>
        <a:graphic>
          <a:graphicData uri="http://schemas.openxmlformats.org/drawingml/2006/table">
            <a:tbl>
              <a:tblPr/>
              <a:tblGrid>
                <a:gridCol w="600075">
                  <a:extLst>
                    <a:ext uri="{9D8B030D-6E8A-4147-A177-3AD203B41FA5}">
                      <a16:colId xmlns:a16="http://schemas.microsoft.com/office/drawing/2014/main" val="122571427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835114683"/>
                    </a:ext>
                  </a:extLst>
                </a:gridCol>
                <a:gridCol w="788988">
                  <a:extLst>
                    <a:ext uri="{9D8B030D-6E8A-4147-A177-3AD203B41FA5}">
                      <a16:colId xmlns:a16="http://schemas.microsoft.com/office/drawing/2014/main" val="2600656198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154586622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7255285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589156063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3355377619"/>
                    </a:ext>
                  </a:extLst>
                </a:gridCol>
                <a:gridCol w="788988">
                  <a:extLst>
                    <a:ext uri="{9D8B030D-6E8A-4147-A177-3AD203B41FA5}">
                      <a16:colId xmlns:a16="http://schemas.microsoft.com/office/drawing/2014/main" val="417018417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019528529"/>
                    </a:ext>
                  </a:extLst>
                </a:gridCol>
              </a:tblGrid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ＩＤ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階数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棚最初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棚最後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棚最後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棚最後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954803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Monotype Sorts" pitchFamily="2" charset="2"/>
                        <a:defRPr kumimoji="1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828106"/>
                  </a:ext>
                </a:extLst>
              </a:tr>
            </a:tbl>
          </a:graphicData>
        </a:graphic>
      </p:graphicFrame>
      <p:sp>
        <p:nvSpPr>
          <p:cNvPr id="30805" name="AutoShape 85"/>
          <p:cNvSpPr>
            <a:spLocks noChangeArrowheads="1"/>
          </p:cNvSpPr>
          <p:nvPr/>
        </p:nvSpPr>
        <p:spPr bwMode="auto">
          <a:xfrm>
            <a:off x="611188" y="4868863"/>
            <a:ext cx="6913562" cy="13684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/>
              <a:t>まず、上記のようなデータ項目をもつテーブルを作る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ja-JP" altLang="en-US">
                <a:solidFill>
                  <a:srgbClr val="FF3300"/>
                </a:solidFill>
              </a:rPr>
              <a:t>請求記号による検索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受け取った請求記号を元に、次の手順で検索を行う。</a:t>
            </a:r>
          </a:p>
          <a:p>
            <a:pPr lvl="1"/>
            <a:r>
              <a:rPr lang="ja-JP" altLang="en-US"/>
              <a:t>分類ごとに分割する。たとえば、</a:t>
            </a:r>
            <a:r>
              <a:rPr lang="en-US" altLang="ja-JP"/>
              <a:t>001:C6[W]</a:t>
            </a:r>
            <a:r>
              <a:rPr lang="ja-JP" altLang="en-US"/>
              <a:t>の場合（大・中・小は機械処理しやすいように分割）</a:t>
            </a:r>
          </a:p>
          <a:p>
            <a:pPr lvl="2"/>
            <a:r>
              <a:rPr lang="ja-JP" altLang="en-US"/>
              <a:t>大分類 </a:t>
            </a:r>
            <a:r>
              <a:rPr lang="en-US" altLang="ja-JP"/>
              <a:t>--- 001</a:t>
            </a:r>
          </a:p>
          <a:p>
            <a:pPr lvl="2"/>
            <a:r>
              <a:rPr lang="ja-JP" altLang="en-US"/>
              <a:t>中分類 </a:t>
            </a:r>
            <a:r>
              <a:rPr lang="en-US" altLang="ja-JP"/>
              <a:t>--- C</a:t>
            </a:r>
          </a:p>
          <a:p>
            <a:pPr lvl="2"/>
            <a:r>
              <a:rPr lang="ja-JP" altLang="en-US"/>
              <a:t>小分類 </a:t>
            </a:r>
            <a:r>
              <a:rPr lang="en-US" altLang="ja-JP"/>
              <a:t>--- 6</a:t>
            </a:r>
          </a:p>
          <a:p>
            <a:pPr lvl="2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suri">
  <a:themeElements>
    <a:clrScheme name="kasuri 2">
      <a:dk1>
        <a:srgbClr val="1A4292"/>
      </a:dk1>
      <a:lt1>
        <a:srgbClr val="6581A9"/>
      </a:lt1>
      <a:dk2>
        <a:srgbClr val="FFFFFF"/>
      </a:dk2>
      <a:lt2>
        <a:srgbClr val="0C1D40"/>
      </a:lt2>
      <a:accent1>
        <a:srgbClr val="8FBDB4"/>
      </a:accent1>
      <a:accent2>
        <a:srgbClr val="908DB7"/>
      </a:accent2>
      <a:accent3>
        <a:srgbClr val="B8C1D1"/>
      </a:accent3>
      <a:accent4>
        <a:srgbClr val="14377C"/>
      </a:accent4>
      <a:accent5>
        <a:srgbClr val="C6DBD6"/>
      </a:accent5>
      <a:accent6>
        <a:srgbClr val="827FA6"/>
      </a:accent6>
      <a:hlink>
        <a:srgbClr val="CCCCFF"/>
      </a:hlink>
      <a:folHlink>
        <a:srgbClr val="81BEC3"/>
      </a:folHlink>
    </a:clrScheme>
    <a:fontScheme name="kasuri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suri 1">
        <a:dk1>
          <a:srgbClr val="829FBE"/>
        </a:dk1>
        <a:lt1>
          <a:srgbClr val="FFFFFF"/>
        </a:lt1>
        <a:dk2>
          <a:srgbClr val="0B2F77"/>
        </a:dk2>
        <a:lt2>
          <a:srgbClr val="00133A"/>
        </a:lt2>
        <a:accent1>
          <a:srgbClr val="487A70"/>
        </a:accent1>
        <a:accent2>
          <a:srgbClr val="595587"/>
        </a:accent2>
        <a:accent3>
          <a:srgbClr val="AAADBD"/>
        </a:accent3>
        <a:accent4>
          <a:srgbClr val="DADADA"/>
        </a:accent4>
        <a:accent5>
          <a:srgbClr val="B1BEBB"/>
        </a:accent5>
        <a:accent6>
          <a:srgbClr val="504C7A"/>
        </a:accent6>
        <a:hlink>
          <a:srgbClr val="988CD6"/>
        </a:hlink>
        <a:folHlink>
          <a:srgbClr val="1F1B3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suri 2">
        <a:dk1>
          <a:srgbClr val="1A4292"/>
        </a:dk1>
        <a:lt1>
          <a:srgbClr val="6581A9"/>
        </a:lt1>
        <a:dk2>
          <a:srgbClr val="FFFFFF"/>
        </a:dk2>
        <a:lt2>
          <a:srgbClr val="0C1D40"/>
        </a:lt2>
        <a:accent1>
          <a:srgbClr val="8FBDB4"/>
        </a:accent1>
        <a:accent2>
          <a:srgbClr val="908DB7"/>
        </a:accent2>
        <a:accent3>
          <a:srgbClr val="B8C1D1"/>
        </a:accent3>
        <a:accent4>
          <a:srgbClr val="14377C"/>
        </a:accent4>
        <a:accent5>
          <a:srgbClr val="C6DBD6"/>
        </a:accent5>
        <a:accent6>
          <a:srgbClr val="827FA6"/>
        </a:accent6>
        <a:hlink>
          <a:srgbClr val="CCCCFF"/>
        </a:hlink>
        <a:folHlink>
          <a:srgbClr val="81BE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suri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KASURI</Template>
  <TotalTime>145</TotalTime>
  <Words>806</Words>
  <Application>Microsoft Office PowerPoint</Application>
  <PresentationFormat>画面に合わせる (4:3)</PresentationFormat>
  <Paragraphs>173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Times New Roman</vt:lpstr>
      <vt:lpstr>Wingdings</vt:lpstr>
      <vt:lpstr>Monotype Sorts</vt:lpstr>
      <vt:lpstr>ＭＳ Ｐ明朝</vt:lpstr>
      <vt:lpstr>kasuri</vt:lpstr>
      <vt:lpstr>請求記号による館内マップ 検索手法案</vt:lpstr>
      <vt:lpstr>目次</vt:lpstr>
      <vt:lpstr>請求記号と棚の対応表（テキストファイル）をつくる</vt:lpstr>
      <vt:lpstr>請求記号判定用テーブルの用意</vt:lpstr>
      <vt:lpstr>テキストファイルで 以下の情報を用意</vt:lpstr>
      <vt:lpstr>棚の同定</vt:lpstr>
      <vt:lpstr>ここから先はボツ案です。</vt:lpstr>
      <vt:lpstr>ボツ案 RDBで解決する方法</vt:lpstr>
      <vt:lpstr>請求記号による検索</vt:lpstr>
      <vt:lpstr>条件式を設定する</vt:lpstr>
      <vt:lpstr>ステップ(2) [大分類]が棚最初と同じか最後と同じ</vt:lpstr>
      <vt:lpstr>ステップ(3) 棚最初(1)と棚最後(1)が同じ場合</vt:lpstr>
      <vt:lpstr>高速化の切り札　バイナリサーチ</vt:lpstr>
      <vt:lpstr>バイナリサーチの動作原理 (参考 wikipedia)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請求記号による館内マップ検索</dc:title>
  <dc:creator>社研図書室</dc:creator>
  <cp:lastModifiedBy>前田　朗</cp:lastModifiedBy>
  <cp:revision>100</cp:revision>
  <dcterms:created xsi:type="dcterms:W3CDTF">2007-12-03T05:01:18Z</dcterms:created>
  <dcterms:modified xsi:type="dcterms:W3CDTF">2021-10-11T04:37:12Z</dcterms:modified>
</cp:coreProperties>
</file>