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5" r:id="rId3"/>
    <p:sldId id="262" r:id="rId4"/>
    <p:sldId id="269" r:id="rId5"/>
    <p:sldId id="261" r:id="rId6"/>
    <p:sldId id="270" r:id="rId7"/>
    <p:sldId id="276" r:id="rId8"/>
    <p:sldId id="271" r:id="rId9"/>
    <p:sldId id="277" r:id="rId10"/>
    <p:sldId id="274" r:id="rId11"/>
    <p:sldId id="278" r:id="rId12"/>
    <p:sldId id="268" r:id="rId13"/>
    <p:sldId id="279" r:id="rId14"/>
    <p:sldId id="272" r:id="rId15"/>
  </p:sldIdLst>
  <p:sldSz cx="9906000" cy="6858000" type="A4"/>
  <p:notesSz cx="9866313" cy="673576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66"/>
    <a:srgbClr val="DDDDDD"/>
    <a:srgbClr val="008000"/>
    <a:srgbClr val="4D4D4D"/>
    <a:srgbClr val="5F5F5F"/>
    <a:srgbClr val="CCCC00"/>
    <a:srgbClr val="FFFF66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8" autoAdjust="0"/>
    <p:restoredTop sz="94611" autoAdjust="0"/>
  </p:normalViewPr>
  <p:slideViewPr>
    <p:cSldViewPr snapToGrid="0">
      <p:cViewPr varScale="1">
        <p:scale>
          <a:sx n="83" d="100"/>
          <a:sy n="83" d="100"/>
        </p:scale>
        <p:origin x="1248" y="6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1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9588" y="0"/>
            <a:ext cx="42751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97625"/>
            <a:ext cx="42751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9588" y="6397625"/>
            <a:ext cx="42751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64004173-2073-4305-8C75-9B9FD48B6575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1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1175" y="0"/>
            <a:ext cx="42751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3109913" y="506413"/>
            <a:ext cx="3644900" cy="252253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16038" y="3198813"/>
            <a:ext cx="7234237" cy="303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99213"/>
            <a:ext cx="42751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1175" y="6399213"/>
            <a:ext cx="42751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6D052855-0E2B-4793-8704-06E132DF580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B74A1F-5A5B-4977-A7CE-4795152BBBAC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6146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2144713" y="1752600"/>
            <a:ext cx="701675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474913" y="3886200"/>
            <a:ext cx="635635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02338"/>
            <a:ext cx="9906000" cy="855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70519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35875" y="549275"/>
            <a:ext cx="2070100" cy="58531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423988" y="549275"/>
            <a:ext cx="6059487" cy="58531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418981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1423988" y="549275"/>
            <a:ext cx="8281987" cy="585311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833575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23988" y="549275"/>
            <a:ext cx="8281987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表プレースホルダー 2"/>
          <p:cNvSpPr>
            <a:spLocks noGrp="1"/>
          </p:cNvSpPr>
          <p:nvPr>
            <p:ph type="tbl" idx="1"/>
          </p:nvPr>
        </p:nvSpPr>
        <p:spPr>
          <a:xfrm>
            <a:off x="1423988" y="1906588"/>
            <a:ext cx="8281987" cy="4495800"/>
          </a:xfrm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88473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94268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166562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423988" y="1906588"/>
            <a:ext cx="4064000" cy="44958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640388" y="1906588"/>
            <a:ext cx="4065587" cy="44958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51586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99028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03883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8144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637582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773895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CCECFF">
                <a:gamma/>
                <a:tint val="0"/>
                <a:invGamma/>
              </a:srgbClr>
            </a:gs>
            <a:gs pos="50000">
              <a:srgbClr val="CCECFF"/>
            </a:gs>
            <a:gs pos="100000">
              <a:srgbClr val="CCECFF">
                <a:gamma/>
                <a:tint val="0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1" name="Group 17"/>
          <p:cNvGrpSpPr>
            <a:grpSpLocks/>
          </p:cNvGrpSpPr>
          <p:nvPr/>
        </p:nvGrpSpPr>
        <p:grpSpPr bwMode="auto">
          <a:xfrm>
            <a:off x="0" y="5065713"/>
            <a:ext cx="9906000" cy="1792287"/>
            <a:chOff x="0" y="3191"/>
            <a:chExt cx="6240" cy="1129"/>
          </a:xfrm>
        </p:grpSpPr>
        <p:pic>
          <p:nvPicPr>
            <p:cNvPr id="1040" name="Picture 16"/>
            <p:cNvPicPr>
              <a:picLocks noChangeAspect="1" noChangeArrowheads="1"/>
            </p:cNvPicPr>
            <p:nvPr userDrawn="1"/>
          </p:nvPicPr>
          <p:blipFill>
            <a:blip r:embed="rId1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82"/>
              <a:ext cx="6240" cy="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8" name="Picture 14"/>
            <p:cNvPicPr>
              <a:picLocks noChangeAspect="1" noChangeArrowheads="1"/>
            </p:cNvPicPr>
            <p:nvPr userDrawn="1"/>
          </p:nvPicPr>
          <p:blipFill>
            <a:blip r:embed="rId1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96" y="3191"/>
              <a:ext cx="1126" cy="10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7" name="Picture 13"/>
            <p:cNvPicPr>
              <a:picLocks noChangeAspect="1" noChangeArrowheads="1"/>
            </p:cNvPicPr>
            <p:nvPr userDrawn="1"/>
          </p:nvPicPr>
          <p:blipFill>
            <a:blip r:embed="rId1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58" y="3195"/>
              <a:ext cx="1126" cy="10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7763" y="322263"/>
            <a:ext cx="1531937" cy="87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423988" y="549275"/>
            <a:ext cx="828198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23988" y="1906588"/>
            <a:ext cx="8281987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pic>
        <p:nvPicPr>
          <p:cNvPr id="1042" name="Picture 18"/>
          <p:cNvPicPr>
            <a:picLocks noChangeAspect="1" noChangeArrowheads="1"/>
          </p:cNvPicPr>
          <p:nvPr userDrawn="1"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3663" y="538163"/>
            <a:ext cx="1531937" cy="87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3" name="Picture 19"/>
          <p:cNvPicPr>
            <a:picLocks noChangeAspect="1" noChangeArrowheads="1"/>
          </p:cNvPicPr>
          <p:nvPr userDrawn="1"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9113" y="347663"/>
            <a:ext cx="1531937" cy="87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3600" kern="1200">
          <a:solidFill>
            <a:srgbClr val="99CC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3600">
          <a:solidFill>
            <a:srgbClr val="99CCFF"/>
          </a:solidFill>
          <a:latin typeface="Verdana" panose="020B0604030504040204" pitchFamily="34" charset="0"/>
          <a:ea typeface="ＭＳ Ｐゴシック" panose="020B0600070205080204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3600">
          <a:solidFill>
            <a:srgbClr val="99CCFF"/>
          </a:solidFill>
          <a:latin typeface="Verdana" panose="020B0604030504040204" pitchFamily="34" charset="0"/>
          <a:ea typeface="ＭＳ Ｐゴシック" panose="020B0600070205080204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3600">
          <a:solidFill>
            <a:srgbClr val="99CCFF"/>
          </a:solidFill>
          <a:latin typeface="Verdana" panose="020B0604030504040204" pitchFamily="34" charset="0"/>
          <a:ea typeface="ＭＳ Ｐゴシック" panose="020B0600070205080204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3600">
          <a:solidFill>
            <a:srgbClr val="99CCFF"/>
          </a:solidFill>
          <a:latin typeface="Verdana" panose="020B060403050404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3600">
          <a:solidFill>
            <a:srgbClr val="99CCFF"/>
          </a:solidFill>
          <a:latin typeface="Verdana" panose="020B060403050404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3600">
          <a:solidFill>
            <a:srgbClr val="99CCFF"/>
          </a:solidFill>
          <a:latin typeface="Verdana" panose="020B060403050404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3600">
          <a:solidFill>
            <a:srgbClr val="99CCFF"/>
          </a:solidFill>
          <a:latin typeface="Verdana" panose="020B060403050404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3600">
          <a:solidFill>
            <a:srgbClr val="99CCFF"/>
          </a:solidFill>
          <a:latin typeface="Verdana" panose="020B060403050404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80000"/>
        <a:buChar char="•"/>
        <a:defRPr kumimoji="1" sz="3200" kern="1200">
          <a:solidFill>
            <a:srgbClr val="00CC66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bg2"/>
        </a:buClr>
        <a:buSzPct val="80000"/>
        <a:buChar char="•"/>
        <a:defRPr kumimoji="1" sz="2800" kern="1200">
          <a:solidFill>
            <a:srgbClr val="00CC66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80000"/>
        <a:buChar char="•"/>
        <a:defRPr kumimoji="1" sz="2400" kern="1200">
          <a:solidFill>
            <a:srgbClr val="00CC66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80000"/>
        <a:buChar char="•"/>
        <a:defRPr kumimoji="1" sz="2000" kern="1200">
          <a:solidFill>
            <a:srgbClr val="00CC66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80000"/>
        <a:buChar char="•"/>
        <a:defRPr kumimoji="1" sz="2000" kern="1200">
          <a:solidFill>
            <a:srgbClr val="00CC6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jpeg"/><Relationship Id="rId5" Type="http://schemas.openxmlformats.org/officeDocument/2006/relationships/image" Target="../media/image9.wmf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11238" y="1155700"/>
            <a:ext cx="7832725" cy="1800225"/>
          </a:xfrm>
          <a:noFill/>
          <a:ln/>
        </p:spPr>
        <p:txBody>
          <a:bodyPr/>
          <a:lstStyle/>
          <a:p>
            <a:r>
              <a:rPr lang="ja-JP" altLang="en-US" sz="4800">
                <a:solidFill>
                  <a:srgbClr val="00CC66"/>
                </a:solidFill>
                <a:ea typeface="HGP創英角ﾎﾟｯﾌﾟ体" panose="040B0A00000000000000" pitchFamily="50" charset="-128"/>
              </a:rPr>
              <a:t>夢見る図書館情報システム</a:t>
            </a:r>
            <a:r>
              <a:rPr lang="ja-JP" altLang="en-US" sz="4800">
                <a:solidFill>
                  <a:srgbClr val="00CC66"/>
                </a:solidFill>
              </a:rPr>
              <a:t/>
            </a:r>
            <a:br>
              <a:rPr lang="ja-JP" altLang="en-US" sz="4800">
                <a:solidFill>
                  <a:srgbClr val="00CC66"/>
                </a:solidFill>
              </a:rPr>
            </a:br>
            <a:r>
              <a:rPr lang="en-US" altLang="ja-JP" sz="4000" i="1">
                <a:solidFill>
                  <a:srgbClr val="00CC66"/>
                </a:solidFill>
              </a:rPr>
              <a:t>The Cards Challenge !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43338" y="3938588"/>
            <a:ext cx="5349875" cy="1752600"/>
          </a:xfrm>
          <a:noFill/>
          <a:ln/>
        </p:spPr>
        <p:txBody>
          <a:bodyPr/>
          <a:lstStyle/>
          <a:p>
            <a:r>
              <a:rPr lang="ja-JP" altLang="en-US" sz="2800">
                <a:solidFill>
                  <a:srgbClr val="99CCFF"/>
                </a:solidFill>
              </a:rPr>
              <a:t>平成２０年１２月１７日改訂</a:t>
            </a:r>
          </a:p>
          <a:p>
            <a:r>
              <a:rPr lang="ja-JP" altLang="en-US" sz="2800">
                <a:solidFill>
                  <a:srgbClr val="99CCFF"/>
                </a:solidFill>
              </a:rPr>
              <a:t>「図書系職員のための</a:t>
            </a:r>
          </a:p>
          <a:p>
            <a:r>
              <a:rPr lang="ja-JP" altLang="en-US" sz="2800">
                <a:solidFill>
                  <a:srgbClr val="99CCFF"/>
                </a:solidFill>
              </a:rPr>
              <a:t>アプリケーション開発講習会」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423988" y="549275"/>
            <a:ext cx="4541837" cy="1143000"/>
          </a:xfrm>
        </p:spPr>
        <p:txBody>
          <a:bodyPr/>
          <a:lstStyle/>
          <a:p>
            <a:pPr algn="l"/>
            <a:r>
              <a:rPr lang="ja-JP" altLang="en-US"/>
              <a:t>検索結果の自動分類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3988" y="1906588"/>
            <a:ext cx="8281987" cy="2655887"/>
          </a:xfrm>
        </p:spPr>
        <p:txBody>
          <a:bodyPr/>
          <a:lstStyle/>
          <a:p>
            <a:r>
              <a:rPr lang="ja-JP" altLang="en-US"/>
              <a:t>検索結果を分類してくれるシステムも最近みかけます</a:t>
            </a:r>
          </a:p>
          <a:p>
            <a:pPr lvl="1"/>
            <a:r>
              <a:rPr lang="en-US" altLang="ja-JP"/>
              <a:t>UT Article Search (360 Search)</a:t>
            </a:r>
            <a:r>
              <a:rPr lang="ja-JP" altLang="en-US"/>
              <a:t>とか</a:t>
            </a:r>
          </a:p>
          <a:p>
            <a:pPr lvl="1"/>
            <a:r>
              <a:rPr lang="en-US" altLang="ja-JP"/>
              <a:t>CSLS Search</a:t>
            </a:r>
            <a:r>
              <a:rPr lang="ja-JP" altLang="en-US"/>
              <a:t>もそうですね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992188" y="414338"/>
            <a:ext cx="5789612" cy="600075"/>
          </a:xfrm>
        </p:spPr>
        <p:txBody>
          <a:bodyPr/>
          <a:lstStyle/>
          <a:p>
            <a:pPr algn="l"/>
            <a:r>
              <a:rPr lang="ja-JP" altLang="en-US" sz="3200"/>
              <a:t>自動分類システムのたねあかし</a:t>
            </a:r>
          </a:p>
        </p:txBody>
      </p:sp>
      <p:graphicFrame>
        <p:nvGraphicFramePr>
          <p:cNvPr id="32771" name="Group 3"/>
          <p:cNvGraphicFramePr>
            <a:graphicFrameLocks noGrp="1"/>
          </p:cNvGraphicFramePr>
          <p:nvPr>
            <p:ph idx="1"/>
          </p:nvPr>
        </p:nvGraphicFramePr>
        <p:xfrm>
          <a:off x="622300" y="1400175"/>
          <a:ext cx="8456613" cy="2901950"/>
        </p:xfrm>
        <a:graphic>
          <a:graphicData uri="http://schemas.openxmlformats.org/drawingml/2006/table">
            <a:tbl>
              <a:tblPr/>
              <a:tblGrid>
                <a:gridCol w="1619250">
                  <a:extLst>
                    <a:ext uri="{9D8B030D-6E8A-4147-A177-3AD203B41FA5}">
                      <a16:colId xmlns:a16="http://schemas.microsoft.com/office/drawing/2014/main" val="1831325363"/>
                    </a:ext>
                  </a:extLst>
                </a:gridCol>
                <a:gridCol w="1243013">
                  <a:extLst>
                    <a:ext uri="{9D8B030D-6E8A-4147-A177-3AD203B41FA5}">
                      <a16:colId xmlns:a16="http://schemas.microsoft.com/office/drawing/2014/main" val="597683321"/>
                    </a:ext>
                  </a:extLst>
                </a:gridCol>
                <a:gridCol w="1585912">
                  <a:extLst>
                    <a:ext uri="{9D8B030D-6E8A-4147-A177-3AD203B41FA5}">
                      <a16:colId xmlns:a16="http://schemas.microsoft.com/office/drawing/2014/main" val="3402624989"/>
                    </a:ext>
                  </a:extLst>
                </a:gridCol>
                <a:gridCol w="1182688">
                  <a:extLst>
                    <a:ext uri="{9D8B030D-6E8A-4147-A177-3AD203B41FA5}">
                      <a16:colId xmlns:a16="http://schemas.microsoft.com/office/drawing/2014/main" val="522914097"/>
                    </a:ext>
                  </a:extLst>
                </a:gridCol>
                <a:gridCol w="1555750">
                  <a:extLst>
                    <a:ext uri="{9D8B030D-6E8A-4147-A177-3AD203B41FA5}">
                      <a16:colId xmlns:a16="http://schemas.microsoft.com/office/drawing/2014/main" val="4071359539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1366668645"/>
                    </a:ext>
                  </a:extLst>
                </a:gridCol>
              </a:tblGrid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8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4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0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66"/>
                        </a:solidFill>
                        <a:effectLst/>
                        <a:latin typeface="Verdana" panose="020B060403050404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8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4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0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50" charset="-128"/>
                        </a:rPr>
                        <a:t>お茶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8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4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0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50" charset="-128"/>
                        </a:rPr>
                        <a:t>サッカー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8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4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0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50" charset="-128"/>
                        </a:rPr>
                        <a:t>野球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8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4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0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50" charset="-128"/>
                        </a:rPr>
                        <a:t>バレー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8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4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0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50" charset="-128"/>
                        </a:rPr>
                        <a:t>活花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8867847"/>
                  </a:ext>
                </a:extLst>
              </a:tr>
              <a:tr h="579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8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4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0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50" charset="-128"/>
                        </a:rPr>
                        <a:t>まえだ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8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4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0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50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8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4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0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50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8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4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0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50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8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4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0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50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8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4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0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50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9634115"/>
                  </a:ext>
                </a:extLst>
              </a:tr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8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4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0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50" charset="-128"/>
                        </a:rPr>
                        <a:t>やまうち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8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4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0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50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8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4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0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50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8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4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0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50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8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4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0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50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8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4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0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50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4221848"/>
                  </a:ext>
                </a:extLst>
              </a:tr>
              <a:tr h="579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8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4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0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50" charset="-128"/>
                        </a:rPr>
                        <a:t>いぐち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8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4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0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50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8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4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0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50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8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4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0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50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8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4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0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50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8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4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0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50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5956854"/>
                  </a:ext>
                </a:extLst>
              </a:tr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8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4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0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50" charset="-128"/>
                        </a:rPr>
                        <a:t>なりた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8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4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0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50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8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4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0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50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8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4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0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50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8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4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0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50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8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4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0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50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6221215"/>
                  </a:ext>
                </a:extLst>
              </a:tr>
            </a:tbl>
          </a:graphicData>
        </a:graphic>
      </p:graphicFrame>
      <p:sp>
        <p:nvSpPr>
          <p:cNvPr id="32815" name="AutoShape 47"/>
          <p:cNvSpPr>
            <a:spLocks noChangeArrowheads="1"/>
          </p:cNvSpPr>
          <p:nvPr/>
        </p:nvSpPr>
        <p:spPr bwMode="auto">
          <a:xfrm>
            <a:off x="2212975" y="1112838"/>
            <a:ext cx="1284288" cy="343535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816" name="AutoShape 48"/>
          <p:cNvSpPr>
            <a:spLocks noChangeArrowheads="1"/>
          </p:cNvSpPr>
          <p:nvPr/>
        </p:nvSpPr>
        <p:spPr bwMode="auto">
          <a:xfrm>
            <a:off x="2074863" y="4646613"/>
            <a:ext cx="5810250" cy="950912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 sz="2400">
                <a:solidFill>
                  <a:srgbClr val="FFFF66"/>
                </a:solidFill>
              </a:rPr>
              <a:t>表を列単位（ベクトル）でみていき、</a:t>
            </a:r>
          </a:p>
          <a:p>
            <a:r>
              <a:rPr lang="ja-JP" altLang="en-US" sz="2400">
                <a:solidFill>
                  <a:srgbClr val="FFFF66"/>
                </a:solidFill>
              </a:rPr>
              <a:t>近いパターンをまとめます。</a:t>
            </a:r>
          </a:p>
        </p:txBody>
      </p:sp>
      <p:sp>
        <p:nvSpPr>
          <p:cNvPr id="32817" name="Rectangle 49"/>
          <p:cNvSpPr>
            <a:spLocks noChangeArrowheads="1"/>
          </p:cNvSpPr>
          <p:nvPr/>
        </p:nvSpPr>
        <p:spPr bwMode="auto">
          <a:xfrm>
            <a:off x="5386388" y="4287838"/>
            <a:ext cx="3867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５段階で興味の有無を調査！</a:t>
            </a:r>
          </a:p>
        </p:txBody>
      </p:sp>
      <p:sp>
        <p:nvSpPr>
          <p:cNvPr id="32818" name="AutoShape 50"/>
          <p:cNvSpPr>
            <a:spLocks noChangeArrowheads="1"/>
          </p:cNvSpPr>
          <p:nvPr/>
        </p:nvSpPr>
        <p:spPr bwMode="auto">
          <a:xfrm>
            <a:off x="4584700" y="5548313"/>
            <a:ext cx="728663" cy="284162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32819" name="AutoShape 51"/>
          <p:cNvSpPr>
            <a:spLocks noChangeArrowheads="1"/>
          </p:cNvSpPr>
          <p:nvPr/>
        </p:nvSpPr>
        <p:spPr bwMode="auto">
          <a:xfrm>
            <a:off x="1495425" y="5881688"/>
            <a:ext cx="7377113" cy="69215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2400">
                <a:solidFill>
                  <a:srgbClr val="FFFF66"/>
                </a:solidFill>
              </a:rPr>
              <a:t>推薦もそうですが、上記の表を用意するのは基本です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8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6287E-6 -1.48148E-6 L 0.5555 0.0053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28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775" y="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2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16" grpId="0" animBg="1"/>
      <p:bldP spid="328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49263" y="474663"/>
            <a:ext cx="8281987" cy="1143000"/>
          </a:xfrm>
        </p:spPr>
        <p:txBody>
          <a:bodyPr/>
          <a:lstStyle/>
          <a:p>
            <a:r>
              <a:rPr lang="en-US" altLang="ja-JP"/>
              <a:t>2</a:t>
            </a:r>
            <a:r>
              <a:rPr lang="ja-JP" altLang="en-US"/>
              <a:t>ステップマップ 作成への応用とか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1584325"/>
            <a:ext cx="8281988" cy="3395663"/>
          </a:xfrm>
        </p:spPr>
        <p:txBody>
          <a:bodyPr/>
          <a:lstStyle/>
          <a:p>
            <a:r>
              <a:rPr lang="ja-JP" altLang="en-US" sz="2800"/>
              <a:t>２ステップマップは、図書館における雑誌の蔵書構成を調べる手法です</a:t>
            </a:r>
          </a:p>
          <a:p>
            <a:pPr lvl="1"/>
            <a:r>
              <a:rPr lang="ja-JP" altLang="en-US" sz="2400"/>
              <a:t>ある雑誌から引用回数の多い他誌２誌へのリンクを張る</a:t>
            </a:r>
          </a:p>
          <a:p>
            <a:pPr lvl="1"/>
            <a:r>
              <a:rPr lang="ja-JP" altLang="en-US" sz="2400"/>
              <a:t>上記、えんえんと繰り返す</a:t>
            </a:r>
          </a:p>
          <a:p>
            <a:pPr lvl="1"/>
            <a:r>
              <a:rPr lang="ja-JP" altLang="en-US" sz="2400"/>
              <a:t>リンクの交点ができないように紙に図示する</a:t>
            </a:r>
          </a:p>
          <a:p>
            <a:r>
              <a:rPr lang="ja-JP" altLang="en-US" sz="2800"/>
              <a:t>「集合知プログラミング」（オライリー）にあったサンプルプログラムのそのまま流用でもできそうな？？？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854075" y="561975"/>
            <a:ext cx="6813550" cy="1143000"/>
          </a:xfrm>
        </p:spPr>
        <p:txBody>
          <a:bodyPr/>
          <a:lstStyle/>
          <a:p>
            <a:pPr algn="l"/>
            <a:r>
              <a:rPr lang="ja-JP" altLang="en-US" sz="3200"/>
              <a:t>２ステップマップ用に交点を最小にするグラフを作る</a:t>
            </a:r>
          </a:p>
        </p:txBody>
      </p:sp>
      <p:sp>
        <p:nvSpPr>
          <p:cNvPr id="33796" name="AutoShape 4"/>
          <p:cNvSpPr>
            <a:spLocks noChangeArrowheads="1"/>
          </p:cNvSpPr>
          <p:nvPr/>
        </p:nvSpPr>
        <p:spPr bwMode="auto">
          <a:xfrm>
            <a:off x="2520950" y="2632075"/>
            <a:ext cx="1296988" cy="6302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雑誌</a:t>
            </a:r>
            <a:r>
              <a:rPr lang="en-US" altLang="ja-JP"/>
              <a:t>A</a:t>
            </a:r>
          </a:p>
        </p:txBody>
      </p:sp>
      <p:sp>
        <p:nvSpPr>
          <p:cNvPr id="33797" name="AutoShape 5"/>
          <p:cNvSpPr>
            <a:spLocks noChangeArrowheads="1"/>
          </p:cNvSpPr>
          <p:nvPr/>
        </p:nvSpPr>
        <p:spPr bwMode="auto">
          <a:xfrm>
            <a:off x="4924425" y="3392488"/>
            <a:ext cx="1296988" cy="6302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雑誌</a:t>
            </a:r>
            <a:r>
              <a:rPr lang="en-US" altLang="ja-JP"/>
              <a:t>B</a:t>
            </a:r>
          </a:p>
        </p:txBody>
      </p:sp>
      <p:sp>
        <p:nvSpPr>
          <p:cNvPr id="33798" name="AutoShape 6"/>
          <p:cNvSpPr>
            <a:spLocks noChangeArrowheads="1"/>
          </p:cNvSpPr>
          <p:nvPr/>
        </p:nvSpPr>
        <p:spPr bwMode="auto">
          <a:xfrm>
            <a:off x="5213350" y="2112963"/>
            <a:ext cx="1296988" cy="6302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雑誌</a:t>
            </a:r>
            <a:r>
              <a:rPr lang="en-US" altLang="ja-JP"/>
              <a:t>C</a:t>
            </a:r>
          </a:p>
        </p:txBody>
      </p:sp>
      <p:sp>
        <p:nvSpPr>
          <p:cNvPr id="33799" name="AutoShape 7"/>
          <p:cNvSpPr>
            <a:spLocks noChangeArrowheads="1"/>
          </p:cNvSpPr>
          <p:nvPr/>
        </p:nvSpPr>
        <p:spPr bwMode="auto">
          <a:xfrm>
            <a:off x="3348038" y="4386263"/>
            <a:ext cx="1296987" cy="6302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雑誌</a:t>
            </a:r>
            <a:r>
              <a:rPr lang="en-US" altLang="ja-JP"/>
              <a:t>D</a:t>
            </a:r>
          </a:p>
        </p:txBody>
      </p:sp>
      <p:sp>
        <p:nvSpPr>
          <p:cNvPr id="33800" name="AutoShape 8"/>
          <p:cNvSpPr>
            <a:spLocks noChangeArrowheads="1"/>
          </p:cNvSpPr>
          <p:nvPr/>
        </p:nvSpPr>
        <p:spPr bwMode="auto">
          <a:xfrm>
            <a:off x="5749925" y="4492625"/>
            <a:ext cx="1296988" cy="6302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雑誌</a:t>
            </a:r>
            <a:r>
              <a:rPr lang="en-US" altLang="ja-JP"/>
              <a:t>F</a:t>
            </a:r>
          </a:p>
        </p:txBody>
      </p:sp>
      <p:sp>
        <p:nvSpPr>
          <p:cNvPr id="33801" name="AutoShape 9"/>
          <p:cNvSpPr>
            <a:spLocks noChangeArrowheads="1"/>
          </p:cNvSpPr>
          <p:nvPr/>
        </p:nvSpPr>
        <p:spPr bwMode="auto">
          <a:xfrm>
            <a:off x="6942138" y="2941638"/>
            <a:ext cx="1296987" cy="6302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雑誌</a:t>
            </a:r>
            <a:r>
              <a:rPr lang="en-US" altLang="ja-JP"/>
              <a:t>G</a:t>
            </a:r>
          </a:p>
        </p:txBody>
      </p:sp>
      <p:cxnSp>
        <p:nvCxnSpPr>
          <p:cNvPr id="33802" name="AutoShape 10"/>
          <p:cNvCxnSpPr>
            <a:cxnSpLocks noChangeShapeType="1"/>
            <a:stCxn id="33801" idx="1"/>
            <a:endCxn id="33798" idx="3"/>
          </p:cNvCxnSpPr>
          <p:nvPr/>
        </p:nvCxnSpPr>
        <p:spPr bwMode="auto">
          <a:xfrm flipH="1" flipV="1">
            <a:off x="6510338" y="2428875"/>
            <a:ext cx="431800" cy="8286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03" name="AutoShape 11"/>
          <p:cNvCxnSpPr>
            <a:cxnSpLocks noChangeShapeType="1"/>
            <a:stCxn id="33801" idx="1"/>
            <a:endCxn id="33799" idx="3"/>
          </p:cNvCxnSpPr>
          <p:nvPr/>
        </p:nvCxnSpPr>
        <p:spPr bwMode="auto">
          <a:xfrm flipH="1">
            <a:off x="4645025" y="3257550"/>
            <a:ext cx="2297113" cy="14446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04" name="AutoShape 12"/>
          <p:cNvCxnSpPr>
            <a:cxnSpLocks noChangeShapeType="1"/>
            <a:stCxn id="33798" idx="1"/>
            <a:endCxn id="33796" idx="3"/>
          </p:cNvCxnSpPr>
          <p:nvPr/>
        </p:nvCxnSpPr>
        <p:spPr bwMode="auto">
          <a:xfrm flipH="1">
            <a:off x="3817938" y="2428875"/>
            <a:ext cx="1395412" cy="51911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05" name="AutoShape 13"/>
          <p:cNvCxnSpPr>
            <a:cxnSpLocks noChangeShapeType="1"/>
            <a:stCxn id="33798" idx="2"/>
            <a:endCxn id="33797" idx="0"/>
          </p:cNvCxnSpPr>
          <p:nvPr/>
        </p:nvCxnSpPr>
        <p:spPr bwMode="auto">
          <a:xfrm flipH="1">
            <a:off x="5573713" y="2743200"/>
            <a:ext cx="288925" cy="6492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06" name="AutoShape 14"/>
          <p:cNvCxnSpPr>
            <a:cxnSpLocks noChangeShapeType="1"/>
            <a:stCxn id="33800" idx="0"/>
            <a:endCxn id="33797" idx="2"/>
          </p:cNvCxnSpPr>
          <p:nvPr/>
        </p:nvCxnSpPr>
        <p:spPr bwMode="auto">
          <a:xfrm flipH="1" flipV="1">
            <a:off x="5573713" y="4022725"/>
            <a:ext cx="825500" cy="4699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07" name="AutoShape 15"/>
          <p:cNvCxnSpPr>
            <a:cxnSpLocks noChangeShapeType="1"/>
            <a:stCxn id="33800" idx="1"/>
            <a:endCxn id="33799" idx="3"/>
          </p:cNvCxnSpPr>
          <p:nvPr/>
        </p:nvCxnSpPr>
        <p:spPr bwMode="auto">
          <a:xfrm flipH="1" flipV="1">
            <a:off x="4645025" y="4702175"/>
            <a:ext cx="1104900" cy="10636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08" name="AutoShape 16"/>
          <p:cNvCxnSpPr>
            <a:cxnSpLocks noChangeShapeType="1"/>
            <a:stCxn id="33799" idx="0"/>
            <a:endCxn id="33797" idx="1"/>
          </p:cNvCxnSpPr>
          <p:nvPr/>
        </p:nvCxnSpPr>
        <p:spPr bwMode="auto">
          <a:xfrm flipV="1">
            <a:off x="3997325" y="3708400"/>
            <a:ext cx="927100" cy="67786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09" name="AutoShape 17"/>
          <p:cNvCxnSpPr>
            <a:cxnSpLocks noChangeShapeType="1"/>
          </p:cNvCxnSpPr>
          <p:nvPr/>
        </p:nvCxnSpPr>
        <p:spPr bwMode="auto">
          <a:xfrm flipH="1" flipV="1">
            <a:off x="3157538" y="3249613"/>
            <a:ext cx="827087" cy="11239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10" name="AutoShape 18"/>
          <p:cNvCxnSpPr>
            <a:cxnSpLocks noChangeShapeType="1"/>
            <a:stCxn id="33796" idx="3"/>
            <a:endCxn id="33800" idx="1"/>
          </p:cNvCxnSpPr>
          <p:nvPr/>
        </p:nvCxnSpPr>
        <p:spPr bwMode="auto">
          <a:xfrm>
            <a:off x="3817938" y="2947988"/>
            <a:ext cx="1931987" cy="18605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11" name="AutoShape 19"/>
          <p:cNvCxnSpPr>
            <a:cxnSpLocks noChangeShapeType="1"/>
            <a:stCxn id="33797" idx="1"/>
            <a:endCxn id="33796" idx="3"/>
          </p:cNvCxnSpPr>
          <p:nvPr/>
        </p:nvCxnSpPr>
        <p:spPr bwMode="auto">
          <a:xfrm flipH="1" flipV="1">
            <a:off x="3817938" y="2947988"/>
            <a:ext cx="1106487" cy="7604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812" name="AutoShape 20"/>
          <p:cNvSpPr>
            <a:spLocks noChangeArrowheads="1"/>
          </p:cNvSpPr>
          <p:nvPr/>
        </p:nvSpPr>
        <p:spPr bwMode="auto">
          <a:xfrm>
            <a:off x="2335213" y="5522913"/>
            <a:ext cx="5338762" cy="815975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交点が最小になるように、個々のアイテムを動かす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59138E-6 -2.59259E-6 C -6.59138E-6 -0.0125 -6.59138E-6 -0.02523 -6.59138E-6 -0.03773 " pathEditMode="relative" ptsTypes="fA">
                                      <p:cBhvr>
                                        <p:cTn id="6" dur="2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581 -0.05301 C 0.0471 -0.06135 0.04854 -0.07107 0.05574 -0.07107 L 0.06311 -0.07107 L 0.07449 -0.0801 " pathEditMode="relative" ptsTypes="fAAA">
                                      <p:cBhvr>
                                        <p:cTn id="10" dur="20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92 0.06574 C 0.00817 0.0706 0.00929 0.075 0.01089 0.08009 " pathEditMode="relative" ptsTypes="fA">
                                      <p:cBhvr>
                                        <p:cTn id="14" dur="20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animBg="1"/>
      <p:bldP spid="33798" grpId="0" animBg="1"/>
      <p:bldP spid="3380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84200" y="461963"/>
            <a:ext cx="8281988" cy="1143000"/>
          </a:xfrm>
        </p:spPr>
        <p:txBody>
          <a:bodyPr/>
          <a:lstStyle/>
          <a:p>
            <a:r>
              <a:rPr lang="ja-JP" altLang="en-US"/>
              <a:t>自由発想の時間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850" y="1722438"/>
            <a:ext cx="8281988" cy="4495800"/>
          </a:xfrm>
        </p:spPr>
        <p:txBody>
          <a:bodyPr/>
          <a:lstStyle/>
          <a:p>
            <a:r>
              <a:rPr lang="ja-JP" altLang="en-US"/>
              <a:t>手元のカードを組合わせて、面白いシステムができるか考えてみましょう。</a:t>
            </a:r>
          </a:p>
          <a:p>
            <a:r>
              <a:rPr lang="ja-JP" altLang="en-US"/>
              <a:t>カードを使いアイデアを練るのは、</a:t>
            </a:r>
            <a:r>
              <a:rPr lang="en-US" altLang="ja-JP" sz="3600">
                <a:solidFill>
                  <a:schemeClr val="folHlink"/>
                </a:solidFill>
              </a:rPr>
              <a:t>KJ</a:t>
            </a:r>
            <a:r>
              <a:rPr lang="ja-JP" altLang="en-US" sz="3600">
                <a:solidFill>
                  <a:schemeClr val="folHlink"/>
                </a:solidFill>
              </a:rPr>
              <a:t>法</a:t>
            </a:r>
            <a:r>
              <a:rPr lang="ja-JP" altLang="en-US"/>
              <a:t>などの先例もあり、けっこうよいみたいです。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731838" y="339725"/>
            <a:ext cx="2819400" cy="895350"/>
          </a:xfrm>
        </p:spPr>
        <p:txBody>
          <a:bodyPr/>
          <a:lstStyle/>
          <a:p>
            <a:pPr algn="l"/>
            <a:r>
              <a:rPr lang="ja-JP" altLang="en-US"/>
              <a:t>はじめに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47788" y="2782888"/>
            <a:ext cx="7737475" cy="2468562"/>
          </a:xfrm>
        </p:spPr>
        <p:txBody>
          <a:bodyPr/>
          <a:lstStyle/>
          <a:p>
            <a:r>
              <a:rPr lang="ja-JP" altLang="en-US" sz="2400"/>
              <a:t>この講習会では、技術的（数学的）に難しい部分には立ち入らずに「夢のある図書館情報システム」を考えてみます。</a:t>
            </a:r>
          </a:p>
          <a:p>
            <a:r>
              <a:rPr lang="ja-JP" altLang="en-US" sz="2400"/>
              <a:t>実際に使用したい技術が決まったら、「集合知プログラミング」（オライリー）や、テキストマイニング本等をもとに必要なところだけ、別途説明します。</a:t>
            </a:r>
          </a:p>
          <a:p>
            <a:endParaRPr lang="ja-JP" altLang="en-US" sz="2400"/>
          </a:p>
          <a:p>
            <a:endParaRPr lang="ja-JP" altLang="en-US" sz="2400"/>
          </a:p>
          <a:p>
            <a:endParaRPr lang="en-US" altLang="ja-JP" sz="2400"/>
          </a:p>
        </p:txBody>
      </p:sp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977900" y="1296988"/>
            <a:ext cx="7812088" cy="1414462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2800">
                <a:solidFill>
                  <a:srgbClr val="FFFF66"/>
                </a:solidFill>
              </a:rPr>
              <a:t>「テレビをみるのに、半導体の知識は必要ない」</a:t>
            </a:r>
          </a:p>
          <a:p>
            <a:pPr algn="ctr"/>
            <a:r>
              <a:rPr lang="ja-JP" altLang="en-US"/>
              <a:t>（野口悠紀夫著</a:t>
            </a:r>
            <a:r>
              <a:rPr lang="en-US" altLang="ja-JP"/>
              <a:t>. </a:t>
            </a:r>
            <a:r>
              <a:rPr lang="ja-JP" altLang="en-US"/>
              <a:t>超「超」整理法</a:t>
            </a:r>
            <a:r>
              <a:rPr lang="en-US" altLang="ja-JP"/>
              <a:t>.  </a:t>
            </a:r>
            <a:r>
              <a:rPr lang="ja-JP" altLang="en-US"/>
              <a:t>講談社）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  <p:bldP spid="2867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93738" y="812800"/>
            <a:ext cx="4714875" cy="560388"/>
          </a:xfrm>
        </p:spPr>
        <p:txBody>
          <a:bodyPr/>
          <a:lstStyle/>
          <a:p>
            <a:r>
              <a:rPr lang="ja-JP" altLang="en-US"/>
              <a:t>Ｔｈｅ </a:t>
            </a:r>
            <a:r>
              <a:rPr lang="en-US" altLang="ja-JP"/>
              <a:t>Card Challenge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3988" y="1574800"/>
            <a:ext cx="7059612" cy="4495800"/>
          </a:xfrm>
        </p:spPr>
        <p:txBody>
          <a:bodyPr/>
          <a:lstStyle/>
          <a:p>
            <a:r>
              <a:rPr lang="ja-JP" altLang="en-US"/>
              <a:t>各自に配布するカードを使って、次世代の図書館情報システムを組み立ててみましょう</a:t>
            </a:r>
          </a:p>
          <a:p>
            <a:r>
              <a:rPr lang="ja-JP" altLang="en-US"/>
              <a:t>使用するカードは３種類です。</a:t>
            </a:r>
          </a:p>
          <a:p>
            <a:pPr lvl="1"/>
            <a:r>
              <a:rPr lang="ja-JP" altLang="en-US">
                <a:solidFill>
                  <a:schemeClr val="folHlink"/>
                </a:solidFill>
              </a:rPr>
              <a:t>資源</a:t>
            </a:r>
          </a:p>
          <a:p>
            <a:pPr lvl="1"/>
            <a:r>
              <a:rPr lang="ja-JP" altLang="en-US">
                <a:solidFill>
                  <a:srgbClr val="0099FF"/>
                </a:solidFill>
              </a:rPr>
              <a:t>ツール</a:t>
            </a:r>
          </a:p>
          <a:p>
            <a:pPr lvl="1"/>
            <a:r>
              <a:rPr lang="ja-JP" altLang="en-US">
                <a:solidFill>
                  <a:srgbClr val="CCCC00"/>
                </a:solidFill>
              </a:rPr>
              <a:t>理論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93725" y="252413"/>
            <a:ext cx="6651625" cy="1143000"/>
          </a:xfrm>
        </p:spPr>
        <p:txBody>
          <a:bodyPr/>
          <a:lstStyle/>
          <a:p>
            <a:r>
              <a:rPr lang="ja-JP" altLang="en-US" sz="3200"/>
              <a:t>たとえば、次のようにカードを出します</a:t>
            </a:r>
          </a:p>
        </p:txBody>
      </p:sp>
      <p:grpSp>
        <p:nvGrpSpPr>
          <p:cNvPr id="21529" name="Group 25"/>
          <p:cNvGrpSpPr>
            <a:grpSpLocks/>
          </p:cNvGrpSpPr>
          <p:nvPr/>
        </p:nvGrpSpPr>
        <p:grpSpPr bwMode="auto">
          <a:xfrm>
            <a:off x="339725" y="1323975"/>
            <a:ext cx="2533650" cy="2825750"/>
            <a:chOff x="214" y="834"/>
            <a:chExt cx="1596" cy="1780"/>
          </a:xfrm>
        </p:grpSpPr>
        <p:pic>
          <p:nvPicPr>
            <p:cNvPr id="21508" name="Picture 4" descr="MCj04248020000[1]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4" y="1067"/>
              <a:ext cx="1160" cy="9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511" name="Rectangle 7"/>
            <p:cNvSpPr>
              <a:spLocks noChangeArrowheads="1"/>
            </p:cNvSpPr>
            <p:nvPr/>
          </p:nvSpPr>
          <p:spPr bwMode="auto">
            <a:xfrm>
              <a:off x="214" y="978"/>
              <a:ext cx="1596" cy="163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1512" name="Rectangle 8"/>
            <p:cNvSpPr>
              <a:spLocks noChangeArrowheads="1"/>
            </p:cNvSpPr>
            <p:nvPr/>
          </p:nvSpPr>
          <p:spPr bwMode="auto">
            <a:xfrm>
              <a:off x="342" y="1334"/>
              <a:ext cx="887" cy="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>
                  <a:solidFill>
                    <a:schemeClr val="folHlink"/>
                  </a:solidFill>
                </a:rPr>
                <a:t>用語抽出</a:t>
              </a:r>
            </a:p>
          </p:txBody>
        </p:sp>
        <p:sp>
          <p:nvSpPr>
            <p:cNvPr id="21517" name="AutoShape 13"/>
            <p:cNvSpPr>
              <a:spLocks noChangeArrowheads="1"/>
            </p:cNvSpPr>
            <p:nvPr/>
          </p:nvSpPr>
          <p:spPr bwMode="auto">
            <a:xfrm>
              <a:off x="592" y="834"/>
              <a:ext cx="981" cy="23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 sz="2000"/>
                <a:t>理論</a:t>
              </a:r>
            </a:p>
          </p:txBody>
        </p:sp>
        <p:pic>
          <p:nvPicPr>
            <p:cNvPr id="21518" name="Picture 14" descr="MCj04248020000[1]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" y="1632"/>
              <a:ext cx="1160" cy="9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519" name="Rectangle 15"/>
            <p:cNvSpPr>
              <a:spLocks noChangeArrowheads="1"/>
            </p:cNvSpPr>
            <p:nvPr/>
          </p:nvSpPr>
          <p:spPr bwMode="auto">
            <a:xfrm>
              <a:off x="633" y="1942"/>
              <a:ext cx="887" cy="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>
                  <a:solidFill>
                    <a:schemeClr val="folHlink"/>
                  </a:solidFill>
                </a:rPr>
                <a:t>類似度</a:t>
              </a:r>
            </a:p>
          </p:txBody>
        </p:sp>
      </p:grpSp>
      <p:grpSp>
        <p:nvGrpSpPr>
          <p:cNvPr id="21531" name="Group 27"/>
          <p:cNvGrpSpPr>
            <a:grpSpLocks/>
          </p:cNvGrpSpPr>
          <p:nvPr/>
        </p:nvGrpSpPr>
        <p:grpSpPr bwMode="auto">
          <a:xfrm>
            <a:off x="4705350" y="1441450"/>
            <a:ext cx="4668838" cy="2308225"/>
            <a:chOff x="2964" y="908"/>
            <a:chExt cx="2941" cy="1454"/>
          </a:xfrm>
        </p:grpSpPr>
        <p:pic>
          <p:nvPicPr>
            <p:cNvPr id="21509" name="Picture 5" descr="MCj04248020000[1]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64" y="1271"/>
              <a:ext cx="1160" cy="9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510" name="Picture 6" descr="MCj04248020000[1]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30" y="1189"/>
              <a:ext cx="1160" cy="9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513" name="Rectangle 9"/>
            <p:cNvSpPr>
              <a:spLocks noChangeArrowheads="1"/>
            </p:cNvSpPr>
            <p:nvPr/>
          </p:nvSpPr>
          <p:spPr bwMode="auto">
            <a:xfrm>
              <a:off x="3965" y="1599"/>
              <a:ext cx="887" cy="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ja-JP">
                  <a:solidFill>
                    <a:srgbClr val="CCCC00"/>
                  </a:solidFill>
                </a:rPr>
                <a:t>OPAC</a:t>
              </a:r>
            </a:p>
          </p:txBody>
        </p:sp>
        <p:sp>
          <p:nvSpPr>
            <p:cNvPr id="21514" name="Rectangle 10"/>
            <p:cNvSpPr>
              <a:spLocks noChangeArrowheads="1"/>
            </p:cNvSpPr>
            <p:nvPr/>
          </p:nvSpPr>
          <p:spPr bwMode="auto">
            <a:xfrm>
              <a:off x="4816" y="1572"/>
              <a:ext cx="887" cy="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ja-JP">
                  <a:solidFill>
                    <a:srgbClr val="CCCC00"/>
                  </a:solidFill>
                </a:rPr>
                <a:t>PORTA</a:t>
              </a:r>
            </a:p>
          </p:txBody>
        </p:sp>
        <p:pic>
          <p:nvPicPr>
            <p:cNvPr id="21515" name="Picture 11" descr="MCj04248020000[1]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64" y="1240"/>
              <a:ext cx="1160" cy="9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516" name="Rectangle 12"/>
            <p:cNvSpPr>
              <a:spLocks noChangeArrowheads="1"/>
            </p:cNvSpPr>
            <p:nvPr/>
          </p:nvSpPr>
          <p:spPr bwMode="auto">
            <a:xfrm>
              <a:off x="3201" y="1605"/>
              <a:ext cx="887" cy="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ja-JP">
                  <a:solidFill>
                    <a:srgbClr val="CCCC00"/>
                  </a:solidFill>
                </a:rPr>
                <a:t>Web</a:t>
              </a:r>
              <a:r>
                <a:rPr lang="ja-JP" altLang="en-US">
                  <a:solidFill>
                    <a:srgbClr val="CCCC00"/>
                  </a:solidFill>
                </a:rPr>
                <a:t>検索</a:t>
              </a:r>
            </a:p>
          </p:txBody>
        </p:sp>
        <p:sp>
          <p:nvSpPr>
            <p:cNvPr id="21520" name="Rectangle 16"/>
            <p:cNvSpPr>
              <a:spLocks noChangeArrowheads="1"/>
            </p:cNvSpPr>
            <p:nvPr/>
          </p:nvSpPr>
          <p:spPr bwMode="auto">
            <a:xfrm>
              <a:off x="3018" y="991"/>
              <a:ext cx="2887" cy="137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1521" name="AutoShape 17"/>
            <p:cNvSpPr>
              <a:spLocks noChangeArrowheads="1"/>
            </p:cNvSpPr>
            <p:nvPr/>
          </p:nvSpPr>
          <p:spPr bwMode="auto">
            <a:xfrm>
              <a:off x="3585" y="908"/>
              <a:ext cx="981" cy="23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 sz="2000"/>
                <a:t>資源</a:t>
              </a:r>
            </a:p>
          </p:txBody>
        </p:sp>
      </p:grpSp>
      <p:grpSp>
        <p:nvGrpSpPr>
          <p:cNvPr id="21532" name="Group 28"/>
          <p:cNvGrpSpPr>
            <a:grpSpLocks/>
          </p:cNvGrpSpPr>
          <p:nvPr/>
        </p:nvGrpSpPr>
        <p:grpSpPr bwMode="auto">
          <a:xfrm>
            <a:off x="2359025" y="4649788"/>
            <a:ext cx="4806950" cy="1490662"/>
            <a:chOff x="1486" y="2929"/>
            <a:chExt cx="3028" cy="939"/>
          </a:xfrm>
        </p:grpSpPr>
        <p:sp>
          <p:nvSpPr>
            <p:cNvPr id="21522" name="AutoShape 18"/>
            <p:cNvSpPr>
              <a:spLocks noChangeArrowheads="1"/>
            </p:cNvSpPr>
            <p:nvPr/>
          </p:nvSpPr>
          <p:spPr bwMode="auto">
            <a:xfrm>
              <a:off x="1486" y="3432"/>
              <a:ext cx="3028" cy="436"/>
            </a:xfrm>
            <a:prstGeom prst="horizontalScroll">
              <a:avLst>
                <a:gd name="adj" fmla="val 1250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 sz="2400">
                  <a:solidFill>
                    <a:srgbClr val="FFFF66"/>
                  </a:solidFill>
                </a:rPr>
                <a:t>東京大学</a:t>
              </a:r>
              <a:r>
                <a:rPr lang="en-US" altLang="ja-JP" sz="2400">
                  <a:solidFill>
                    <a:srgbClr val="FFFF66"/>
                  </a:solidFill>
                </a:rPr>
                <a:t>OPAC Plus “</a:t>
              </a:r>
              <a:r>
                <a:rPr lang="ja-JP" altLang="en-US" sz="2400">
                  <a:solidFill>
                    <a:srgbClr val="FFFF66"/>
                  </a:solidFill>
                </a:rPr>
                <a:t>言選</a:t>
              </a:r>
              <a:r>
                <a:rPr lang="en-US" altLang="ja-JP" sz="2400">
                  <a:solidFill>
                    <a:srgbClr val="FFFF66"/>
                  </a:solidFill>
                </a:rPr>
                <a:t>Web”</a:t>
              </a:r>
            </a:p>
          </p:txBody>
        </p:sp>
        <p:sp>
          <p:nvSpPr>
            <p:cNvPr id="21523" name="AutoShape 19"/>
            <p:cNvSpPr>
              <a:spLocks noChangeArrowheads="1"/>
            </p:cNvSpPr>
            <p:nvPr/>
          </p:nvSpPr>
          <p:spPr bwMode="auto">
            <a:xfrm>
              <a:off x="2704" y="2929"/>
              <a:ext cx="770" cy="522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chemeClr val="accent1">
                <a:alpha val="50000"/>
              </a:schemeClr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ja-JP" altLang="en-US"/>
            </a:p>
          </p:txBody>
        </p:sp>
      </p:grpSp>
      <p:grpSp>
        <p:nvGrpSpPr>
          <p:cNvPr id="21530" name="Group 26"/>
          <p:cNvGrpSpPr>
            <a:grpSpLocks/>
          </p:cNvGrpSpPr>
          <p:nvPr/>
        </p:nvGrpSpPr>
        <p:grpSpPr bwMode="auto">
          <a:xfrm>
            <a:off x="2641600" y="1550988"/>
            <a:ext cx="2533650" cy="2782887"/>
            <a:chOff x="1664" y="977"/>
            <a:chExt cx="1596" cy="1753"/>
          </a:xfrm>
        </p:grpSpPr>
        <p:pic>
          <p:nvPicPr>
            <p:cNvPr id="21525" name="Picture 21" descr="MCj04248020000[1]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15" y="1431"/>
              <a:ext cx="1160" cy="9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526" name="Rectangle 22"/>
            <p:cNvSpPr>
              <a:spLocks noChangeArrowheads="1"/>
            </p:cNvSpPr>
            <p:nvPr/>
          </p:nvSpPr>
          <p:spPr bwMode="auto">
            <a:xfrm>
              <a:off x="2024" y="1774"/>
              <a:ext cx="887" cy="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ja-JP">
                  <a:solidFill>
                    <a:srgbClr val="0099FF"/>
                  </a:solidFill>
                </a:rPr>
                <a:t>TermExtract</a:t>
              </a:r>
            </a:p>
          </p:txBody>
        </p:sp>
        <p:sp>
          <p:nvSpPr>
            <p:cNvPr id="21527" name="Rectangle 23"/>
            <p:cNvSpPr>
              <a:spLocks noChangeArrowheads="1"/>
            </p:cNvSpPr>
            <p:nvPr/>
          </p:nvSpPr>
          <p:spPr bwMode="auto">
            <a:xfrm>
              <a:off x="1664" y="1094"/>
              <a:ext cx="1596" cy="163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1528" name="AutoShape 24"/>
            <p:cNvSpPr>
              <a:spLocks noChangeArrowheads="1"/>
            </p:cNvSpPr>
            <p:nvPr/>
          </p:nvSpPr>
          <p:spPr bwMode="auto">
            <a:xfrm>
              <a:off x="1997" y="977"/>
              <a:ext cx="981" cy="23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 sz="2000"/>
                <a:t>ツール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1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1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215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215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1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21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4163" y="234950"/>
            <a:ext cx="5316537" cy="1143000"/>
          </a:xfrm>
        </p:spPr>
        <p:txBody>
          <a:bodyPr/>
          <a:lstStyle/>
          <a:p>
            <a:pPr algn="l"/>
            <a:r>
              <a:rPr lang="ja-JP" altLang="en-US" sz="3200"/>
              <a:t>既存の図書館情報システムを</a:t>
            </a:r>
            <a:br>
              <a:rPr lang="ja-JP" altLang="en-US" sz="3200"/>
            </a:br>
            <a:r>
              <a:rPr lang="ja-JP" altLang="en-US" sz="3200"/>
              <a:t>発展させる</a:t>
            </a:r>
          </a:p>
        </p:txBody>
      </p:sp>
      <p:pic>
        <p:nvPicPr>
          <p:cNvPr id="12301" name="Picture 13" descr="MCj0433941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957638"/>
            <a:ext cx="646113" cy="820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2" name="Picture 14" descr="MCj0433942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00" y="4562475"/>
            <a:ext cx="636588" cy="811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3" name="Picture 15" descr="MCj0433943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1725" y="4330700"/>
            <a:ext cx="677863" cy="633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5" name="Picture 17" descr="MCj04041590000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9413" y="2809875"/>
            <a:ext cx="1165225" cy="1169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4114800" y="3938588"/>
            <a:ext cx="1408113" cy="273050"/>
          </a:xfrm>
          <a:prstGeom prst="rect">
            <a:avLst/>
          </a:prstGeom>
          <a:solidFill>
            <a:srgbClr val="00CC66">
              <a:alpha val="30000"/>
            </a:srgb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講習会サーバ</a:t>
            </a:r>
          </a:p>
        </p:txBody>
      </p:sp>
      <p:grpSp>
        <p:nvGrpSpPr>
          <p:cNvPr id="12308" name="Group 20"/>
          <p:cNvGrpSpPr>
            <a:grpSpLocks/>
          </p:cNvGrpSpPr>
          <p:nvPr/>
        </p:nvGrpSpPr>
        <p:grpSpPr bwMode="auto">
          <a:xfrm>
            <a:off x="6745288" y="1958975"/>
            <a:ext cx="1803400" cy="2867025"/>
            <a:chOff x="2771" y="1090"/>
            <a:chExt cx="1136" cy="1806"/>
          </a:xfrm>
        </p:grpSpPr>
        <p:sp>
          <p:nvSpPr>
            <p:cNvPr id="12292" name="AutoShape 4"/>
            <p:cNvSpPr>
              <a:spLocks noChangeArrowheads="1"/>
            </p:cNvSpPr>
            <p:nvPr/>
          </p:nvSpPr>
          <p:spPr bwMode="auto">
            <a:xfrm>
              <a:off x="3028" y="1518"/>
              <a:ext cx="514" cy="638"/>
            </a:xfrm>
            <a:prstGeom prst="can">
              <a:avLst>
                <a:gd name="adj" fmla="val 31031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ja-JP"/>
                <a:t>OPAC</a:t>
              </a:r>
            </a:p>
          </p:txBody>
        </p:sp>
        <p:sp>
          <p:nvSpPr>
            <p:cNvPr id="12293" name="AutoShape 5"/>
            <p:cNvSpPr>
              <a:spLocks noChangeArrowheads="1"/>
            </p:cNvSpPr>
            <p:nvPr/>
          </p:nvSpPr>
          <p:spPr bwMode="auto">
            <a:xfrm>
              <a:off x="3295" y="2114"/>
              <a:ext cx="522" cy="685"/>
            </a:xfrm>
            <a:prstGeom prst="can">
              <a:avLst>
                <a:gd name="adj" fmla="val 32807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/>
                <a:t>図書館</a:t>
              </a:r>
            </a:p>
            <a:p>
              <a:pPr algn="ctr"/>
              <a:r>
                <a:rPr lang="ja-JP" altLang="en-US"/>
                <a:t>提供の</a:t>
              </a:r>
            </a:p>
            <a:p>
              <a:pPr algn="ctr"/>
              <a:r>
                <a:rPr lang="en-US" altLang="ja-JP"/>
                <a:t>DB</a:t>
              </a:r>
            </a:p>
          </p:txBody>
        </p:sp>
        <p:sp>
          <p:nvSpPr>
            <p:cNvPr id="12294" name="Rectangle 6"/>
            <p:cNvSpPr>
              <a:spLocks noChangeArrowheads="1"/>
            </p:cNvSpPr>
            <p:nvPr/>
          </p:nvSpPr>
          <p:spPr bwMode="auto">
            <a:xfrm>
              <a:off x="2802" y="1285"/>
              <a:ext cx="1105" cy="161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307" name="AutoShape 19"/>
            <p:cNvSpPr>
              <a:spLocks noChangeArrowheads="1"/>
            </p:cNvSpPr>
            <p:nvPr/>
          </p:nvSpPr>
          <p:spPr bwMode="auto">
            <a:xfrm>
              <a:off x="2771" y="1090"/>
              <a:ext cx="1129" cy="194"/>
            </a:xfrm>
            <a:prstGeom prst="horizontalScroll">
              <a:avLst>
                <a:gd name="adj" fmla="val 1250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>
                  <a:solidFill>
                    <a:srgbClr val="FFFF00"/>
                  </a:solidFill>
                </a:rPr>
                <a:t>既存システム</a:t>
              </a:r>
            </a:p>
          </p:txBody>
        </p:sp>
      </p:grpSp>
      <p:pic>
        <p:nvPicPr>
          <p:cNvPr id="12309" name="Picture 21" descr="MPj04017970000[1]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5863" y="1749425"/>
            <a:ext cx="1417637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10" name="Picture 22" descr="MPj04017970000[1]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838" y="1973263"/>
            <a:ext cx="1417637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316" name="Rectangle 28"/>
          <p:cNvSpPr>
            <a:spLocks noChangeArrowheads="1"/>
          </p:cNvSpPr>
          <p:nvPr/>
        </p:nvSpPr>
        <p:spPr bwMode="auto">
          <a:xfrm>
            <a:off x="790575" y="2403475"/>
            <a:ext cx="255905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1400"/>
              <a:t>Amazon</a:t>
            </a:r>
            <a:r>
              <a:rPr lang="ja-JP" altLang="en-US" sz="1400"/>
              <a:t>や”はてな”など、</a:t>
            </a:r>
          </a:p>
          <a:p>
            <a:pPr algn="ctr"/>
            <a:r>
              <a:rPr lang="ja-JP" altLang="en-US" sz="1400"/>
              <a:t>データを集めているサイト</a:t>
            </a:r>
          </a:p>
        </p:txBody>
      </p:sp>
      <p:sp>
        <p:nvSpPr>
          <p:cNvPr id="12317" name="AutoShape 29"/>
          <p:cNvSpPr>
            <a:spLocks noChangeArrowheads="1"/>
          </p:cNvSpPr>
          <p:nvPr/>
        </p:nvSpPr>
        <p:spPr bwMode="auto">
          <a:xfrm>
            <a:off x="730250" y="1530350"/>
            <a:ext cx="2690813" cy="1520825"/>
          </a:xfrm>
          <a:prstGeom prst="roundRect">
            <a:avLst>
              <a:gd name="adj" fmla="val 16667"/>
            </a:avLst>
          </a:prstGeom>
          <a:noFill/>
          <a:ln w="12700">
            <a:solidFill>
              <a:srgbClr val="33CCCC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318" name="AutoShape 30"/>
          <p:cNvSpPr>
            <a:spLocks noChangeArrowheads="1"/>
          </p:cNvSpPr>
          <p:nvPr/>
        </p:nvSpPr>
        <p:spPr bwMode="auto">
          <a:xfrm>
            <a:off x="1858963" y="3205163"/>
            <a:ext cx="596900" cy="831850"/>
          </a:xfrm>
          <a:prstGeom prst="upArrow">
            <a:avLst>
              <a:gd name="adj1" fmla="val 50000"/>
              <a:gd name="adj2" fmla="val 3484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ja-JP" altLang="en-US" sz="1000"/>
              <a:t>ユーザデータ</a:t>
            </a:r>
          </a:p>
        </p:txBody>
      </p:sp>
      <p:sp>
        <p:nvSpPr>
          <p:cNvPr id="12320" name="AutoShape 32"/>
          <p:cNvSpPr>
            <a:spLocks noChangeArrowheads="1"/>
          </p:cNvSpPr>
          <p:nvPr/>
        </p:nvSpPr>
        <p:spPr bwMode="auto">
          <a:xfrm>
            <a:off x="3187700" y="4502150"/>
            <a:ext cx="1898650" cy="677863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200"/>
              <a:t>ユーザデータ</a:t>
            </a:r>
          </a:p>
        </p:txBody>
      </p:sp>
      <p:sp>
        <p:nvSpPr>
          <p:cNvPr id="12321" name="AutoShape 33"/>
          <p:cNvSpPr>
            <a:spLocks noChangeArrowheads="1"/>
          </p:cNvSpPr>
          <p:nvPr/>
        </p:nvSpPr>
        <p:spPr bwMode="auto">
          <a:xfrm>
            <a:off x="5599113" y="3956050"/>
            <a:ext cx="1171575" cy="544513"/>
          </a:xfrm>
          <a:prstGeom prst="curvedUpArrow">
            <a:avLst>
              <a:gd name="adj1" fmla="val 43032"/>
              <a:gd name="adj2" fmla="val 86064"/>
              <a:gd name="adj3" fmla="val 3333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323" name="AutoShape 35"/>
          <p:cNvSpPr>
            <a:spLocks noChangeArrowheads="1"/>
          </p:cNvSpPr>
          <p:nvPr/>
        </p:nvSpPr>
        <p:spPr bwMode="auto">
          <a:xfrm rot="10800000" flipV="1">
            <a:off x="5251450" y="2435225"/>
            <a:ext cx="1254125" cy="441325"/>
          </a:xfrm>
          <a:prstGeom prst="curvedDownArrow">
            <a:avLst>
              <a:gd name="adj1" fmla="val 56835"/>
              <a:gd name="adj2" fmla="val 113669"/>
              <a:gd name="adj3" fmla="val 3333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324" name="Rectangle 36"/>
          <p:cNvSpPr>
            <a:spLocks noChangeArrowheads="1"/>
          </p:cNvSpPr>
          <p:nvPr/>
        </p:nvSpPr>
        <p:spPr bwMode="auto">
          <a:xfrm>
            <a:off x="4778375" y="1911350"/>
            <a:ext cx="1755775" cy="4111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200"/>
              <a:t>ブックマークレットや、</a:t>
            </a:r>
          </a:p>
          <a:p>
            <a:pPr algn="ctr"/>
            <a:r>
              <a:rPr lang="en-US" altLang="ja-JP" sz="1200"/>
              <a:t>FireFox</a:t>
            </a:r>
            <a:r>
              <a:rPr lang="ja-JP" altLang="en-US" sz="1200"/>
              <a:t>アドオン</a:t>
            </a:r>
          </a:p>
        </p:txBody>
      </p:sp>
      <p:sp>
        <p:nvSpPr>
          <p:cNvPr id="12325" name="Rectangle 37"/>
          <p:cNvSpPr>
            <a:spLocks noChangeArrowheads="1"/>
          </p:cNvSpPr>
          <p:nvPr/>
        </p:nvSpPr>
        <p:spPr bwMode="auto">
          <a:xfrm>
            <a:off x="5260975" y="4530725"/>
            <a:ext cx="1428750" cy="452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1200"/>
              <a:t>Web</a:t>
            </a:r>
            <a:r>
              <a:rPr lang="ja-JP" altLang="en-US" sz="1200"/>
              <a:t>スクレイピングや</a:t>
            </a:r>
          </a:p>
          <a:p>
            <a:pPr algn="ctr"/>
            <a:r>
              <a:rPr lang="en-US" altLang="ja-JP" sz="1200"/>
              <a:t>Web API</a:t>
            </a:r>
            <a:r>
              <a:rPr lang="ja-JP" altLang="en-US" sz="1200"/>
              <a:t>呼び出し</a:t>
            </a:r>
          </a:p>
        </p:txBody>
      </p:sp>
      <p:sp>
        <p:nvSpPr>
          <p:cNvPr id="12326" name="AutoShape 38"/>
          <p:cNvSpPr>
            <a:spLocks noChangeArrowheads="1"/>
          </p:cNvSpPr>
          <p:nvPr/>
        </p:nvSpPr>
        <p:spPr bwMode="auto">
          <a:xfrm rot="3150144">
            <a:off x="3323431" y="2366169"/>
            <a:ext cx="1138238" cy="393700"/>
          </a:xfrm>
          <a:prstGeom prst="rightArrow">
            <a:avLst>
              <a:gd name="adj1" fmla="val 50000"/>
              <a:gd name="adj2" fmla="val 72278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327" name="AutoShape 39"/>
          <p:cNvSpPr>
            <a:spLocks noChangeArrowheads="1"/>
          </p:cNvSpPr>
          <p:nvPr/>
        </p:nvSpPr>
        <p:spPr bwMode="auto">
          <a:xfrm>
            <a:off x="3452813" y="2414588"/>
            <a:ext cx="852487" cy="153987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200"/>
              <a:t>ユーザデータ</a:t>
            </a:r>
          </a:p>
        </p:txBody>
      </p:sp>
      <p:sp>
        <p:nvSpPr>
          <p:cNvPr id="12328" name="AutoShape 40"/>
          <p:cNvSpPr>
            <a:spLocks noChangeArrowheads="1"/>
          </p:cNvSpPr>
          <p:nvPr/>
        </p:nvSpPr>
        <p:spPr bwMode="auto">
          <a:xfrm>
            <a:off x="2084388" y="5565775"/>
            <a:ext cx="5911850" cy="841375"/>
          </a:xfrm>
          <a:prstGeom prst="horizontalScroll">
            <a:avLst>
              <a:gd name="adj" fmla="val 12500"/>
            </a:avLst>
          </a:prstGeom>
          <a:solidFill>
            <a:srgbClr val="CCFF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2000">
                <a:solidFill>
                  <a:srgbClr val="5F5F5F"/>
                </a:solidFill>
              </a:rPr>
              <a:t>いちからシステムを作らなくとも、なんとかいけます！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35113" y="647700"/>
            <a:ext cx="5910262" cy="1143000"/>
          </a:xfrm>
        </p:spPr>
        <p:txBody>
          <a:bodyPr/>
          <a:lstStyle/>
          <a:p>
            <a:r>
              <a:rPr lang="ja-JP" altLang="en-US"/>
              <a:t>推薦システム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6913" y="2325688"/>
            <a:ext cx="8281987" cy="1541462"/>
          </a:xfrm>
        </p:spPr>
        <p:txBody>
          <a:bodyPr/>
          <a:lstStyle/>
          <a:p>
            <a:r>
              <a:rPr lang="en-US" altLang="ja-JP"/>
              <a:t>Amazon</a:t>
            </a:r>
            <a:r>
              <a:rPr lang="ja-JP" altLang="en-US"/>
              <a:t>のリコメンドシステムが有名</a:t>
            </a:r>
          </a:p>
          <a:p>
            <a:r>
              <a:rPr lang="ja-JP" altLang="en-US"/>
              <a:t>仕組みは、定番の方法がありますが</a:t>
            </a:r>
            <a:r>
              <a:rPr lang="en-US" altLang="ja-JP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992188" y="414338"/>
            <a:ext cx="5319712" cy="600075"/>
          </a:xfrm>
        </p:spPr>
        <p:txBody>
          <a:bodyPr/>
          <a:lstStyle/>
          <a:p>
            <a:pPr algn="l"/>
            <a:r>
              <a:rPr lang="ja-JP" altLang="en-US" sz="3200"/>
              <a:t>推薦システムのたねあかし</a:t>
            </a:r>
          </a:p>
        </p:txBody>
      </p:sp>
      <p:graphicFrame>
        <p:nvGraphicFramePr>
          <p:cNvPr id="29780" name="Group 84"/>
          <p:cNvGraphicFramePr>
            <a:graphicFrameLocks noGrp="1"/>
          </p:cNvGraphicFramePr>
          <p:nvPr>
            <p:ph idx="1"/>
          </p:nvPr>
        </p:nvGraphicFramePr>
        <p:xfrm>
          <a:off x="622300" y="1400175"/>
          <a:ext cx="8456613" cy="2901950"/>
        </p:xfrm>
        <a:graphic>
          <a:graphicData uri="http://schemas.openxmlformats.org/drawingml/2006/table">
            <a:tbl>
              <a:tblPr/>
              <a:tblGrid>
                <a:gridCol w="1619250">
                  <a:extLst>
                    <a:ext uri="{9D8B030D-6E8A-4147-A177-3AD203B41FA5}">
                      <a16:colId xmlns:a16="http://schemas.microsoft.com/office/drawing/2014/main" val="3891536176"/>
                    </a:ext>
                  </a:extLst>
                </a:gridCol>
                <a:gridCol w="1243013">
                  <a:extLst>
                    <a:ext uri="{9D8B030D-6E8A-4147-A177-3AD203B41FA5}">
                      <a16:colId xmlns:a16="http://schemas.microsoft.com/office/drawing/2014/main" val="4184406500"/>
                    </a:ext>
                  </a:extLst>
                </a:gridCol>
                <a:gridCol w="1585912">
                  <a:extLst>
                    <a:ext uri="{9D8B030D-6E8A-4147-A177-3AD203B41FA5}">
                      <a16:colId xmlns:a16="http://schemas.microsoft.com/office/drawing/2014/main" val="961917134"/>
                    </a:ext>
                  </a:extLst>
                </a:gridCol>
                <a:gridCol w="1182688">
                  <a:extLst>
                    <a:ext uri="{9D8B030D-6E8A-4147-A177-3AD203B41FA5}">
                      <a16:colId xmlns:a16="http://schemas.microsoft.com/office/drawing/2014/main" val="469977772"/>
                    </a:ext>
                  </a:extLst>
                </a:gridCol>
                <a:gridCol w="1555750">
                  <a:extLst>
                    <a:ext uri="{9D8B030D-6E8A-4147-A177-3AD203B41FA5}">
                      <a16:colId xmlns:a16="http://schemas.microsoft.com/office/drawing/2014/main" val="2818978293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1867071886"/>
                    </a:ext>
                  </a:extLst>
                </a:gridCol>
              </a:tblGrid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8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4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0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66"/>
                        </a:solidFill>
                        <a:effectLst/>
                        <a:latin typeface="Verdana" panose="020B060403050404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8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4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0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50" charset="-128"/>
                        </a:rPr>
                        <a:t>お茶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8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4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0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50" charset="-128"/>
                        </a:rPr>
                        <a:t>サッカー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8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4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0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50" charset="-128"/>
                        </a:rPr>
                        <a:t>野球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8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4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0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50" charset="-128"/>
                        </a:rPr>
                        <a:t>バレー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8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4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0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50" charset="-128"/>
                        </a:rPr>
                        <a:t>活花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1334344"/>
                  </a:ext>
                </a:extLst>
              </a:tr>
              <a:tr h="579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8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4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0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50" charset="-128"/>
                        </a:rPr>
                        <a:t>まえだ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8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4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0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50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8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4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0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50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8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4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0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50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8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4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0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50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8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4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0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50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4937311"/>
                  </a:ext>
                </a:extLst>
              </a:tr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8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4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0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50" charset="-128"/>
                        </a:rPr>
                        <a:t>やまうち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8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4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0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50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8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4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0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50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8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4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0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50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8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4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0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50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8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4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0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50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8187940"/>
                  </a:ext>
                </a:extLst>
              </a:tr>
              <a:tr h="579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8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4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0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50" charset="-128"/>
                        </a:rPr>
                        <a:t>いぐち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8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4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0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50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8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4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0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50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8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4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0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50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8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4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0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50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8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4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0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50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6280222"/>
                  </a:ext>
                </a:extLst>
              </a:tr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8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4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0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50" charset="-128"/>
                        </a:rPr>
                        <a:t>なりた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8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4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0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50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8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4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0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50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8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4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0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50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8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4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0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50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8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4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 sz="2000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defRPr kumimoji="1">
                          <a:solidFill>
                            <a:srgbClr val="00CC66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Verdana" panose="020B0604030504040204" pitchFamily="34" charset="0"/>
                          <a:ea typeface="ＭＳ Ｐゴシック" panose="020B0600070205080204" pitchFamily="50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4372455"/>
                  </a:ext>
                </a:extLst>
              </a:tr>
            </a:tbl>
          </a:graphicData>
        </a:graphic>
      </p:graphicFrame>
      <p:sp>
        <p:nvSpPr>
          <p:cNvPr id="29782" name="AutoShape 86"/>
          <p:cNvSpPr>
            <a:spLocks noChangeArrowheads="1"/>
          </p:cNvSpPr>
          <p:nvPr/>
        </p:nvSpPr>
        <p:spPr bwMode="auto">
          <a:xfrm>
            <a:off x="2212975" y="1112838"/>
            <a:ext cx="1284288" cy="343535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84" name="AutoShape 88"/>
          <p:cNvSpPr>
            <a:spLocks noChangeArrowheads="1"/>
          </p:cNvSpPr>
          <p:nvPr/>
        </p:nvSpPr>
        <p:spPr bwMode="auto">
          <a:xfrm>
            <a:off x="2062163" y="4770438"/>
            <a:ext cx="5810250" cy="1309687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 sz="2800">
                <a:solidFill>
                  <a:srgbClr val="FFFF66"/>
                </a:solidFill>
              </a:rPr>
              <a:t>表を列単位（ベクトル）でみていき、</a:t>
            </a:r>
          </a:p>
          <a:p>
            <a:r>
              <a:rPr lang="ja-JP" altLang="en-US" sz="2800">
                <a:solidFill>
                  <a:srgbClr val="FFFF66"/>
                </a:solidFill>
              </a:rPr>
              <a:t>近いパターンを探します。</a:t>
            </a:r>
          </a:p>
        </p:txBody>
      </p:sp>
      <p:sp>
        <p:nvSpPr>
          <p:cNvPr id="29785" name="Rectangle 89"/>
          <p:cNvSpPr>
            <a:spLocks noChangeArrowheads="1"/>
          </p:cNvSpPr>
          <p:nvPr/>
        </p:nvSpPr>
        <p:spPr bwMode="auto">
          <a:xfrm>
            <a:off x="5386388" y="4287838"/>
            <a:ext cx="3867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５段階で興味の有無を調査！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6287E-6 -1.48148E-6 L 0.5555 0.0053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97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775" y="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8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69925" y="549275"/>
            <a:ext cx="8281988" cy="1143000"/>
          </a:xfrm>
        </p:spPr>
        <p:txBody>
          <a:bodyPr/>
          <a:lstStyle/>
          <a:p>
            <a:r>
              <a:rPr lang="ja-JP" altLang="en-US"/>
              <a:t>クリックからの学習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3300" y="1906588"/>
            <a:ext cx="8113713" cy="3321050"/>
          </a:xfrm>
        </p:spPr>
        <p:txBody>
          <a:bodyPr/>
          <a:lstStyle/>
          <a:p>
            <a:r>
              <a:rPr lang="ja-JP" altLang="en-US"/>
              <a:t>検索すれば検索するほど賢くなるシステム</a:t>
            </a:r>
          </a:p>
          <a:p>
            <a:r>
              <a:rPr lang="en-US" altLang="ja-JP"/>
              <a:t>Google</a:t>
            </a:r>
            <a:r>
              <a:rPr lang="ja-JP" altLang="en-US"/>
              <a:t>のパーソナライズド検索がこれ</a:t>
            </a:r>
          </a:p>
          <a:p>
            <a:r>
              <a:rPr lang="ja-JP" altLang="en-US"/>
              <a:t>ユーザ単位でクリックを学習するのではなく、全クリックを学習する方法もありそう</a:t>
            </a:r>
          </a:p>
          <a:p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350963" y="561975"/>
            <a:ext cx="4067175" cy="1143000"/>
          </a:xfrm>
        </p:spPr>
        <p:txBody>
          <a:bodyPr/>
          <a:lstStyle/>
          <a:p>
            <a:pPr algn="l"/>
            <a:r>
              <a:rPr lang="ja-JP" altLang="en-US"/>
              <a:t>クリックからの学習</a:t>
            </a:r>
          </a:p>
        </p:txBody>
      </p:sp>
      <p:pic>
        <p:nvPicPr>
          <p:cNvPr id="31751" name="Picture 7" descr="MMj03368880000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588" y="2393950"/>
            <a:ext cx="1727200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54" name="AutoShape 10"/>
          <p:cNvSpPr>
            <a:spLocks noChangeAspect="1" noChangeArrowheads="1" noTextEdit="1"/>
          </p:cNvSpPr>
          <p:nvPr/>
        </p:nvSpPr>
        <p:spPr bwMode="auto">
          <a:xfrm>
            <a:off x="4016375" y="1495425"/>
            <a:ext cx="1606550" cy="304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31766" name="Group 22"/>
          <p:cNvGrpSpPr>
            <a:grpSpLocks/>
          </p:cNvGrpSpPr>
          <p:nvPr/>
        </p:nvGrpSpPr>
        <p:grpSpPr bwMode="auto">
          <a:xfrm>
            <a:off x="3992563" y="2041525"/>
            <a:ext cx="1606550" cy="1638300"/>
            <a:chOff x="2553" y="2010"/>
            <a:chExt cx="1012" cy="1032"/>
          </a:xfrm>
        </p:grpSpPr>
        <p:sp>
          <p:nvSpPr>
            <p:cNvPr id="31756" name="Freeform 12"/>
            <p:cNvSpPr>
              <a:spLocks/>
            </p:cNvSpPr>
            <p:nvPr/>
          </p:nvSpPr>
          <p:spPr bwMode="auto">
            <a:xfrm>
              <a:off x="2553" y="2115"/>
              <a:ext cx="1012" cy="927"/>
            </a:xfrm>
            <a:custGeom>
              <a:avLst/>
              <a:gdLst>
                <a:gd name="T0" fmla="*/ 996 w 1012"/>
                <a:gd name="T1" fmla="*/ 11 h 927"/>
                <a:gd name="T2" fmla="*/ 1001 w 1012"/>
                <a:gd name="T3" fmla="*/ 51 h 927"/>
                <a:gd name="T4" fmla="*/ 1006 w 1012"/>
                <a:gd name="T5" fmla="*/ 111 h 927"/>
                <a:gd name="T6" fmla="*/ 1010 w 1012"/>
                <a:gd name="T7" fmla="*/ 184 h 927"/>
                <a:gd name="T8" fmla="*/ 1012 w 1012"/>
                <a:gd name="T9" fmla="*/ 264 h 927"/>
                <a:gd name="T10" fmla="*/ 1012 w 1012"/>
                <a:gd name="T11" fmla="*/ 344 h 927"/>
                <a:gd name="T12" fmla="*/ 1009 w 1012"/>
                <a:gd name="T13" fmla="*/ 417 h 927"/>
                <a:gd name="T14" fmla="*/ 1004 w 1012"/>
                <a:gd name="T15" fmla="*/ 475 h 927"/>
                <a:gd name="T16" fmla="*/ 996 w 1012"/>
                <a:gd name="T17" fmla="*/ 515 h 927"/>
                <a:gd name="T18" fmla="*/ 979 w 1012"/>
                <a:gd name="T19" fmla="*/ 539 h 927"/>
                <a:gd name="T20" fmla="*/ 947 w 1012"/>
                <a:gd name="T21" fmla="*/ 578 h 927"/>
                <a:gd name="T22" fmla="*/ 903 w 1012"/>
                <a:gd name="T23" fmla="*/ 631 h 927"/>
                <a:gd name="T24" fmla="*/ 850 w 1012"/>
                <a:gd name="T25" fmla="*/ 691 h 927"/>
                <a:gd name="T26" fmla="*/ 793 w 1012"/>
                <a:gd name="T27" fmla="*/ 753 h 927"/>
                <a:gd name="T28" fmla="*/ 736 w 1012"/>
                <a:gd name="T29" fmla="*/ 811 h 927"/>
                <a:gd name="T30" fmla="*/ 681 w 1012"/>
                <a:gd name="T31" fmla="*/ 864 h 927"/>
                <a:gd name="T32" fmla="*/ 635 w 1012"/>
                <a:gd name="T33" fmla="*/ 902 h 927"/>
                <a:gd name="T34" fmla="*/ 600 w 1012"/>
                <a:gd name="T35" fmla="*/ 924 h 927"/>
                <a:gd name="T36" fmla="*/ 575 w 1012"/>
                <a:gd name="T37" fmla="*/ 924 h 927"/>
                <a:gd name="T38" fmla="*/ 529 w 1012"/>
                <a:gd name="T39" fmla="*/ 910 h 927"/>
                <a:gd name="T40" fmla="*/ 464 w 1012"/>
                <a:gd name="T41" fmla="*/ 883 h 927"/>
                <a:gd name="T42" fmla="*/ 390 w 1012"/>
                <a:gd name="T43" fmla="*/ 848 h 927"/>
                <a:gd name="T44" fmla="*/ 309 w 1012"/>
                <a:gd name="T45" fmla="*/ 807 h 927"/>
                <a:gd name="T46" fmla="*/ 230 w 1012"/>
                <a:gd name="T47" fmla="*/ 765 h 927"/>
                <a:gd name="T48" fmla="*/ 158 w 1012"/>
                <a:gd name="T49" fmla="*/ 726 h 927"/>
                <a:gd name="T50" fmla="*/ 103 w 1012"/>
                <a:gd name="T51" fmla="*/ 691 h 927"/>
                <a:gd name="T52" fmla="*/ 68 w 1012"/>
                <a:gd name="T53" fmla="*/ 664 h 927"/>
                <a:gd name="T54" fmla="*/ 57 w 1012"/>
                <a:gd name="T55" fmla="*/ 646 h 927"/>
                <a:gd name="T56" fmla="*/ 49 w 1012"/>
                <a:gd name="T57" fmla="*/ 607 h 927"/>
                <a:gd name="T58" fmla="*/ 40 w 1012"/>
                <a:gd name="T59" fmla="*/ 548 h 927"/>
                <a:gd name="T60" fmla="*/ 30 w 1012"/>
                <a:gd name="T61" fmla="*/ 475 h 927"/>
                <a:gd name="T62" fmla="*/ 19 w 1012"/>
                <a:gd name="T63" fmla="*/ 394 h 927"/>
                <a:gd name="T64" fmla="*/ 11 w 1012"/>
                <a:gd name="T65" fmla="*/ 312 h 927"/>
                <a:gd name="T66" fmla="*/ 5 w 1012"/>
                <a:gd name="T67" fmla="*/ 236 h 927"/>
                <a:gd name="T68" fmla="*/ 0 w 1012"/>
                <a:gd name="T69" fmla="*/ 173 h 927"/>
                <a:gd name="T70" fmla="*/ 0 w 1012"/>
                <a:gd name="T71" fmla="*/ 127 h 927"/>
                <a:gd name="T72" fmla="*/ 5 w 1012"/>
                <a:gd name="T73" fmla="*/ 106 h 927"/>
                <a:gd name="T74" fmla="*/ 32 w 1012"/>
                <a:gd name="T75" fmla="*/ 104 h 927"/>
                <a:gd name="T76" fmla="*/ 86 w 1012"/>
                <a:gd name="T77" fmla="*/ 119 h 927"/>
                <a:gd name="T78" fmla="*/ 155 w 1012"/>
                <a:gd name="T79" fmla="*/ 142 h 927"/>
                <a:gd name="T80" fmla="*/ 239 w 1012"/>
                <a:gd name="T81" fmla="*/ 174 h 927"/>
                <a:gd name="T82" fmla="*/ 326 w 1012"/>
                <a:gd name="T83" fmla="*/ 204 h 927"/>
                <a:gd name="T84" fmla="*/ 413 w 1012"/>
                <a:gd name="T85" fmla="*/ 234 h 927"/>
                <a:gd name="T86" fmla="*/ 491 w 1012"/>
                <a:gd name="T87" fmla="*/ 258 h 927"/>
                <a:gd name="T88" fmla="*/ 554 w 1012"/>
                <a:gd name="T89" fmla="*/ 271 h 927"/>
                <a:gd name="T90" fmla="*/ 599 w 1012"/>
                <a:gd name="T91" fmla="*/ 269 h 927"/>
                <a:gd name="T92" fmla="*/ 641 w 1012"/>
                <a:gd name="T93" fmla="*/ 252 h 927"/>
                <a:gd name="T94" fmla="*/ 691 w 1012"/>
                <a:gd name="T95" fmla="*/ 222 h 927"/>
                <a:gd name="T96" fmla="*/ 744 w 1012"/>
                <a:gd name="T97" fmla="*/ 184 h 927"/>
                <a:gd name="T98" fmla="*/ 800 w 1012"/>
                <a:gd name="T99" fmla="*/ 142 h 927"/>
                <a:gd name="T100" fmla="*/ 854 w 1012"/>
                <a:gd name="T101" fmla="*/ 100 h 927"/>
                <a:gd name="T102" fmla="*/ 903 w 1012"/>
                <a:gd name="T103" fmla="*/ 60 h 927"/>
                <a:gd name="T104" fmla="*/ 944 w 1012"/>
                <a:gd name="T105" fmla="*/ 27 h 927"/>
                <a:gd name="T106" fmla="*/ 974 w 1012"/>
                <a:gd name="T107" fmla="*/ 6 h 927"/>
                <a:gd name="T108" fmla="*/ 990 w 1012"/>
                <a:gd name="T109" fmla="*/ 0 h 9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012" h="927">
                  <a:moveTo>
                    <a:pt x="990" y="0"/>
                  </a:moveTo>
                  <a:lnTo>
                    <a:pt x="990" y="0"/>
                  </a:lnTo>
                  <a:lnTo>
                    <a:pt x="991" y="1"/>
                  </a:lnTo>
                  <a:lnTo>
                    <a:pt x="993" y="3"/>
                  </a:lnTo>
                  <a:lnTo>
                    <a:pt x="993" y="5"/>
                  </a:lnTo>
                  <a:lnTo>
                    <a:pt x="995" y="8"/>
                  </a:lnTo>
                  <a:lnTo>
                    <a:pt x="996" y="11"/>
                  </a:lnTo>
                  <a:lnTo>
                    <a:pt x="996" y="16"/>
                  </a:lnTo>
                  <a:lnTo>
                    <a:pt x="998" y="20"/>
                  </a:lnTo>
                  <a:lnTo>
                    <a:pt x="998" y="25"/>
                  </a:lnTo>
                  <a:lnTo>
                    <a:pt x="999" y="31"/>
                  </a:lnTo>
                  <a:lnTo>
                    <a:pt x="999" y="38"/>
                  </a:lnTo>
                  <a:lnTo>
                    <a:pt x="1001" y="44"/>
                  </a:lnTo>
                  <a:lnTo>
                    <a:pt x="1001" y="51"/>
                  </a:lnTo>
                  <a:lnTo>
                    <a:pt x="1002" y="58"/>
                  </a:lnTo>
                  <a:lnTo>
                    <a:pt x="1002" y="66"/>
                  </a:lnTo>
                  <a:lnTo>
                    <a:pt x="1004" y="74"/>
                  </a:lnTo>
                  <a:lnTo>
                    <a:pt x="1004" y="84"/>
                  </a:lnTo>
                  <a:lnTo>
                    <a:pt x="1006" y="93"/>
                  </a:lnTo>
                  <a:lnTo>
                    <a:pt x="1006" y="101"/>
                  </a:lnTo>
                  <a:lnTo>
                    <a:pt x="1006" y="111"/>
                  </a:lnTo>
                  <a:lnTo>
                    <a:pt x="1007" y="120"/>
                  </a:lnTo>
                  <a:lnTo>
                    <a:pt x="1009" y="131"/>
                  </a:lnTo>
                  <a:lnTo>
                    <a:pt x="1009" y="141"/>
                  </a:lnTo>
                  <a:lnTo>
                    <a:pt x="1009" y="152"/>
                  </a:lnTo>
                  <a:lnTo>
                    <a:pt x="1009" y="161"/>
                  </a:lnTo>
                  <a:lnTo>
                    <a:pt x="1009" y="174"/>
                  </a:lnTo>
                  <a:lnTo>
                    <a:pt x="1010" y="184"/>
                  </a:lnTo>
                  <a:lnTo>
                    <a:pt x="1010" y="195"/>
                  </a:lnTo>
                  <a:lnTo>
                    <a:pt x="1010" y="206"/>
                  </a:lnTo>
                  <a:lnTo>
                    <a:pt x="1010" y="219"/>
                  </a:lnTo>
                  <a:lnTo>
                    <a:pt x="1010" y="230"/>
                  </a:lnTo>
                  <a:lnTo>
                    <a:pt x="1012" y="241"/>
                  </a:lnTo>
                  <a:lnTo>
                    <a:pt x="1012" y="252"/>
                  </a:lnTo>
                  <a:lnTo>
                    <a:pt x="1012" y="264"/>
                  </a:lnTo>
                  <a:lnTo>
                    <a:pt x="1012" y="276"/>
                  </a:lnTo>
                  <a:lnTo>
                    <a:pt x="1012" y="287"/>
                  </a:lnTo>
                  <a:lnTo>
                    <a:pt x="1012" y="298"/>
                  </a:lnTo>
                  <a:lnTo>
                    <a:pt x="1012" y="309"/>
                  </a:lnTo>
                  <a:lnTo>
                    <a:pt x="1012" y="322"/>
                  </a:lnTo>
                  <a:lnTo>
                    <a:pt x="1012" y="333"/>
                  </a:lnTo>
                  <a:lnTo>
                    <a:pt x="1012" y="344"/>
                  </a:lnTo>
                  <a:lnTo>
                    <a:pt x="1010" y="355"/>
                  </a:lnTo>
                  <a:lnTo>
                    <a:pt x="1010" y="364"/>
                  </a:lnTo>
                  <a:lnTo>
                    <a:pt x="1010" y="375"/>
                  </a:lnTo>
                  <a:lnTo>
                    <a:pt x="1010" y="387"/>
                  </a:lnTo>
                  <a:lnTo>
                    <a:pt x="1010" y="398"/>
                  </a:lnTo>
                  <a:lnTo>
                    <a:pt x="1009" y="406"/>
                  </a:lnTo>
                  <a:lnTo>
                    <a:pt x="1009" y="417"/>
                  </a:lnTo>
                  <a:lnTo>
                    <a:pt x="1009" y="425"/>
                  </a:lnTo>
                  <a:lnTo>
                    <a:pt x="1007" y="436"/>
                  </a:lnTo>
                  <a:lnTo>
                    <a:pt x="1006" y="444"/>
                  </a:lnTo>
                  <a:lnTo>
                    <a:pt x="1006" y="453"/>
                  </a:lnTo>
                  <a:lnTo>
                    <a:pt x="1006" y="459"/>
                  </a:lnTo>
                  <a:lnTo>
                    <a:pt x="1004" y="467"/>
                  </a:lnTo>
                  <a:lnTo>
                    <a:pt x="1004" y="475"/>
                  </a:lnTo>
                  <a:lnTo>
                    <a:pt x="1002" y="483"/>
                  </a:lnTo>
                  <a:lnTo>
                    <a:pt x="1001" y="488"/>
                  </a:lnTo>
                  <a:lnTo>
                    <a:pt x="999" y="494"/>
                  </a:lnTo>
                  <a:lnTo>
                    <a:pt x="999" y="501"/>
                  </a:lnTo>
                  <a:lnTo>
                    <a:pt x="998" y="505"/>
                  </a:lnTo>
                  <a:lnTo>
                    <a:pt x="996" y="510"/>
                  </a:lnTo>
                  <a:lnTo>
                    <a:pt x="996" y="515"/>
                  </a:lnTo>
                  <a:lnTo>
                    <a:pt x="993" y="518"/>
                  </a:lnTo>
                  <a:lnTo>
                    <a:pt x="993" y="521"/>
                  </a:lnTo>
                  <a:lnTo>
                    <a:pt x="990" y="524"/>
                  </a:lnTo>
                  <a:lnTo>
                    <a:pt x="988" y="526"/>
                  </a:lnTo>
                  <a:lnTo>
                    <a:pt x="985" y="531"/>
                  </a:lnTo>
                  <a:lnTo>
                    <a:pt x="982" y="536"/>
                  </a:lnTo>
                  <a:lnTo>
                    <a:pt x="979" y="539"/>
                  </a:lnTo>
                  <a:lnTo>
                    <a:pt x="974" y="543"/>
                  </a:lnTo>
                  <a:lnTo>
                    <a:pt x="971" y="548"/>
                  </a:lnTo>
                  <a:lnTo>
                    <a:pt x="968" y="555"/>
                  </a:lnTo>
                  <a:lnTo>
                    <a:pt x="961" y="559"/>
                  </a:lnTo>
                  <a:lnTo>
                    <a:pt x="958" y="566"/>
                  </a:lnTo>
                  <a:lnTo>
                    <a:pt x="953" y="572"/>
                  </a:lnTo>
                  <a:lnTo>
                    <a:pt x="947" y="578"/>
                  </a:lnTo>
                  <a:lnTo>
                    <a:pt x="941" y="585"/>
                  </a:lnTo>
                  <a:lnTo>
                    <a:pt x="936" y="593"/>
                  </a:lnTo>
                  <a:lnTo>
                    <a:pt x="930" y="599"/>
                  </a:lnTo>
                  <a:lnTo>
                    <a:pt x="923" y="607"/>
                  </a:lnTo>
                  <a:lnTo>
                    <a:pt x="917" y="615"/>
                  </a:lnTo>
                  <a:lnTo>
                    <a:pt x="911" y="623"/>
                  </a:lnTo>
                  <a:lnTo>
                    <a:pt x="903" y="631"/>
                  </a:lnTo>
                  <a:lnTo>
                    <a:pt x="896" y="639"/>
                  </a:lnTo>
                  <a:lnTo>
                    <a:pt x="888" y="648"/>
                  </a:lnTo>
                  <a:lnTo>
                    <a:pt x="881" y="656"/>
                  </a:lnTo>
                  <a:lnTo>
                    <a:pt x="873" y="664"/>
                  </a:lnTo>
                  <a:lnTo>
                    <a:pt x="866" y="672"/>
                  </a:lnTo>
                  <a:lnTo>
                    <a:pt x="858" y="681"/>
                  </a:lnTo>
                  <a:lnTo>
                    <a:pt x="850" y="691"/>
                  </a:lnTo>
                  <a:lnTo>
                    <a:pt x="843" y="699"/>
                  </a:lnTo>
                  <a:lnTo>
                    <a:pt x="835" y="708"/>
                  </a:lnTo>
                  <a:lnTo>
                    <a:pt x="827" y="718"/>
                  </a:lnTo>
                  <a:lnTo>
                    <a:pt x="819" y="726"/>
                  </a:lnTo>
                  <a:lnTo>
                    <a:pt x="809" y="735"/>
                  </a:lnTo>
                  <a:lnTo>
                    <a:pt x="801" y="745"/>
                  </a:lnTo>
                  <a:lnTo>
                    <a:pt x="793" y="753"/>
                  </a:lnTo>
                  <a:lnTo>
                    <a:pt x="784" y="762"/>
                  </a:lnTo>
                  <a:lnTo>
                    <a:pt x="776" y="770"/>
                  </a:lnTo>
                  <a:lnTo>
                    <a:pt x="768" y="778"/>
                  </a:lnTo>
                  <a:lnTo>
                    <a:pt x="759" y="786"/>
                  </a:lnTo>
                  <a:lnTo>
                    <a:pt x="751" y="795"/>
                  </a:lnTo>
                  <a:lnTo>
                    <a:pt x="744" y="803"/>
                  </a:lnTo>
                  <a:lnTo>
                    <a:pt x="736" y="811"/>
                  </a:lnTo>
                  <a:lnTo>
                    <a:pt x="727" y="821"/>
                  </a:lnTo>
                  <a:lnTo>
                    <a:pt x="719" y="827"/>
                  </a:lnTo>
                  <a:lnTo>
                    <a:pt x="711" y="835"/>
                  </a:lnTo>
                  <a:lnTo>
                    <a:pt x="705" y="843"/>
                  </a:lnTo>
                  <a:lnTo>
                    <a:pt x="697" y="849"/>
                  </a:lnTo>
                  <a:lnTo>
                    <a:pt x="689" y="857"/>
                  </a:lnTo>
                  <a:lnTo>
                    <a:pt x="681" y="864"/>
                  </a:lnTo>
                  <a:lnTo>
                    <a:pt x="675" y="872"/>
                  </a:lnTo>
                  <a:lnTo>
                    <a:pt x="667" y="876"/>
                  </a:lnTo>
                  <a:lnTo>
                    <a:pt x="660" y="883"/>
                  </a:lnTo>
                  <a:lnTo>
                    <a:pt x="654" y="887"/>
                  </a:lnTo>
                  <a:lnTo>
                    <a:pt x="648" y="892"/>
                  </a:lnTo>
                  <a:lnTo>
                    <a:pt x="641" y="897"/>
                  </a:lnTo>
                  <a:lnTo>
                    <a:pt x="635" y="902"/>
                  </a:lnTo>
                  <a:lnTo>
                    <a:pt x="629" y="908"/>
                  </a:lnTo>
                  <a:lnTo>
                    <a:pt x="624" y="911"/>
                  </a:lnTo>
                  <a:lnTo>
                    <a:pt x="619" y="914"/>
                  </a:lnTo>
                  <a:lnTo>
                    <a:pt x="613" y="917"/>
                  </a:lnTo>
                  <a:lnTo>
                    <a:pt x="610" y="921"/>
                  </a:lnTo>
                  <a:lnTo>
                    <a:pt x="605" y="922"/>
                  </a:lnTo>
                  <a:lnTo>
                    <a:pt x="600" y="924"/>
                  </a:lnTo>
                  <a:lnTo>
                    <a:pt x="597" y="925"/>
                  </a:lnTo>
                  <a:lnTo>
                    <a:pt x="594" y="927"/>
                  </a:lnTo>
                  <a:lnTo>
                    <a:pt x="591" y="927"/>
                  </a:lnTo>
                  <a:lnTo>
                    <a:pt x="588" y="927"/>
                  </a:lnTo>
                  <a:lnTo>
                    <a:pt x="584" y="927"/>
                  </a:lnTo>
                  <a:lnTo>
                    <a:pt x="580" y="925"/>
                  </a:lnTo>
                  <a:lnTo>
                    <a:pt x="575" y="924"/>
                  </a:lnTo>
                  <a:lnTo>
                    <a:pt x="569" y="922"/>
                  </a:lnTo>
                  <a:lnTo>
                    <a:pt x="564" y="921"/>
                  </a:lnTo>
                  <a:lnTo>
                    <a:pt x="556" y="919"/>
                  </a:lnTo>
                  <a:lnTo>
                    <a:pt x="550" y="917"/>
                  </a:lnTo>
                  <a:lnTo>
                    <a:pt x="543" y="914"/>
                  </a:lnTo>
                  <a:lnTo>
                    <a:pt x="535" y="913"/>
                  </a:lnTo>
                  <a:lnTo>
                    <a:pt x="529" y="910"/>
                  </a:lnTo>
                  <a:lnTo>
                    <a:pt x="521" y="906"/>
                  </a:lnTo>
                  <a:lnTo>
                    <a:pt x="512" y="902"/>
                  </a:lnTo>
                  <a:lnTo>
                    <a:pt x="502" y="898"/>
                  </a:lnTo>
                  <a:lnTo>
                    <a:pt x="493" y="895"/>
                  </a:lnTo>
                  <a:lnTo>
                    <a:pt x="485" y="891"/>
                  </a:lnTo>
                  <a:lnTo>
                    <a:pt x="474" y="886"/>
                  </a:lnTo>
                  <a:lnTo>
                    <a:pt x="464" y="883"/>
                  </a:lnTo>
                  <a:lnTo>
                    <a:pt x="453" y="878"/>
                  </a:lnTo>
                  <a:lnTo>
                    <a:pt x="443" y="873"/>
                  </a:lnTo>
                  <a:lnTo>
                    <a:pt x="432" y="868"/>
                  </a:lnTo>
                  <a:lnTo>
                    <a:pt x="421" y="862"/>
                  </a:lnTo>
                  <a:lnTo>
                    <a:pt x="410" y="857"/>
                  </a:lnTo>
                  <a:lnTo>
                    <a:pt x="401" y="853"/>
                  </a:lnTo>
                  <a:lnTo>
                    <a:pt x="390" y="848"/>
                  </a:lnTo>
                  <a:lnTo>
                    <a:pt x="377" y="841"/>
                  </a:lnTo>
                  <a:lnTo>
                    <a:pt x="366" y="837"/>
                  </a:lnTo>
                  <a:lnTo>
                    <a:pt x="355" y="832"/>
                  </a:lnTo>
                  <a:lnTo>
                    <a:pt x="344" y="824"/>
                  </a:lnTo>
                  <a:lnTo>
                    <a:pt x="331" y="819"/>
                  </a:lnTo>
                  <a:lnTo>
                    <a:pt x="320" y="813"/>
                  </a:lnTo>
                  <a:lnTo>
                    <a:pt x="309" y="807"/>
                  </a:lnTo>
                  <a:lnTo>
                    <a:pt x="298" y="802"/>
                  </a:lnTo>
                  <a:lnTo>
                    <a:pt x="285" y="795"/>
                  </a:lnTo>
                  <a:lnTo>
                    <a:pt x="274" y="789"/>
                  </a:lnTo>
                  <a:lnTo>
                    <a:pt x="263" y="784"/>
                  </a:lnTo>
                  <a:lnTo>
                    <a:pt x="250" y="778"/>
                  </a:lnTo>
                  <a:lnTo>
                    <a:pt x="241" y="770"/>
                  </a:lnTo>
                  <a:lnTo>
                    <a:pt x="230" y="765"/>
                  </a:lnTo>
                  <a:lnTo>
                    <a:pt x="220" y="759"/>
                  </a:lnTo>
                  <a:lnTo>
                    <a:pt x="207" y="753"/>
                  </a:lnTo>
                  <a:lnTo>
                    <a:pt x="198" y="748"/>
                  </a:lnTo>
                  <a:lnTo>
                    <a:pt x="187" y="742"/>
                  </a:lnTo>
                  <a:lnTo>
                    <a:pt x="177" y="737"/>
                  </a:lnTo>
                  <a:lnTo>
                    <a:pt x="168" y="730"/>
                  </a:lnTo>
                  <a:lnTo>
                    <a:pt x="158" y="726"/>
                  </a:lnTo>
                  <a:lnTo>
                    <a:pt x="150" y="719"/>
                  </a:lnTo>
                  <a:lnTo>
                    <a:pt x="143" y="715"/>
                  </a:lnTo>
                  <a:lnTo>
                    <a:pt x="133" y="710"/>
                  </a:lnTo>
                  <a:lnTo>
                    <a:pt x="125" y="705"/>
                  </a:lnTo>
                  <a:lnTo>
                    <a:pt x="117" y="700"/>
                  </a:lnTo>
                  <a:lnTo>
                    <a:pt x="111" y="696"/>
                  </a:lnTo>
                  <a:lnTo>
                    <a:pt x="103" y="691"/>
                  </a:lnTo>
                  <a:lnTo>
                    <a:pt x="97" y="686"/>
                  </a:lnTo>
                  <a:lnTo>
                    <a:pt x="90" y="681"/>
                  </a:lnTo>
                  <a:lnTo>
                    <a:pt x="86" y="678"/>
                  </a:lnTo>
                  <a:lnTo>
                    <a:pt x="81" y="673"/>
                  </a:lnTo>
                  <a:lnTo>
                    <a:pt x="74" y="670"/>
                  </a:lnTo>
                  <a:lnTo>
                    <a:pt x="70" y="667"/>
                  </a:lnTo>
                  <a:lnTo>
                    <a:pt x="68" y="664"/>
                  </a:lnTo>
                  <a:lnTo>
                    <a:pt x="65" y="662"/>
                  </a:lnTo>
                  <a:lnTo>
                    <a:pt x="62" y="659"/>
                  </a:lnTo>
                  <a:lnTo>
                    <a:pt x="60" y="656"/>
                  </a:lnTo>
                  <a:lnTo>
                    <a:pt x="60" y="654"/>
                  </a:lnTo>
                  <a:lnTo>
                    <a:pt x="59" y="653"/>
                  </a:lnTo>
                  <a:lnTo>
                    <a:pt x="57" y="650"/>
                  </a:lnTo>
                  <a:lnTo>
                    <a:pt x="57" y="646"/>
                  </a:lnTo>
                  <a:lnTo>
                    <a:pt x="55" y="642"/>
                  </a:lnTo>
                  <a:lnTo>
                    <a:pt x="55" y="637"/>
                  </a:lnTo>
                  <a:lnTo>
                    <a:pt x="54" y="632"/>
                  </a:lnTo>
                  <a:lnTo>
                    <a:pt x="52" y="626"/>
                  </a:lnTo>
                  <a:lnTo>
                    <a:pt x="51" y="621"/>
                  </a:lnTo>
                  <a:lnTo>
                    <a:pt x="51" y="615"/>
                  </a:lnTo>
                  <a:lnTo>
                    <a:pt x="49" y="607"/>
                  </a:lnTo>
                  <a:lnTo>
                    <a:pt x="48" y="599"/>
                  </a:lnTo>
                  <a:lnTo>
                    <a:pt x="48" y="593"/>
                  </a:lnTo>
                  <a:lnTo>
                    <a:pt x="44" y="583"/>
                  </a:lnTo>
                  <a:lnTo>
                    <a:pt x="44" y="575"/>
                  </a:lnTo>
                  <a:lnTo>
                    <a:pt x="43" y="567"/>
                  </a:lnTo>
                  <a:lnTo>
                    <a:pt x="41" y="558"/>
                  </a:lnTo>
                  <a:lnTo>
                    <a:pt x="40" y="548"/>
                  </a:lnTo>
                  <a:lnTo>
                    <a:pt x="38" y="539"/>
                  </a:lnTo>
                  <a:lnTo>
                    <a:pt x="36" y="529"/>
                  </a:lnTo>
                  <a:lnTo>
                    <a:pt x="36" y="518"/>
                  </a:lnTo>
                  <a:lnTo>
                    <a:pt x="33" y="507"/>
                  </a:lnTo>
                  <a:lnTo>
                    <a:pt x="32" y="497"/>
                  </a:lnTo>
                  <a:lnTo>
                    <a:pt x="30" y="486"/>
                  </a:lnTo>
                  <a:lnTo>
                    <a:pt x="30" y="475"/>
                  </a:lnTo>
                  <a:lnTo>
                    <a:pt x="29" y="463"/>
                  </a:lnTo>
                  <a:lnTo>
                    <a:pt x="25" y="453"/>
                  </a:lnTo>
                  <a:lnTo>
                    <a:pt x="25" y="440"/>
                  </a:lnTo>
                  <a:lnTo>
                    <a:pt x="24" y="429"/>
                  </a:lnTo>
                  <a:lnTo>
                    <a:pt x="22" y="417"/>
                  </a:lnTo>
                  <a:lnTo>
                    <a:pt x="22" y="406"/>
                  </a:lnTo>
                  <a:lnTo>
                    <a:pt x="19" y="394"/>
                  </a:lnTo>
                  <a:lnTo>
                    <a:pt x="19" y="382"/>
                  </a:lnTo>
                  <a:lnTo>
                    <a:pt x="17" y="371"/>
                  </a:lnTo>
                  <a:lnTo>
                    <a:pt x="16" y="360"/>
                  </a:lnTo>
                  <a:lnTo>
                    <a:pt x="14" y="347"/>
                  </a:lnTo>
                  <a:lnTo>
                    <a:pt x="13" y="334"/>
                  </a:lnTo>
                  <a:lnTo>
                    <a:pt x="13" y="323"/>
                  </a:lnTo>
                  <a:lnTo>
                    <a:pt x="11" y="312"/>
                  </a:lnTo>
                  <a:lnTo>
                    <a:pt x="10" y="301"/>
                  </a:lnTo>
                  <a:lnTo>
                    <a:pt x="10" y="290"/>
                  </a:lnTo>
                  <a:lnTo>
                    <a:pt x="8" y="279"/>
                  </a:lnTo>
                  <a:lnTo>
                    <a:pt x="6" y="268"/>
                  </a:lnTo>
                  <a:lnTo>
                    <a:pt x="6" y="257"/>
                  </a:lnTo>
                  <a:lnTo>
                    <a:pt x="5" y="245"/>
                  </a:lnTo>
                  <a:lnTo>
                    <a:pt x="5" y="236"/>
                  </a:lnTo>
                  <a:lnTo>
                    <a:pt x="3" y="226"/>
                  </a:lnTo>
                  <a:lnTo>
                    <a:pt x="3" y="217"/>
                  </a:lnTo>
                  <a:lnTo>
                    <a:pt x="3" y="206"/>
                  </a:lnTo>
                  <a:lnTo>
                    <a:pt x="2" y="196"/>
                  </a:lnTo>
                  <a:lnTo>
                    <a:pt x="2" y="188"/>
                  </a:lnTo>
                  <a:lnTo>
                    <a:pt x="0" y="180"/>
                  </a:lnTo>
                  <a:lnTo>
                    <a:pt x="0" y="173"/>
                  </a:lnTo>
                  <a:lnTo>
                    <a:pt x="0" y="163"/>
                  </a:lnTo>
                  <a:lnTo>
                    <a:pt x="0" y="157"/>
                  </a:lnTo>
                  <a:lnTo>
                    <a:pt x="0" y="150"/>
                  </a:lnTo>
                  <a:lnTo>
                    <a:pt x="0" y="144"/>
                  </a:lnTo>
                  <a:lnTo>
                    <a:pt x="0" y="138"/>
                  </a:lnTo>
                  <a:lnTo>
                    <a:pt x="0" y="131"/>
                  </a:lnTo>
                  <a:lnTo>
                    <a:pt x="0" y="127"/>
                  </a:lnTo>
                  <a:lnTo>
                    <a:pt x="0" y="122"/>
                  </a:lnTo>
                  <a:lnTo>
                    <a:pt x="0" y="117"/>
                  </a:lnTo>
                  <a:lnTo>
                    <a:pt x="0" y="114"/>
                  </a:lnTo>
                  <a:lnTo>
                    <a:pt x="2" y="111"/>
                  </a:lnTo>
                  <a:lnTo>
                    <a:pt x="3" y="109"/>
                  </a:lnTo>
                  <a:lnTo>
                    <a:pt x="3" y="106"/>
                  </a:lnTo>
                  <a:lnTo>
                    <a:pt x="5" y="106"/>
                  </a:lnTo>
                  <a:lnTo>
                    <a:pt x="6" y="104"/>
                  </a:lnTo>
                  <a:lnTo>
                    <a:pt x="10" y="104"/>
                  </a:lnTo>
                  <a:lnTo>
                    <a:pt x="13" y="103"/>
                  </a:lnTo>
                  <a:lnTo>
                    <a:pt x="17" y="103"/>
                  </a:lnTo>
                  <a:lnTo>
                    <a:pt x="22" y="103"/>
                  </a:lnTo>
                  <a:lnTo>
                    <a:pt x="27" y="104"/>
                  </a:lnTo>
                  <a:lnTo>
                    <a:pt x="32" y="104"/>
                  </a:lnTo>
                  <a:lnTo>
                    <a:pt x="38" y="106"/>
                  </a:lnTo>
                  <a:lnTo>
                    <a:pt x="44" y="106"/>
                  </a:lnTo>
                  <a:lnTo>
                    <a:pt x="52" y="109"/>
                  </a:lnTo>
                  <a:lnTo>
                    <a:pt x="60" y="111"/>
                  </a:lnTo>
                  <a:lnTo>
                    <a:pt x="68" y="112"/>
                  </a:lnTo>
                  <a:lnTo>
                    <a:pt x="76" y="115"/>
                  </a:lnTo>
                  <a:lnTo>
                    <a:pt x="86" y="119"/>
                  </a:lnTo>
                  <a:lnTo>
                    <a:pt x="95" y="120"/>
                  </a:lnTo>
                  <a:lnTo>
                    <a:pt x="105" y="125"/>
                  </a:lnTo>
                  <a:lnTo>
                    <a:pt x="112" y="128"/>
                  </a:lnTo>
                  <a:lnTo>
                    <a:pt x="125" y="131"/>
                  </a:lnTo>
                  <a:lnTo>
                    <a:pt x="135" y="135"/>
                  </a:lnTo>
                  <a:lnTo>
                    <a:pt x="144" y="139"/>
                  </a:lnTo>
                  <a:lnTo>
                    <a:pt x="155" y="142"/>
                  </a:lnTo>
                  <a:lnTo>
                    <a:pt x="168" y="147"/>
                  </a:lnTo>
                  <a:lnTo>
                    <a:pt x="179" y="150"/>
                  </a:lnTo>
                  <a:lnTo>
                    <a:pt x="190" y="155"/>
                  </a:lnTo>
                  <a:lnTo>
                    <a:pt x="201" y="158"/>
                  </a:lnTo>
                  <a:lnTo>
                    <a:pt x="215" y="163"/>
                  </a:lnTo>
                  <a:lnTo>
                    <a:pt x="226" y="168"/>
                  </a:lnTo>
                  <a:lnTo>
                    <a:pt x="239" y="174"/>
                  </a:lnTo>
                  <a:lnTo>
                    <a:pt x="250" y="177"/>
                  </a:lnTo>
                  <a:lnTo>
                    <a:pt x="264" y="182"/>
                  </a:lnTo>
                  <a:lnTo>
                    <a:pt x="277" y="187"/>
                  </a:lnTo>
                  <a:lnTo>
                    <a:pt x="288" y="192"/>
                  </a:lnTo>
                  <a:lnTo>
                    <a:pt x="302" y="195"/>
                  </a:lnTo>
                  <a:lnTo>
                    <a:pt x="315" y="199"/>
                  </a:lnTo>
                  <a:lnTo>
                    <a:pt x="326" y="204"/>
                  </a:lnTo>
                  <a:lnTo>
                    <a:pt x="339" y="209"/>
                  </a:lnTo>
                  <a:lnTo>
                    <a:pt x="352" y="214"/>
                  </a:lnTo>
                  <a:lnTo>
                    <a:pt x="364" y="219"/>
                  </a:lnTo>
                  <a:lnTo>
                    <a:pt x="377" y="222"/>
                  </a:lnTo>
                  <a:lnTo>
                    <a:pt x="390" y="226"/>
                  </a:lnTo>
                  <a:lnTo>
                    <a:pt x="401" y="231"/>
                  </a:lnTo>
                  <a:lnTo>
                    <a:pt x="413" y="234"/>
                  </a:lnTo>
                  <a:lnTo>
                    <a:pt x="424" y="239"/>
                  </a:lnTo>
                  <a:lnTo>
                    <a:pt x="437" y="242"/>
                  </a:lnTo>
                  <a:lnTo>
                    <a:pt x="448" y="245"/>
                  </a:lnTo>
                  <a:lnTo>
                    <a:pt x="459" y="250"/>
                  </a:lnTo>
                  <a:lnTo>
                    <a:pt x="470" y="252"/>
                  </a:lnTo>
                  <a:lnTo>
                    <a:pt x="481" y="257"/>
                  </a:lnTo>
                  <a:lnTo>
                    <a:pt x="491" y="258"/>
                  </a:lnTo>
                  <a:lnTo>
                    <a:pt x="502" y="261"/>
                  </a:lnTo>
                  <a:lnTo>
                    <a:pt x="512" y="263"/>
                  </a:lnTo>
                  <a:lnTo>
                    <a:pt x="521" y="266"/>
                  </a:lnTo>
                  <a:lnTo>
                    <a:pt x="531" y="268"/>
                  </a:lnTo>
                  <a:lnTo>
                    <a:pt x="540" y="269"/>
                  </a:lnTo>
                  <a:lnTo>
                    <a:pt x="546" y="271"/>
                  </a:lnTo>
                  <a:lnTo>
                    <a:pt x="554" y="271"/>
                  </a:lnTo>
                  <a:lnTo>
                    <a:pt x="564" y="272"/>
                  </a:lnTo>
                  <a:lnTo>
                    <a:pt x="572" y="272"/>
                  </a:lnTo>
                  <a:lnTo>
                    <a:pt x="578" y="272"/>
                  </a:lnTo>
                  <a:lnTo>
                    <a:pt x="584" y="272"/>
                  </a:lnTo>
                  <a:lnTo>
                    <a:pt x="589" y="272"/>
                  </a:lnTo>
                  <a:lnTo>
                    <a:pt x="594" y="271"/>
                  </a:lnTo>
                  <a:lnTo>
                    <a:pt x="599" y="269"/>
                  </a:lnTo>
                  <a:lnTo>
                    <a:pt x="605" y="268"/>
                  </a:lnTo>
                  <a:lnTo>
                    <a:pt x="611" y="266"/>
                  </a:lnTo>
                  <a:lnTo>
                    <a:pt x="616" y="264"/>
                  </a:lnTo>
                  <a:lnTo>
                    <a:pt x="622" y="261"/>
                  </a:lnTo>
                  <a:lnTo>
                    <a:pt x="629" y="258"/>
                  </a:lnTo>
                  <a:lnTo>
                    <a:pt x="635" y="257"/>
                  </a:lnTo>
                  <a:lnTo>
                    <a:pt x="641" y="252"/>
                  </a:lnTo>
                  <a:lnTo>
                    <a:pt x="648" y="247"/>
                  </a:lnTo>
                  <a:lnTo>
                    <a:pt x="654" y="244"/>
                  </a:lnTo>
                  <a:lnTo>
                    <a:pt x="662" y="241"/>
                  </a:lnTo>
                  <a:lnTo>
                    <a:pt x="668" y="236"/>
                  </a:lnTo>
                  <a:lnTo>
                    <a:pt x="675" y="231"/>
                  </a:lnTo>
                  <a:lnTo>
                    <a:pt x="683" y="226"/>
                  </a:lnTo>
                  <a:lnTo>
                    <a:pt x="691" y="222"/>
                  </a:lnTo>
                  <a:lnTo>
                    <a:pt x="698" y="219"/>
                  </a:lnTo>
                  <a:lnTo>
                    <a:pt x="705" y="212"/>
                  </a:lnTo>
                  <a:lnTo>
                    <a:pt x="713" y="206"/>
                  </a:lnTo>
                  <a:lnTo>
                    <a:pt x="721" y="201"/>
                  </a:lnTo>
                  <a:lnTo>
                    <a:pt x="727" y="195"/>
                  </a:lnTo>
                  <a:lnTo>
                    <a:pt x="736" y="190"/>
                  </a:lnTo>
                  <a:lnTo>
                    <a:pt x="744" y="184"/>
                  </a:lnTo>
                  <a:lnTo>
                    <a:pt x="752" y="177"/>
                  </a:lnTo>
                  <a:lnTo>
                    <a:pt x="760" y="173"/>
                  </a:lnTo>
                  <a:lnTo>
                    <a:pt x="768" y="166"/>
                  </a:lnTo>
                  <a:lnTo>
                    <a:pt x="776" y="160"/>
                  </a:lnTo>
                  <a:lnTo>
                    <a:pt x="784" y="154"/>
                  </a:lnTo>
                  <a:lnTo>
                    <a:pt x="792" y="149"/>
                  </a:lnTo>
                  <a:lnTo>
                    <a:pt x="800" y="142"/>
                  </a:lnTo>
                  <a:lnTo>
                    <a:pt x="808" y="136"/>
                  </a:lnTo>
                  <a:lnTo>
                    <a:pt x="816" y="130"/>
                  </a:lnTo>
                  <a:lnTo>
                    <a:pt x="824" y="123"/>
                  </a:lnTo>
                  <a:lnTo>
                    <a:pt x="831" y="117"/>
                  </a:lnTo>
                  <a:lnTo>
                    <a:pt x="839" y="111"/>
                  </a:lnTo>
                  <a:lnTo>
                    <a:pt x="846" y="104"/>
                  </a:lnTo>
                  <a:lnTo>
                    <a:pt x="854" y="100"/>
                  </a:lnTo>
                  <a:lnTo>
                    <a:pt x="860" y="93"/>
                  </a:lnTo>
                  <a:lnTo>
                    <a:pt x="869" y="87"/>
                  </a:lnTo>
                  <a:lnTo>
                    <a:pt x="876" y="81"/>
                  </a:lnTo>
                  <a:lnTo>
                    <a:pt x="882" y="76"/>
                  </a:lnTo>
                  <a:lnTo>
                    <a:pt x="888" y="70"/>
                  </a:lnTo>
                  <a:lnTo>
                    <a:pt x="896" y="63"/>
                  </a:lnTo>
                  <a:lnTo>
                    <a:pt x="903" y="60"/>
                  </a:lnTo>
                  <a:lnTo>
                    <a:pt x="909" y="54"/>
                  </a:lnTo>
                  <a:lnTo>
                    <a:pt x="915" y="49"/>
                  </a:lnTo>
                  <a:lnTo>
                    <a:pt x="922" y="44"/>
                  </a:lnTo>
                  <a:lnTo>
                    <a:pt x="928" y="39"/>
                  </a:lnTo>
                  <a:lnTo>
                    <a:pt x="933" y="35"/>
                  </a:lnTo>
                  <a:lnTo>
                    <a:pt x="939" y="30"/>
                  </a:lnTo>
                  <a:lnTo>
                    <a:pt x="944" y="27"/>
                  </a:lnTo>
                  <a:lnTo>
                    <a:pt x="949" y="22"/>
                  </a:lnTo>
                  <a:lnTo>
                    <a:pt x="953" y="19"/>
                  </a:lnTo>
                  <a:lnTo>
                    <a:pt x="958" y="16"/>
                  </a:lnTo>
                  <a:lnTo>
                    <a:pt x="963" y="12"/>
                  </a:lnTo>
                  <a:lnTo>
                    <a:pt x="966" y="9"/>
                  </a:lnTo>
                  <a:lnTo>
                    <a:pt x="971" y="8"/>
                  </a:lnTo>
                  <a:lnTo>
                    <a:pt x="974" y="6"/>
                  </a:lnTo>
                  <a:lnTo>
                    <a:pt x="977" y="5"/>
                  </a:lnTo>
                  <a:lnTo>
                    <a:pt x="980" y="1"/>
                  </a:lnTo>
                  <a:lnTo>
                    <a:pt x="983" y="0"/>
                  </a:lnTo>
                  <a:lnTo>
                    <a:pt x="985" y="0"/>
                  </a:lnTo>
                  <a:lnTo>
                    <a:pt x="987" y="0"/>
                  </a:lnTo>
                  <a:lnTo>
                    <a:pt x="988" y="0"/>
                  </a:lnTo>
                  <a:lnTo>
                    <a:pt x="990" y="0"/>
                  </a:lnTo>
                  <a:lnTo>
                    <a:pt x="99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757" name="Freeform 13"/>
            <p:cNvSpPr>
              <a:spLocks/>
            </p:cNvSpPr>
            <p:nvPr/>
          </p:nvSpPr>
          <p:spPr bwMode="auto">
            <a:xfrm>
              <a:off x="2605" y="2010"/>
              <a:ext cx="906" cy="352"/>
            </a:xfrm>
            <a:custGeom>
              <a:avLst/>
              <a:gdLst>
                <a:gd name="T0" fmla="*/ 900 w 906"/>
                <a:gd name="T1" fmla="*/ 98 h 352"/>
                <a:gd name="T2" fmla="*/ 887 w 906"/>
                <a:gd name="T3" fmla="*/ 110 h 352"/>
                <a:gd name="T4" fmla="*/ 870 w 906"/>
                <a:gd name="T5" fmla="*/ 124 h 352"/>
                <a:gd name="T6" fmla="*/ 848 w 906"/>
                <a:gd name="T7" fmla="*/ 141 h 352"/>
                <a:gd name="T8" fmla="*/ 824 w 906"/>
                <a:gd name="T9" fmla="*/ 160 h 352"/>
                <a:gd name="T10" fmla="*/ 795 w 906"/>
                <a:gd name="T11" fmla="*/ 182 h 352"/>
                <a:gd name="T12" fmla="*/ 767 w 906"/>
                <a:gd name="T13" fmla="*/ 205 h 352"/>
                <a:gd name="T14" fmla="*/ 735 w 906"/>
                <a:gd name="T15" fmla="*/ 230 h 352"/>
                <a:gd name="T16" fmla="*/ 703 w 906"/>
                <a:gd name="T17" fmla="*/ 252 h 352"/>
                <a:gd name="T18" fmla="*/ 673 w 906"/>
                <a:gd name="T19" fmla="*/ 274 h 352"/>
                <a:gd name="T20" fmla="*/ 643 w 906"/>
                <a:gd name="T21" fmla="*/ 295 h 352"/>
                <a:gd name="T22" fmla="*/ 616 w 906"/>
                <a:gd name="T23" fmla="*/ 312 h 352"/>
                <a:gd name="T24" fmla="*/ 593 w 906"/>
                <a:gd name="T25" fmla="*/ 330 h 352"/>
                <a:gd name="T26" fmla="*/ 570 w 906"/>
                <a:gd name="T27" fmla="*/ 341 h 352"/>
                <a:gd name="T28" fmla="*/ 555 w 906"/>
                <a:gd name="T29" fmla="*/ 349 h 352"/>
                <a:gd name="T30" fmla="*/ 543 w 906"/>
                <a:gd name="T31" fmla="*/ 352 h 352"/>
                <a:gd name="T32" fmla="*/ 528 w 906"/>
                <a:gd name="T33" fmla="*/ 350 h 352"/>
                <a:gd name="T34" fmla="*/ 501 w 906"/>
                <a:gd name="T35" fmla="*/ 346 h 352"/>
                <a:gd name="T36" fmla="*/ 469 w 906"/>
                <a:gd name="T37" fmla="*/ 339 h 352"/>
                <a:gd name="T38" fmla="*/ 431 w 906"/>
                <a:gd name="T39" fmla="*/ 330 h 352"/>
                <a:gd name="T40" fmla="*/ 387 w 906"/>
                <a:gd name="T41" fmla="*/ 317 h 352"/>
                <a:gd name="T42" fmla="*/ 341 w 906"/>
                <a:gd name="T43" fmla="*/ 304 h 352"/>
                <a:gd name="T44" fmla="*/ 293 w 906"/>
                <a:gd name="T45" fmla="*/ 289 h 352"/>
                <a:gd name="T46" fmla="*/ 243 w 906"/>
                <a:gd name="T47" fmla="*/ 274 h 352"/>
                <a:gd name="T48" fmla="*/ 195 w 906"/>
                <a:gd name="T49" fmla="*/ 259 h 352"/>
                <a:gd name="T50" fmla="*/ 149 w 906"/>
                <a:gd name="T51" fmla="*/ 243 h 352"/>
                <a:gd name="T52" fmla="*/ 106 w 906"/>
                <a:gd name="T53" fmla="*/ 228 h 352"/>
                <a:gd name="T54" fmla="*/ 72 w 906"/>
                <a:gd name="T55" fmla="*/ 214 h 352"/>
                <a:gd name="T56" fmla="*/ 40 w 906"/>
                <a:gd name="T57" fmla="*/ 203 h 352"/>
                <a:gd name="T58" fmla="*/ 16 w 906"/>
                <a:gd name="T59" fmla="*/ 192 h 352"/>
                <a:gd name="T60" fmla="*/ 3 w 906"/>
                <a:gd name="T61" fmla="*/ 184 h 352"/>
                <a:gd name="T62" fmla="*/ 0 w 906"/>
                <a:gd name="T63" fmla="*/ 178 h 352"/>
                <a:gd name="T64" fmla="*/ 5 w 906"/>
                <a:gd name="T65" fmla="*/ 171 h 352"/>
                <a:gd name="T66" fmla="*/ 19 w 906"/>
                <a:gd name="T67" fmla="*/ 163 h 352"/>
                <a:gd name="T68" fmla="*/ 41 w 906"/>
                <a:gd name="T69" fmla="*/ 152 h 352"/>
                <a:gd name="T70" fmla="*/ 67 w 906"/>
                <a:gd name="T71" fmla="*/ 140 h 352"/>
                <a:gd name="T72" fmla="*/ 98 w 906"/>
                <a:gd name="T73" fmla="*/ 125 h 352"/>
                <a:gd name="T74" fmla="*/ 135 w 906"/>
                <a:gd name="T75" fmla="*/ 111 h 352"/>
                <a:gd name="T76" fmla="*/ 173 w 906"/>
                <a:gd name="T77" fmla="*/ 95 h 352"/>
                <a:gd name="T78" fmla="*/ 212 w 906"/>
                <a:gd name="T79" fmla="*/ 81 h 352"/>
                <a:gd name="T80" fmla="*/ 252 w 906"/>
                <a:gd name="T81" fmla="*/ 67 h 352"/>
                <a:gd name="T82" fmla="*/ 292 w 906"/>
                <a:gd name="T83" fmla="*/ 51 h 352"/>
                <a:gd name="T84" fmla="*/ 330 w 906"/>
                <a:gd name="T85" fmla="*/ 38 h 352"/>
                <a:gd name="T86" fmla="*/ 365 w 906"/>
                <a:gd name="T87" fmla="*/ 27 h 352"/>
                <a:gd name="T88" fmla="*/ 396 w 906"/>
                <a:gd name="T89" fmla="*/ 16 h 352"/>
                <a:gd name="T90" fmla="*/ 423 w 906"/>
                <a:gd name="T91" fmla="*/ 8 h 352"/>
                <a:gd name="T92" fmla="*/ 444 w 906"/>
                <a:gd name="T93" fmla="*/ 3 h 352"/>
                <a:gd name="T94" fmla="*/ 458 w 906"/>
                <a:gd name="T95" fmla="*/ 0 h 352"/>
                <a:gd name="T96" fmla="*/ 475 w 906"/>
                <a:gd name="T97" fmla="*/ 0 h 352"/>
                <a:gd name="T98" fmla="*/ 498 w 906"/>
                <a:gd name="T99" fmla="*/ 2 h 352"/>
                <a:gd name="T100" fmla="*/ 528 w 906"/>
                <a:gd name="T101" fmla="*/ 7 h 352"/>
                <a:gd name="T102" fmla="*/ 561 w 906"/>
                <a:gd name="T103" fmla="*/ 11 h 352"/>
                <a:gd name="T104" fmla="*/ 597 w 906"/>
                <a:gd name="T105" fmla="*/ 18 h 352"/>
                <a:gd name="T106" fmla="*/ 637 w 906"/>
                <a:gd name="T107" fmla="*/ 24 h 352"/>
                <a:gd name="T108" fmla="*/ 675 w 906"/>
                <a:gd name="T109" fmla="*/ 33 h 352"/>
                <a:gd name="T110" fmla="*/ 716 w 906"/>
                <a:gd name="T111" fmla="*/ 40 h 352"/>
                <a:gd name="T112" fmla="*/ 754 w 906"/>
                <a:gd name="T113" fmla="*/ 48 h 352"/>
                <a:gd name="T114" fmla="*/ 791 w 906"/>
                <a:gd name="T115" fmla="*/ 57 h 352"/>
                <a:gd name="T116" fmla="*/ 824 w 906"/>
                <a:gd name="T117" fmla="*/ 65 h 352"/>
                <a:gd name="T118" fmla="*/ 854 w 906"/>
                <a:gd name="T119" fmla="*/ 73 h 352"/>
                <a:gd name="T120" fmla="*/ 876 w 906"/>
                <a:gd name="T121" fmla="*/ 79 h 352"/>
                <a:gd name="T122" fmla="*/ 893 w 906"/>
                <a:gd name="T123" fmla="*/ 84 h 352"/>
                <a:gd name="T124" fmla="*/ 906 w 906"/>
                <a:gd name="T125" fmla="*/ 91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06" h="352">
                  <a:moveTo>
                    <a:pt x="906" y="92"/>
                  </a:moveTo>
                  <a:lnTo>
                    <a:pt x="905" y="94"/>
                  </a:lnTo>
                  <a:lnTo>
                    <a:pt x="901" y="97"/>
                  </a:lnTo>
                  <a:lnTo>
                    <a:pt x="900" y="98"/>
                  </a:lnTo>
                  <a:lnTo>
                    <a:pt x="897" y="100"/>
                  </a:lnTo>
                  <a:lnTo>
                    <a:pt x="893" y="103"/>
                  </a:lnTo>
                  <a:lnTo>
                    <a:pt x="890" y="106"/>
                  </a:lnTo>
                  <a:lnTo>
                    <a:pt x="887" y="110"/>
                  </a:lnTo>
                  <a:lnTo>
                    <a:pt x="882" y="113"/>
                  </a:lnTo>
                  <a:lnTo>
                    <a:pt x="878" y="116"/>
                  </a:lnTo>
                  <a:lnTo>
                    <a:pt x="874" y="121"/>
                  </a:lnTo>
                  <a:lnTo>
                    <a:pt x="870" y="124"/>
                  </a:lnTo>
                  <a:lnTo>
                    <a:pt x="865" y="129"/>
                  </a:lnTo>
                  <a:lnTo>
                    <a:pt x="859" y="132"/>
                  </a:lnTo>
                  <a:lnTo>
                    <a:pt x="855" y="136"/>
                  </a:lnTo>
                  <a:lnTo>
                    <a:pt x="848" y="141"/>
                  </a:lnTo>
                  <a:lnTo>
                    <a:pt x="843" y="146"/>
                  </a:lnTo>
                  <a:lnTo>
                    <a:pt x="836" y="151"/>
                  </a:lnTo>
                  <a:lnTo>
                    <a:pt x="830" y="156"/>
                  </a:lnTo>
                  <a:lnTo>
                    <a:pt x="824" y="160"/>
                  </a:lnTo>
                  <a:lnTo>
                    <a:pt x="817" y="167"/>
                  </a:lnTo>
                  <a:lnTo>
                    <a:pt x="808" y="171"/>
                  </a:lnTo>
                  <a:lnTo>
                    <a:pt x="802" y="178"/>
                  </a:lnTo>
                  <a:lnTo>
                    <a:pt x="795" y="182"/>
                  </a:lnTo>
                  <a:lnTo>
                    <a:pt x="787" y="189"/>
                  </a:lnTo>
                  <a:lnTo>
                    <a:pt x="781" y="194"/>
                  </a:lnTo>
                  <a:lnTo>
                    <a:pt x="773" y="200"/>
                  </a:lnTo>
                  <a:lnTo>
                    <a:pt x="767" y="205"/>
                  </a:lnTo>
                  <a:lnTo>
                    <a:pt x="757" y="211"/>
                  </a:lnTo>
                  <a:lnTo>
                    <a:pt x="749" y="217"/>
                  </a:lnTo>
                  <a:lnTo>
                    <a:pt x="743" y="224"/>
                  </a:lnTo>
                  <a:lnTo>
                    <a:pt x="735" y="230"/>
                  </a:lnTo>
                  <a:lnTo>
                    <a:pt x="727" y="235"/>
                  </a:lnTo>
                  <a:lnTo>
                    <a:pt x="718" y="241"/>
                  </a:lnTo>
                  <a:lnTo>
                    <a:pt x="711" y="247"/>
                  </a:lnTo>
                  <a:lnTo>
                    <a:pt x="703" y="252"/>
                  </a:lnTo>
                  <a:lnTo>
                    <a:pt x="696" y="257"/>
                  </a:lnTo>
                  <a:lnTo>
                    <a:pt x="688" y="263"/>
                  </a:lnTo>
                  <a:lnTo>
                    <a:pt x="681" y="268"/>
                  </a:lnTo>
                  <a:lnTo>
                    <a:pt x="673" y="274"/>
                  </a:lnTo>
                  <a:lnTo>
                    <a:pt x="665" y="279"/>
                  </a:lnTo>
                  <a:lnTo>
                    <a:pt x="659" y="285"/>
                  </a:lnTo>
                  <a:lnTo>
                    <a:pt x="651" y="289"/>
                  </a:lnTo>
                  <a:lnTo>
                    <a:pt x="643" y="295"/>
                  </a:lnTo>
                  <a:lnTo>
                    <a:pt x="637" y="300"/>
                  </a:lnTo>
                  <a:lnTo>
                    <a:pt x="629" y="304"/>
                  </a:lnTo>
                  <a:lnTo>
                    <a:pt x="623" y="308"/>
                  </a:lnTo>
                  <a:lnTo>
                    <a:pt x="616" y="312"/>
                  </a:lnTo>
                  <a:lnTo>
                    <a:pt x="610" y="317"/>
                  </a:lnTo>
                  <a:lnTo>
                    <a:pt x="604" y="322"/>
                  </a:lnTo>
                  <a:lnTo>
                    <a:pt x="597" y="325"/>
                  </a:lnTo>
                  <a:lnTo>
                    <a:pt x="593" y="330"/>
                  </a:lnTo>
                  <a:lnTo>
                    <a:pt x="586" y="333"/>
                  </a:lnTo>
                  <a:lnTo>
                    <a:pt x="580" y="336"/>
                  </a:lnTo>
                  <a:lnTo>
                    <a:pt x="577" y="338"/>
                  </a:lnTo>
                  <a:lnTo>
                    <a:pt x="570" y="341"/>
                  </a:lnTo>
                  <a:lnTo>
                    <a:pt x="567" y="344"/>
                  </a:lnTo>
                  <a:lnTo>
                    <a:pt x="562" y="344"/>
                  </a:lnTo>
                  <a:lnTo>
                    <a:pt x="559" y="347"/>
                  </a:lnTo>
                  <a:lnTo>
                    <a:pt x="555" y="349"/>
                  </a:lnTo>
                  <a:lnTo>
                    <a:pt x="553" y="350"/>
                  </a:lnTo>
                  <a:lnTo>
                    <a:pt x="550" y="350"/>
                  </a:lnTo>
                  <a:lnTo>
                    <a:pt x="547" y="352"/>
                  </a:lnTo>
                  <a:lnTo>
                    <a:pt x="543" y="352"/>
                  </a:lnTo>
                  <a:lnTo>
                    <a:pt x="540" y="352"/>
                  </a:lnTo>
                  <a:lnTo>
                    <a:pt x="536" y="352"/>
                  </a:lnTo>
                  <a:lnTo>
                    <a:pt x="532" y="352"/>
                  </a:lnTo>
                  <a:lnTo>
                    <a:pt x="528" y="350"/>
                  </a:lnTo>
                  <a:lnTo>
                    <a:pt x="521" y="350"/>
                  </a:lnTo>
                  <a:lnTo>
                    <a:pt x="515" y="349"/>
                  </a:lnTo>
                  <a:lnTo>
                    <a:pt x="509" y="349"/>
                  </a:lnTo>
                  <a:lnTo>
                    <a:pt x="501" y="346"/>
                  </a:lnTo>
                  <a:lnTo>
                    <a:pt x="494" y="344"/>
                  </a:lnTo>
                  <a:lnTo>
                    <a:pt x="485" y="343"/>
                  </a:lnTo>
                  <a:lnTo>
                    <a:pt x="477" y="341"/>
                  </a:lnTo>
                  <a:lnTo>
                    <a:pt x="469" y="339"/>
                  </a:lnTo>
                  <a:lnTo>
                    <a:pt x="460" y="338"/>
                  </a:lnTo>
                  <a:lnTo>
                    <a:pt x="450" y="335"/>
                  </a:lnTo>
                  <a:lnTo>
                    <a:pt x="441" y="333"/>
                  </a:lnTo>
                  <a:lnTo>
                    <a:pt x="431" y="330"/>
                  </a:lnTo>
                  <a:lnTo>
                    <a:pt x="420" y="327"/>
                  </a:lnTo>
                  <a:lnTo>
                    <a:pt x="409" y="324"/>
                  </a:lnTo>
                  <a:lnTo>
                    <a:pt x="398" y="320"/>
                  </a:lnTo>
                  <a:lnTo>
                    <a:pt x="387" y="317"/>
                  </a:lnTo>
                  <a:lnTo>
                    <a:pt x="376" y="314"/>
                  </a:lnTo>
                  <a:lnTo>
                    <a:pt x="363" y="311"/>
                  </a:lnTo>
                  <a:lnTo>
                    <a:pt x="352" y="308"/>
                  </a:lnTo>
                  <a:lnTo>
                    <a:pt x="341" y="304"/>
                  </a:lnTo>
                  <a:lnTo>
                    <a:pt x="328" y="300"/>
                  </a:lnTo>
                  <a:lnTo>
                    <a:pt x="317" y="297"/>
                  </a:lnTo>
                  <a:lnTo>
                    <a:pt x="304" y="293"/>
                  </a:lnTo>
                  <a:lnTo>
                    <a:pt x="293" y="289"/>
                  </a:lnTo>
                  <a:lnTo>
                    <a:pt x="281" y="285"/>
                  </a:lnTo>
                  <a:lnTo>
                    <a:pt x="268" y="282"/>
                  </a:lnTo>
                  <a:lnTo>
                    <a:pt x="255" y="279"/>
                  </a:lnTo>
                  <a:lnTo>
                    <a:pt x="243" y="274"/>
                  </a:lnTo>
                  <a:lnTo>
                    <a:pt x="231" y="270"/>
                  </a:lnTo>
                  <a:lnTo>
                    <a:pt x="219" y="266"/>
                  </a:lnTo>
                  <a:lnTo>
                    <a:pt x="208" y="262"/>
                  </a:lnTo>
                  <a:lnTo>
                    <a:pt x="195" y="259"/>
                  </a:lnTo>
                  <a:lnTo>
                    <a:pt x="182" y="255"/>
                  </a:lnTo>
                  <a:lnTo>
                    <a:pt x="173" y="251"/>
                  </a:lnTo>
                  <a:lnTo>
                    <a:pt x="162" y="247"/>
                  </a:lnTo>
                  <a:lnTo>
                    <a:pt x="149" y="243"/>
                  </a:lnTo>
                  <a:lnTo>
                    <a:pt x="138" y="240"/>
                  </a:lnTo>
                  <a:lnTo>
                    <a:pt x="129" y="236"/>
                  </a:lnTo>
                  <a:lnTo>
                    <a:pt x="117" y="232"/>
                  </a:lnTo>
                  <a:lnTo>
                    <a:pt x="106" y="228"/>
                  </a:lnTo>
                  <a:lnTo>
                    <a:pt x="98" y="224"/>
                  </a:lnTo>
                  <a:lnTo>
                    <a:pt x="87" y="222"/>
                  </a:lnTo>
                  <a:lnTo>
                    <a:pt x="79" y="217"/>
                  </a:lnTo>
                  <a:lnTo>
                    <a:pt x="72" y="214"/>
                  </a:lnTo>
                  <a:lnTo>
                    <a:pt x="62" y="211"/>
                  </a:lnTo>
                  <a:lnTo>
                    <a:pt x="54" y="208"/>
                  </a:lnTo>
                  <a:lnTo>
                    <a:pt x="48" y="205"/>
                  </a:lnTo>
                  <a:lnTo>
                    <a:pt x="40" y="203"/>
                  </a:lnTo>
                  <a:lnTo>
                    <a:pt x="34" y="200"/>
                  </a:lnTo>
                  <a:lnTo>
                    <a:pt x="27" y="197"/>
                  </a:lnTo>
                  <a:lnTo>
                    <a:pt x="22" y="194"/>
                  </a:lnTo>
                  <a:lnTo>
                    <a:pt x="16" y="192"/>
                  </a:lnTo>
                  <a:lnTo>
                    <a:pt x="13" y="189"/>
                  </a:lnTo>
                  <a:lnTo>
                    <a:pt x="8" y="187"/>
                  </a:lnTo>
                  <a:lnTo>
                    <a:pt x="5" y="186"/>
                  </a:lnTo>
                  <a:lnTo>
                    <a:pt x="3" y="184"/>
                  </a:lnTo>
                  <a:lnTo>
                    <a:pt x="2" y="181"/>
                  </a:lnTo>
                  <a:lnTo>
                    <a:pt x="0" y="181"/>
                  </a:lnTo>
                  <a:lnTo>
                    <a:pt x="0" y="179"/>
                  </a:lnTo>
                  <a:lnTo>
                    <a:pt x="0" y="178"/>
                  </a:lnTo>
                  <a:lnTo>
                    <a:pt x="2" y="178"/>
                  </a:lnTo>
                  <a:lnTo>
                    <a:pt x="2" y="175"/>
                  </a:lnTo>
                  <a:lnTo>
                    <a:pt x="3" y="173"/>
                  </a:lnTo>
                  <a:lnTo>
                    <a:pt x="5" y="171"/>
                  </a:lnTo>
                  <a:lnTo>
                    <a:pt x="8" y="170"/>
                  </a:lnTo>
                  <a:lnTo>
                    <a:pt x="11" y="168"/>
                  </a:lnTo>
                  <a:lnTo>
                    <a:pt x="16" y="167"/>
                  </a:lnTo>
                  <a:lnTo>
                    <a:pt x="19" y="163"/>
                  </a:lnTo>
                  <a:lnTo>
                    <a:pt x="24" y="160"/>
                  </a:lnTo>
                  <a:lnTo>
                    <a:pt x="30" y="157"/>
                  </a:lnTo>
                  <a:lnTo>
                    <a:pt x="35" y="156"/>
                  </a:lnTo>
                  <a:lnTo>
                    <a:pt x="41" y="152"/>
                  </a:lnTo>
                  <a:lnTo>
                    <a:pt x="48" y="149"/>
                  </a:lnTo>
                  <a:lnTo>
                    <a:pt x="54" y="146"/>
                  </a:lnTo>
                  <a:lnTo>
                    <a:pt x="60" y="143"/>
                  </a:lnTo>
                  <a:lnTo>
                    <a:pt x="67" y="140"/>
                  </a:lnTo>
                  <a:lnTo>
                    <a:pt x="76" y="136"/>
                  </a:lnTo>
                  <a:lnTo>
                    <a:pt x="84" y="133"/>
                  </a:lnTo>
                  <a:lnTo>
                    <a:pt x="92" y="129"/>
                  </a:lnTo>
                  <a:lnTo>
                    <a:pt x="98" y="125"/>
                  </a:lnTo>
                  <a:lnTo>
                    <a:pt x="108" y="122"/>
                  </a:lnTo>
                  <a:lnTo>
                    <a:pt x="117" y="119"/>
                  </a:lnTo>
                  <a:lnTo>
                    <a:pt x="125" y="116"/>
                  </a:lnTo>
                  <a:lnTo>
                    <a:pt x="135" y="111"/>
                  </a:lnTo>
                  <a:lnTo>
                    <a:pt x="144" y="108"/>
                  </a:lnTo>
                  <a:lnTo>
                    <a:pt x="154" y="103"/>
                  </a:lnTo>
                  <a:lnTo>
                    <a:pt x="163" y="100"/>
                  </a:lnTo>
                  <a:lnTo>
                    <a:pt x="173" y="95"/>
                  </a:lnTo>
                  <a:lnTo>
                    <a:pt x="182" y="92"/>
                  </a:lnTo>
                  <a:lnTo>
                    <a:pt x="192" y="89"/>
                  </a:lnTo>
                  <a:lnTo>
                    <a:pt x="203" y="84"/>
                  </a:lnTo>
                  <a:lnTo>
                    <a:pt x="212" y="81"/>
                  </a:lnTo>
                  <a:lnTo>
                    <a:pt x="222" y="78"/>
                  </a:lnTo>
                  <a:lnTo>
                    <a:pt x="231" y="73"/>
                  </a:lnTo>
                  <a:lnTo>
                    <a:pt x="243" y="70"/>
                  </a:lnTo>
                  <a:lnTo>
                    <a:pt x="252" y="67"/>
                  </a:lnTo>
                  <a:lnTo>
                    <a:pt x="262" y="62"/>
                  </a:lnTo>
                  <a:lnTo>
                    <a:pt x="273" y="59"/>
                  </a:lnTo>
                  <a:lnTo>
                    <a:pt x="282" y="56"/>
                  </a:lnTo>
                  <a:lnTo>
                    <a:pt x="292" y="51"/>
                  </a:lnTo>
                  <a:lnTo>
                    <a:pt x="301" y="48"/>
                  </a:lnTo>
                  <a:lnTo>
                    <a:pt x="311" y="45"/>
                  </a:lnTo>
                  <a:lnTo>
                    <a:pt x="320" y="41"/>
                  </a:lnTo>
                  <a:lnTo>
                    <a:pt x="330" y="38"/>
                  </a:lnTo>
                  <a:lnTo>
                    <a:pt x="339" y="35"/>
                  </a:lnTo>
                  <a:lnTo>
                    <a:pt x="349" y="33"/>
                  </a:lnTo>
                  <a:lnTo>
                    <a:pt x="357" y="30"/>
                  </a:lnTo>
                  <a:lnTo>
                    <a:pt x="365" y="27"/>
                  </a:lnTo>
                  <a:lnTo>
                    <a:pt x="372" y="24"/>
                  </a:lnTo>
                  <a:lnTo>
                    <a:pt x="382" y="21"/>
                  </a:lnTo>
                  <a:lnTo>
                    <a:pt x="388" y="19"/>
                  </a:lnTo>
                  <a:lnTo>
                    <a:pt x="396" y="16"/>
                  </a:lnTo>
                  <a:lnTo>
                    <a:pt x="403" y="14"/>
                  </a:lnTo>
                  <a:lnTo>
                    <a:pt x="409" y="13"/>
                  </a:lnTo>
                  <a:lnTo>
                    <a:pt x="417" y="11"/>
                  </a:lnTo>
                  <a:lnTo>
                    <a:pt x="423" y="8"/>
                  </a:lnTo>
                  <a:lnTo>
                    <a:pt x="428" y="7"/>
                  </a:lnTo>
                  <a:lnTo>
                    <a:pt x="434" y="5"/>
                  </a:lnTo>
                  <a:lnTo>
                    <a:pt x="439" y="3"/>
                  </a:lnTo>
                  <a:lnTo>
                    <a:pt x="444" y="3"/>
                  </a:lnTo>
                  <a:lnTo>
                    <a:pt x="447" y="2"/>
                  </a:lnTo>
                  <a:lnTo>
                    <a:pt x="452" y="2"/>
                  </a:lnTo>
                  <a:lnTo>
                    <a:pt x="455" y="2"/>
                  </a:lnTo>
                  <a:lnTo>
                    <a:pt x="458" y="0"/>
                  </a:lnTo>
                  <a:lnTo>
                    <a:pt x="461" y="0"/>
                  </a:lnTo>
                  <a:lnTo>
                    <a:pt x="466" y="0"/>
                  </a:lnTo>
                  <a:lnTo>
                    <a:pt x="471" y="0"/>
                  </a:lnTo>
                  <a:lnTo>
                    <a:pt x="475" y="0"/>
                  </a:lnTo>
                  <a:lnTo>
                    <a:pt x="480" y="2"/>
                  </a:lnTo>
                  <a:lnTo>
                    <a:pt x="485" y="2"/>
                  </a:lnTo>
                  <a:lnTo>
                    <a:pt x="491" y="2"/>
                  </a:lnTo>
                  <a:lnTo>
                    <a:pt x="498" y="2"/>
                  </a:lnTo>
                  <a:lnTo>
                    <a:pt x="507" y="3"/>
                  </a:lnTo>
                  <a:lnTo>
                    <a:pt x="513" y="3"/>
                  </a:lnTo>
                  <a:lnTo>
                    <a:pt x="520" y="5"/>
                  </a:lnTo>
                  <a:lnTo>
                    <a:pt x="528" y="7"/>
                  </a:lnTo>
                  <a:lnTo>
                    <a:pt x="536" y="8"/>
                  </a:lnTo>
                  <a:lnTo>
                    <a:pt x="543" y="8"/>
                  </a:lnTo>
                  <a:lnTo>
                    <a:pt x="553" y="11"/>
                  </a:lnTo>
                  <a:lnTo>
                    <a:pt x="561" y="11"/>
                  </a:lnTo>
                  <a:lnTo>
                    <a:pt x="570" y="13"/>
                  </a:lnTo>
                  <a:lnTo>
                    <a:pt x="578" y="14"/>
                  </a:lnTo>
                  <a:lnTo>
                    <a:pt x="588" y="16"/>
                  </a:lnTo>
                  <a:lnTo>
                    <a:pt x="597" y="18"/>
                  </a:lnTo>
                  <a:lnTo>
                    <a:pt x="607" y="19"/>
                  </a:lnTo>
                  <a:lnTo>
                    <a:pt x="616" y="21"/>
                  </a:lnTo>
                  <a:lnTo>
                    <a:pt x="627" y="22"/>
                  </a:lnTo>
                  <a:lnTo>
                    <a:pt x="637" y="24"/>
                  </a:lnTo>
                  <a:lnTo>
                    <a:pt x="646" y="27"/>
                  </a:lnTo>
                  <a:lnTo>
                    <a:pt x="656" y="29"/>
                  </a:lnTo>
                  <a:lnTo>
                    <a:pt x="667" y="30"/>
                  </a:lnTo>
                  <a:lnTo>
                    <a:pt x="675" y="33"/>
                  </a:lnTo>
                  <a:lnTo>
                    <a:pt x="686" y="35"/>
                  </a:lnTo>
                  <a:lnTo>
                    <a:pt x="697" y="37"/>
                  </a:lnTo>
                  <a:lnTo>
                    <a:pt x="707" y="38"/>
                  </a:lnTo>
                  <a:lnTo>
                    <a:pt x="716" y="40"/>
                  </a:lnTo>
                  <a:lnTo>
                    <a:pt x="726" y="41"/>
                  </a:lnTo>
                  <a:lnTo>
                    <a:pt x="735" y="45"/>
                  </a:lnTo>
                  <a:lnTo>
                    <a:pt x="745" y="46"/>
                  </a:lnTo>
                  <a:lnTo>
                    <a:pt x="754" y="48"/>
                  </a:lnTo>
                  <a:lnTo>
                    <a:pt x="764" y="51"/>
                  </a:lnTo>
                  <a:lnTo>
                    <a:pt x="773" y="52"/>
                  </a:lnTo>
                  <a:lnTo>
                    <a:pt x="783" y="56"/>
                  </a:lnTo>
                  <a:lnTo>
                    <a:pt x="791" y="57"/>
                  </a:lnTo>
                  <a:lnTo>
                    <a:pt x="800" y="59"/>
                  </a:lnTo>
                  <a:lnTo>
                    <a:pt x="808" y="60"/>
                  </a:lnTo>
                  <a:lnTo>
                    <a:pt x="817" y="64"/>
                  </a:lnTo>
                  <a:lnTo>
                    <a:pt x="824" y="65"/>
                  </a:lnTo>
                  <a:lnTo>
                    <a:pt x="832" y="67"/>
                  </a:lnTo>
                  <a:lnTo>
                    <a:pt x="838" y="68"/>
                  </a:lnTo>
                  <a:lnTo>
                    <a:pt x="846" y="72"/>
                  </a:lnTo>
                  <a:lnTo>
                    <a:pt x="854" y="73"/>
                  </a:lnTo>
                  <a:lnTo>
                    <a:pt x="860" y="75"/>
                  </a:lnTo>
                  <a:lnTo>
                    <a:pt x="865" y="75"/>
                  </a:lnTo>
                  <a:lnTo>
                    <a:pt x="871" y="78"/>
                  </a:lnTo>
                  <a:lnTo>
                    <a:pt x="876" y="79"/>
                  </a:lnTo>
                  <a:lnTo>
                    <a:pt x="882" y="81"/>
                  </a:lnTo>
                  <a:lnTo>
                    <a:pt x="887" y="83"/>
                  </a:lnTo>
                  <a:lnTo>
                    <a:pt x="892" y="84"/>
                  </a:lnTo>
                  <a:lnTo>
                    <a:pt x="893" y="84"/>
                  </a:lnTo>
                  <a:lnTo>
                    <a:pt x="898" y="86"/>
                  </a:lnTo>
                  <a:lnTo>
                    <a:pt x="901" y="87"/>
                  </a:lnTo>
                  <a:lnTo>
                    <a:pt x="903" y="89"/>
                  </a:lnTo>
                  <a:lnTo>
                    <a:pt x="906" y="91"/>
                  </a:lnTo>
                  <a:lnTo>
                    <a:pt x="906" y="92"/>
                  </a:lnTo>
                  <a:lnTo>
                    <a:pt x="906" y="9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762" name="Freeform 18"/>
            <p:cNvSpPr>
              <a:spLocks/>
            </p:cNvSpPr>
            <p:nvPr/>
          </p:nvSpPr>
          <p:spPr bwMode="auto">
            <a:xfrm>
              <a:off x="3228" y="2053"/>
              <a:ext cx="191" cy="737"/>
            </a:xfrm>
            <a:custGeom>
              <a:avLst/>
              <a:gdLst>
                <a:gd name="T0" fmla="*/ 190 w 191"/>
                <a:gd name="T1" fmla="*/ 686 h 737"/>
                <a:gd name="T2" fmla="*/ 190 w 191"/>
                <a:gd name="T3" fmla="*/ 669 h 737"/>
                <a:gd name="T4" fmla="*/ 188 w 191"/>
                <a:gd name="T5" fmla="*/ 640 h 737"/>
                <a:gd name="T6" fmla="*/ 185 w 191"/>
                <a:gd name="T7" fmla="*/ 602 h 737"/>
                <a:gd name="T8" fmla="*/ 185 w 191"/>
                <a:gd name="T9" fmla="*/ 558 h 737"/>
                <a:gd name="T10" fmla="*/ 183 w 191"/>
                <a:gd name="T11" fmla="*/ 509 h 737"/>
                <a:gd name="T12" fmla="*/ 182 w 191"/>
                <a:gd name="T13" fmla="*/ 456 h 737"/>
                <a:gd name="T14" fmla="*/ 179 w 191"/>
                <a:gd name="T15" fmla="*/ 404 h 737"/>
                <a:gd name="T16" fmla="*/ 175 w 191"/>
                <a:gd name="T17" fmla="*/ 353 h 737"/>
                <a:gd name="T18" fmla="*/ 172 w 191"/>
                <a:gd name="T19" fmla="*/ 306 h 737"/>
                <a:gd name="T20" fmla="*/ 169 w 191"/>
                <a:gd name="T21" fmla="*/ 265 h 737"/>
                <a:gd name="T22" fmla="*/ 166 w 191"/>
                <a:gd name="T23" fmla="*/ 231 h 737"/>
                <a:gd name="T24" fmla="*/ 164 w 191"/>
                <a:gd name="T25" fmla="*/ 208 h 737"/>
                <a:gd name="T26" fmla="*/ 160 w 191"/>
                <a:gd name="T27" fmla="*/ 189 h 737"/>
                <a:gd name="T28" fmla="*/ 153 w 191"/>
                <a:gd name="T29" fmla="*/ 170 h 737"/>
                <a:gd name="T30" fmla="*/ 145 w 191"/>
                <a:gd name="T31" fmla="*/ 149 h 737"/>
                <a:gd name="T32" fmla="*/ 134 w 191"/>
                <a:gd name="T33" fmla="*/ 128 h 737"/>
                <a:gd name="T34" fmla="*/ 125 w 191"/>
                <a:gd name="T35" fmla="*/ 108 h 737"/>
                <a:gd name="T36" fmla="*/ 115 w 191"/>
                <a:gd name="T37" fmla="*/ 89 h 737"/>
                <a:gd name="T38" fmla="*/ 106 w 191"/>
                <a:gd name="T39" fmla="*/ 70 h 737"/>
                <a:gd name="T40" fmla="*/ 95 w 191"/>
                <a:gd name="T41" fmla="*/ 54 h 737"/>
                <a:gd name="T42" fmla="*/ 85 w 191"/>
                <a:gd name="T43" fmla="*/ 40 h 737"/>
                <a:gd name="T44" fmla="*/ 77 w 191"/>
                <a:gd name="T45" fmla="*/ 27 h 737"/>
                <a:gd name="T46" fmla="*/ 69 w 191"/>
                <a:gd name="T47" fmla="*/ 16 h 737"/>
                <a:gd name="T48" fmla="*/ 63 w 191"/>
                <a:gd name="T49" fmla="*/ 9 h 737"/>
                <a:gd name="T50" fmla="*/ 50 w 191"/>
                <a:gd name="T51" fmla="*/ 8 h 737"/>
                <a:gd name="T52" fmla="*/ 36 w 191"/>
                <a:gd name="T53" fmla="*/ 3 h 737"/>
                <a:gd name="T54" fmla="*/ 20 w 191"/>
                <a:gd name="T55" fmla="*/ 2 h 737"/>
                <a:gd name="T56" fmla="*/ 8 w 191"/>
                <a:gd name="T57" fmla="*/ 0 h 737"/>
                <a:gd name="T58" fmla="*/ 1 w 191"/>
                <a:gd name="T59" fmla="*/ 5 h 737"/>
                <a:gd name="T60" fmla="*/ 6 w 191"/>
                <a:gd name="T61" fmla="*/ 17 h 737"/>
                <a:gd name="T62" fmla="*/ 14 w 191"/>
                <a:gd name="T63" fmla="*/ 30 h 737"/>
                <a:gd name="T64" fmla="*/ 20 w 191"/>
                <a:gd name="T65" fmla="*/ 46 h 737"/>
                <a:gd name="T66" fmla="*/ 31 w 191"/>
                <a:gd name="T67" fmla="*/ 63 h 737"/>
                <a:gd name="T68" fmla="*/ 39 w 191"/>
                <a:gd name="T69" fmla="*/ 82 h 737"/>
                <a:gd name="T70" fmla="*/ 50 w 191"/>
                <a:gd name="T71" fmla="*/ 105 h 737"/>
                <a:gd name="T72" fmla="*/ 63 w 191"/>
                <a:gd name="T73" fmla="*/ 125 h 737"/>
                <a:gd name="T74" fmla="*/ 74 w 191"/>
                <a:gd name="T75" fmla="*/ 149 h 737"/>
                <a:gd name="T76" fmla="*/ 84 w 191"/>
                <a:gd name="T77" fmla="*/ 171 h 737"/>
                <a:gd name="T78" fmla="*/ 92 w 191"/>
                <a:gd name="T79" fmla="*/ 195 h 737"/>
                <a:gd name="T80" fmla="*/ 99 w 191"/>
                <a:gd name="T81" fmla="*/ 217 h 737"/>
                <a:gd name="T82" fmla="*/ 106 w 191"/>
                <a:gd name="T83" fmla="*/ 239 h 737"/>
                <a:gd name="T84" fmla="*/ 109 w 191"/>
                <a:gd name="T85" fmla="*/ 265 h 737"/>
                <a:gd name="T86" fmla="*/ 112 w 191"/>
                <a:gd name="T87" fmla="*/ 300 h 737"/>
                <a:gd name="T88" fmla="*/ 114 w 191"/>
                <a:gd name="T89" fmla="*/ 344 h 737"/>
                <a:gd name="T90" fmla="*/ 117 w 191"/>
                <a:gd name="T91" fmla="*/ 391 h 737"/>
                <a:gd name="T92" fmla="*/ 118 w 191"/>
                <a:gd name="T93" fmla="*/ 442 h 737"/>
                <a:gd name="T94" fmla="*/ 120 w 191"/>
                <a:gd name="T95" fmla="*/ 496 h 737"/>
                <a:gd name="T96" fmla="*/ 122 w 191"/>
                <a:gd name="T97" fmla="*/ 548 h 737"/>
                <a:gd name="T98" fmla="*/ 125 w 191"/>
                <a:gd name="T99" fmla="*/ 598 h 737"/>
                <a:gd name="T100" fmla="*/ 126 w 191"/>
                <a:gd name="T101" fmla="*/ 643 h 737"/>
                <a:gd name="T102" fmla="*/ 128 w 191"/>
                <a:gd name="T103" fmla="*/ 682 h 737"/>
                <a:gd name="T104" fmla="*/ 130 w 191"/>
                <a:gd name="T105" fmla="*/ 712 h 737"/>
                <a:gd name="T106" fmla="*/ 131 w 191"/>
                <a:gd name="T107" fmla="*/ 731 h 737"/>
                <a:gd name="T108" fmla="*/ 136 w 191"/>
                <a:gd name="T109" fmla="*/ 737 h 737"/>
                <a:gd name="T110" fmla="*/ 149 w 191"/>
                <a:gd name="T111" fmla="*/ 734 h 737"/>
                <a:gd name="T112" fmla="*/ 160 w 191"/>
                <a:gd name="T113" fmla="*/ 724 h 737"/>
                <a:gd name="T114" fmla="*/ 171 w 191"/>
                <a:gd name="T115" fmla="*/ 713 h 737"/>
                <a:gd name="T116" fmla="*/ 182 w 191"/>
                <a:gd name="T117" fmla="*/ 701 h 737"/>
                <a:gd name="T118" fmla="*/ 191 w 191"/>
                <a:gd name="T119" fmla="*/ 691 h 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91" h="737">
                  <a:moveTo>
                    <a:pt x="191" y="691"/>
                  </a:moveTo>
                  <a:lnTo>
                    <a:pt x="190" y="689"/>
                  </a:lnTo>
                  <a:lnTo>
                    <a:pt x="190" y="689"/>
                  </a:lnTo>
                  <a:lnTo>
                    <a:pt x="190" y="688"/>
                  </a:lnTo>
                  <a:lnTo>
                    <a:pt x="190" y="686"/>
                  </a:lnTo>
                  <a:lnTo>
                    <a:pt x="190" y="683"/>
                  </a:lnTo>
                  <a:lnTo>
                    <a:pt x="190" y="680"/>
                  </a:lnTo>
                  <a:lnTo>
                    <a:pt x="190" y="677"/>
                  </a:lnTo>
                  <a:lnTo>
                    <a:pt x="190" y="674"/>
                  </a:lnTo>
                  <a:lnTo>
                    <a:pt x="190" y="669"/>
                  </a:lnTo>
                  <a:lnTo>
                    <a:pt x="190" y="664"/>
                  </a:lnTo>
                  <a:lnTo>
                    <a:pt x="190" y="659"/>
                  </a:lnTo>
                  <a:lnTo>
                    <a:pt x="190" y="651"/>
                  </a:lnTo>
                  <a:lnTo>
                    <a:pt x="188" y="645"/>
                  </a:lnTo>
                  <a:lnTo>
                    <a:pt x="188" y="640"/>
                  </a:lnTo>
                  <a:lnTo>
                    <a:pt x="188" y="632"/>
                  </a:lnTo>
                  <a:lnTo>
                    <a:pt x="188" y="626"/>
                  </a:lnTo>
                  <a:lnTo>
                    <a:pt x="188" y="618"/>
                  </a:lnTo>
                  <a:lnTo>
                    <a:pt x="188" y="610"/>
                  </a:lnTo>
                  <a:lnTo>
                    <a:pt x="185" y="602"/>
                  </a:lnTo>
                  <a:lnTo>
                    <a:pt x="185" y="594"/>
                  </a:lnTo>
                  <a:lnTo>
                    <a:pt x="185" y="585"/>
                  </a:lnTo>
                  <a:lnTo>
                    <a:pt x="185" y="577"/>
                  </a:lnTo>
                  <a:lnTo>
                    <a:pt x="185" y="567"/>
                  </a:lnTo>
                  <a:lnTo>
                    <a:pt x="185" y="558"/>
                  </a:lnTo>
                  <a:lnTo>
                    <a:pt x="185" y="548"/>
                  </a:lnTo>
                  <a:lnTo>
                    <a:pt x="183" y="539"/>
                  </a:lnTo>
                  <a:lnTo>
                    <a:pt x="183" y="528"/>
                  </a:lnTo>
                  <a:lnTo>
                    <a:pt x="183" y="518"/>
                  </a:lnTo>
                  <a:lnTo>
                    <a:pt x="183" y="509"/>
                  </a:lnTo>
                  <a:lnTo>
                    <a:pt x="183" y="499"/>
                  </a:lnTo>
                  <a:lnTo>
                    <a:pt x="182" y="487"/>
                  </a:lnTo>
                  <a:lnTo>
                    <a:pt x="182" y="477"/>
                  </a:lnTo>
                  <a:lnTo>
                    <a:pt x="182" y="468"/>
                  </a:lnTo>
                  <a:lnTo>
                    <a:pt x="182" y="456"/>
                  </a:lnTo>
                  <a:lnTo>
                    <a:pt x="180" y="447"/>
                  </a:lnTo>
                  <a:lnTo>
                    <a:pt x="180" y="436"/>
                  </a:lnTo>
                  <a:lnTo>
                    <a:pt x="179" y="425"/>
                  </a:lnTo>
                  <a:lnTo>
                    <a:pt x="179" y="415"/>
                  </a:lnTo>
                  <a:lnTo>
                    <a:pt x="179" y="404"/>
                  </a:lnTo>
                  <a:lnTo>
                    <a:pt x="177" y="395"/>
                  </a:lnTo>
                  <a:lnTo>
                    <a:pt x="177" y="384"/>
                  </a:lnTo>
                  <a:lnTo>
                    <a:pt x="177" y="372"/>
                  </a:lnTo>
                  <a:lnTo>
                    <a:pt x="177" y="363"/>
                  </a:lnTo>
                  <a:lnTo>
                    <a:pt x="175" y="353"/>
                  </a:lnTo>
                  <a:lnTo>
                    <a:pt x="175" y="344"/>
                  </a:lnTo>
                  <a:lnTo>
                    <a:pt x="175" y="333"/>
                  </a:lnTo>
                  <a:lnTo>
                    <a:pt x="174" y="325"/>
                  </a:lnTo>
                  <a:lnTo>
                    <a:pt x="174" y="315"/>
                  </a:lnTo>
                  <a:lnTo>
                    <a:pt x="172" y="306"/>
                  </a:lnTo>
                  <a:lnTo>
                    <a:pt x="172" y="296"/>
                  </a:lnTo>
                  <a:lnTo>
                    <a:pt x="171" y="288"/>
                  </a:lnTo>
                  <a:lnTo>
                    <a:pt x="171" y="281"/>
                  </a:lnTo>
                  <a:lnTo>
                    <a:pt x="171" y="273"/>
                  </a:lnTo>
                  <a:lnTo>
                    <a:pt x="169" y="265"/>
                  </a:lnTo>
                  <a:lnTo>
                    <a:pt x="169" y="257"/>
                  </a:lnTo>
                  <a:lnTo>
                    <a:pt x="169" y="250"/>
                  </a:lnTo>
                  <a:lnTo>
                    <a:pt x="169" y="244"/>
                  </a:lnTo>
                  <a:lnTo>
                    <a:pt x="168" y="238"/>
                  </a:lnTo>
                  <a:lnTo>
                    <a:pt x="166" y="231"/>
                  </a:lnTo>
                  <a:lnTo>
                    <a:pt x="166" y="225"/>
                  </a:lnTo>
                  <a:lnTo>
                    <a:pt x="166" y="220"/>
                  </a:lnTo>
                  <a:lnTo>
                    <a:pt x="164" y="216"/>
                  </a:lnTo>
                  <a:lnTo>
                    <a:pt x="164" y="212"/>
                  </a:lnTo>
                  <a:lnTo>
                    <a:pt x="164" y="208"/>
                  </a:lnTo>
                  <a:lnTo>
                    <a:pt x="163" y="204"/>
                  </a:lnTo>
                  <a:lnTo>
                    <a:pt x="163" y="201"/>
                  </a:lnTo>
                  <a:lnTo>
                    <a:pt x="161" y="197"/>
                  </a:lnTo>
                  <a:lnTo>
                    <a:pt x="160" y="193"/>
                  </a:lnTo>
                  <a:lnTo>
                    <a:pt x="160" y="189"/>
                  </a:lnTo>
                  <a:lnTo>
                    <a:pt x="158" y="185"/>
                  </a:lnTo>
                  <a:lnTo>
                    <a:pt x="156" y="181"/>
                  </a:lnTo>
                  <a:lnTo>
                    <a:pt x="156" y="177"/>
                  </a:lnTo>
                  <a:lnTo>
                    <a:pt x="153" y="173"/>
                  </a:lnTo>
                  <a:lnTo>
                    <a:pt x="153" y="170"/>
                  </a:lnTo>
                  <a:lnTo>
                    <a:pt x="152" y="165"/>
                  </a:lnTo>
                  <a:lnTo>
                    <a:pt x="150" y="162"/>
                  </a:lnTo>
                  <a:lnTo>
                    <a:pt x="149" y="157"/>
                  </a:lnTo>
                  <a:lnTo>
                    <a:pt x="147" y="154"/>
                  </a:lnTo>
                  <a:lnTo>
                    <a:pt x="145" y="149"/>
                  </a:lnTo>
                  <a:lnTo>
                    <a:pt x="144" y="146"/>
                  </a:lnTo>
                  <a:lnTo>
                    <a:pt x="141" y="141"/>
                  </a:lnTo>
                  <a:lnTo>
                    <a:pt x="139" y="136"/>
                  </a:lnTo>
                  <a:lnTo>
                    <a:pt x="137" y="132"/>
                  </a:lnTo>
                  <a:lnTo>
                    <a:pt x="134" y="128"/>
                  </a:lnTo>
                  <a:lnTo>
                    <a:pt x="133" y="124"/>
                  </a:lnTo>
                  <a:lnTo>
                    <a:pt x="131" y="120"/>
                  </a:lnTo>
                  <a:lnTo>
                    <a:pt x="128" y="116"/>
                  </a:lnTo>
                  <a:lnTo>
                    <a:pt x="126" y="113"/>
                  </a:lnTo>
                  <a:lnTo>
                    <a:pt x="125" y="108"/>
                  </a:lnTo>
                  <a:lnTo>
                    <a:pt x="123" y="105"/>
                  </a:lnTo>
                  <a:lnTo>
                    <a:pt x="122" y="100"/>
                  </a:lnTo>
                  <a:lnTo>
                    <a:pt x="118" y="97"/>
                  </a:lnTo>
                  <a:lnTo>
                    <a:pt x="117" y="92"/>
                  </a:lnTo>
                  <a:lnTo>
                    <a:pt x="115" y="89"/>
                  </a:lnTo>
                  <a:lnTo>
                    <a:pt x="114" y="86"/>
                  </a:lnTo>
                  <a:lnTo>
                    <a:pt x="111" y="81"/>
                  </a:lnTo>
                  <a:lnTo>
                    <a:pt x="109" y="78"/>
                  </a:lnTo>
                  <a:lnTo>
                    <a:pt x="107" y="74"/>
                  </a:lnTo>
                  <a:lnTo>
                    <a:pt x="106" y="70"/>
                  </a:lnTo>
                  <a:lnTo>
                    <a:pt x="103" y="67"/>
                  </a:lnTo>
                  <a:lnTo>
                    <a:pt x="101" y="63"/>
                  </a:lnTo>
                  <a:lnTo>
                    <a:pt x="98" y="60"/>
                  </a:lnTo>
                  <a:lnTo>
                    <a:pt x="96" y="57"/>
                  </a:lnTo>
                  <a:lnTo>
                    <a:pt x="95" y="54"/>
                  </a:lnTo>
                  <a:lnTo>
                    <a:pt x="93" y="51"/>
                  </a:lnTo>
                  <a:lnTo>
                    <a:pt x="90" y="48"/>
                  </a:lnTo>
                  <a:lnTo>
                    <a:pt x="88" y="44"/>
                  </a:lnTo>
                  <a:lnTo>
                    <a:pt x="87" y="41"/>
                  </a:lnTo>
                  <a:lnTo>
                    <a:pt x="85" y="40"/>
                  </a:lnTo>
                  <a:lnTo>
                    <a:pt x="84" y="36"/>
                  </a:lnTo>
                  <a:lnTo>
                    <a:pt x="82" y="35"/>
                  </a:lnTo>
                  <a:lnTo>
                    <a:pt x="80" y="32"/>
                  </a:lnTo>
                  <a:lnTo>
                    <a:pt x="79" y="30"/>
                  </a:lnTo>
                  <a:lnTo>
                    <a:pt x="77" y="27"/>
                  </a:lnTo>
                  <a:lnTo>
                    <a:pt x="76" y="25"/>
                  </a:lnTo>
                  <a:lnTo>
                    <a:pt x="76" y="24"/>
                  </a:lnTo>
                  <a:lnTo>
                    <a:pt x="74" y="21"/>
                  </a:lnTo>
                  <a:lnTo>
                    <a:pt x="71" y="17"/>
                  </a:lnTo>
                  <a:lnTo>
                    <a:pt x="69" y="16"/>
                  </a:lnTo>
                  <a:lnTo>
                    <a:pt x="69" y="13"/>
                  </a:lnTo>
                  <a:lnTo>
                    <a:pt x="68" y="13"/>
                  </a:lnTo>
                  <a:lnTo>
                    <a:pt x="68" y="13"/>
                  </a:lnTo>
                  <a:lnTo>
                    <a:pt x="65" y="11"/>
                  </a:lnTo>
                  <a:lnTo>
                    <a:pt x="63" y="9"/>
                  </a:lnTo>
                  <a:lnTo>
                    <a:pt x="61" y="9"/>
                  </a:lnTo>
                  <a:lnTo>
                    <a:pt x="58" y="9"/>
                  </a:lnTo>
                  <a:lnTo>
                    <a:pt x="57" y="9"/>
                  </a:lnTo>
                  <a:lnTo>
                    <a:pt x="54" y="8"/>
                  </a:lnTo>
                  <a:lnTo>
                    <a:pt x="50" y="8"/>
                  </a:lnTo>
                  <a:lnTo>
                    <a:pt x="49" y="6"/>
                  </a:lnTo>
                  <a:lnTo>
                    <a:pt x="46" y="6"/>
                  </a:lnTo>
                  <a:lnTo>
                    <a:pt x="42" y="5"/>
                  </a:lnTo>
                  <a:lnTo>
                    <a:pt x="39" y="5"/>
                  </a:lnTo>
                  <a:lnTo>
                    <a:pt x="36" y="3"/>
                  </a:lnTo>
                  <a:lnTo>
                    <a:pt x="33" y="3"/>
                  </a:lnTo>
                  <a:lnTo>
                    <a:pt x="30" y="2"/>
                  </a:lnTo>
                  <a:lnTo>
                    <a:pt x="27" y="2"/>
                  </a:lnTo>
                  <a:lnTo>
                    <a:pt x="23" y="2"/>
                  </a:lnTo>
                  <a:lnTo>
                    <a:pt x="20" y="2"/>
                  </a:lnTo>
                  <a:lnTo>
                    <a:pt x="17" y="2"/>
                  </a:lnTo>
                  <a:lnTo>
                    <a:pt x="14" y="0"/>
                  </a:lnTo>
                  <a:lnTo>
                    <a:pt x="11" y="0"/>
                  </a:lnTo>
                  <a:lnTo>
                    <a:pt x="9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3" y="2"/>
                  </a:lnTo>
                  <a:lnTo>
                    <a:pt x="1" y="2"/>
                  </a:lnTo>
                  <a:lnTo>
                    <a:pt x="0" y="3"/>
                  </a:lnTo>
                  <a:lnTo>
                    <a:pt x="1" y="5"/>
                  </a:lnTo>
                  <a:lnTo>
                    <a:pt x="1" y="8"/>
                  </a:lnTo>
                  <a:lnTo>
                    <a:pt x="1" y="9"/>
                  </a:lnTo>
                  <a:lnTo>
                    <a:pt x="3" y="13"/>
                  </a:lnTo>
                  <a:lnTo>
                    <a:pt x="6" y="16"/>
                  </a:lnTo>
                  <a:lnTo>
                    <a:pt x="6" y="17"/>
                  </a:lnTo>
                  <a:lnTo>
                    <a:pt x="8" y="21"/>
                  </a:lnTo>
                  <a:lnTo>
                    <a:pt x="8" y="22"/>
                  </a:lnTo>
                  <a:lnTo>
                    <a:pt x="11" y="25"/>
                  </a:lnTo>
                  <a:lnTo>
                    <a:pt x="11" y="27"/>
                  </a:lnTo>
                  <a:lnTo>
                    <a:pt x="14" y="30"/>
                  </a:lnTo>
                  <a:lnTo>
                    <a:pt x="14" y="32"/>
                  </a:lnTo>
                  <a:lnTo>
                    <a:pt x="17" y="36"/>
                  </a:lnTo>
                  <a:lnTo>
                    <a:pt x="17" y="40"/>
                  </a:lnTo>
                  <a:lnTo>
                    <a:pt x="19" y="41"/>
                  </a:lnTo>
                  <a:lnTo>
                    <a:pt x="20" y="46"/>
                  </a:lnTo>
                  <a:lnTo>
                    <a:pt x="23" y="48"/>
                  </a:lnTo>
                  <a:lnTo>
                    <a:pt x="25" y="51"/>
                  </a:lnTo>
                  <a:lnTo>
                    <a:pt x="27" y="55"/>
                  </a:lnTo>
                  <a:lnTo>
                    <a:pt x="28" y="59"/>
                  </a:lnTo>
                  <a:lnTo>
                    <a:pt x="31" y="63"/>
                  </a:lnTo>
                  <a:lnTo>
                    <a:pt x="31" y="67"/>
                  </a:lnTo>
                  <a:lnTo>
                    <a:pt x="35" y="70"/>
                  </a:lnTo>
                  <a:lnTo>
                    <a:pt x="36" y="74"/>
                  </a:lnTo>
                  <a:lnTo>
                    <a:pt x="38" y="78"/>
                  </a:lnTo>
                  <a:lnTo>
                    <a:pt x="39" y="82"/>
                  </a:lnTo>
                  <a:lnTo>
                    <a:pt x="42" y="86"/>
                  </a:lnTo>
                  <a:lnTo>
                    <a:pt x="44" y="90"/>
                  </a:lnTo>
                  <a:lnTo>
                    <a:pt x="47" y="95"/>
                  </a:lnTo>
                  <a:lnTo>
                    <a:pt x="49" y="100"/>
                  </a:lnTo>
                  <a:lnTo>
                    <a:pt x="50" y="105"/>
                  </a:lnTo>
                  <a:lnTo>
                    <a:pt x="54" y="108"/>
                  </a:lnTo>
                  <a:lnTo>
                    <a:pt x="57" y="113"/>
                  </a:lnTo>
                  <a:lnTo>
                    <a:pt x="58" y="116"/>
                  </a:lnTo>
                  <a:lnTo>
                    <a:pt x="61" y="120"/>
                  </a:lnTo>
                  <a:lnTo>
                    <a:pt x="63" y="125"/>
                  </a:lnTo>
                  <a:lnTo>
                    <a:pt x="65" y="130"/>
                  </a:lnTo>
                  <a:lnTo>
                    <a:pt x="68" y="135"/>
                  </a:lnTo>
                  <a:lnTo>
                    <a:pt x="69" y="139"/>
                  </a:lnTo>
                  <a:lnTo>
                    <a:pt x="71" y="144"/>
                  </a:lnTo>
                  <a:lnTo>
                    <a:pt x="74" y="149"/>
                  </a:lnTo>
                  <a:lnTo>
                    <a:pt x="76" y="154"/>
                  </a:lnTo>
                  <a:lnTo>
                    <a:pt x="77" y="158"/>
                  </a:lnTo>
                  <a:lnTo>
                    <a:pt x="79" y="163"/>
                  </a:lnTo>
                  <a:lnTo>
                    <a:pt x="82" y="168"/>
                  </a:lnTo>
                  <a:lnTo>
                    <a:pt x="84" y="171"/>
                  </a:lnTo>
                  <a:lnTo>
                    <a:pt x="84" y="176"/>
                  </a:lnTo>
                  <a:lnTo>
                    <a:pt x="87" y="181"/>
                  </a:lnTo>
                  <a:lnTo>
                    <a:pt x="88" y="185"/>
                  </a:lnTo>
                  <a:lnTo>
                    <a:pt x="90" y="190"/>
                  </a:lnTo>
                  <a:lnTo>
                    <a:pt x="92" y="195"/>
                  </a:lnTo>
                  <a:lnTo>
                    <a:pt x="93" y="200"/>
                  </a:lnTo>
                  <a:lnTo>
                    <a:pt x="95" y="204"/>
                  </a:lnTo>
                  <a:lnTo>
                    <a:pt x="96" y="208"/>
                  </a:lnTo>
                  <a:lnTo>
                    <a:pt x="96" y="212"/>
                  </a:lnTo>
                  <a:lnTo>
                    <a:pt x="99" y="217"/>
                  </a:lnTo>
                  <a:lnTo>
                    <a:pt x="101" y="220"/>
                  </a:lnTo>
                  <a:lnTo>
                    <a:pt x="101" y="225"/>
                  </a:lnTo>
                  <a:lnTo>
                    <a:pt x="103" y="231"/>
                  </a:lnTo>
                  <a:lnTo>
                    <a:pt x="104" y="235"/>
                  </a:lnTo>
                  <a:lnTo>
                    <a:pt x="106" y="239"/>
                  </a:lnTo>
                  <a:lnTo>
                    <a:pt x="106" y="242"/>
                  </a:lnTo>
                  <a:lnTo>
                    <a:pt x="107" y="249"/>
                  </a:lnTo>
                  <a:lnTo>
                    <a:pt x="107" y="252"/>
                  </a:lnTo>
                  <a:lnTo>
                    <a:pt x="107" y="258"/>
                  </a:lnTo>
                  <a:lnTo>
                    <a:pt x="109" y="265"/>
                  </a:lnTo>
                  <a:lnTo>
                    <a:pt x="109" y="271"/>
                  </a:lnTo>
                  <a:lnTo>
                    <a:pt x="109" y="277"/>
                  </a:lnTo>
                  <a:lnTo>
                    <a:pt x="111" y="285"/>
                  </a:lnTo>
                  <a:lnTo>
                    <a:pt x="111" y="293"/>
                  </a:lnTo>
                  <a:lnTo>
                    <a:pt x="112" y="300"/>
                  </a:lnTo>
                  <a:lnTo>
                    <a:pt x="112" y="307"/>
                  </a:lnTo>
                  <a:lnTo>
                    <a:pt x="112" y="317"/>
                  </a:lnTo>
                  <a:lnTo>
                    <a:pt x="114" y="325"/>
                  </a:lnTo>
                  <a:lnTo>
                    <a:pt x="114" y="334"/>
                  </a:lnTo>
                  <a:lnTo>
                    <a:pt x="114" y="344"/>
                  </a:lnTo>
                  <a:lnTo>
                    <a:pt x="115" y="352"/>
                  </a:lnTo>
                  <a:lnTo>
                    <a:pt x="115" y="363"/>
                  </a:lnTo>
                  <a:lnTo>
                    <a:pt x="115" y="371"/>
                  </a:lnTo>
                  <a:lnTo>
                    <a:pt x="115" y="382"/>
                  </a:lnTo>
                  <a:lnTo>
                    <a:pt x="117" y="391"/>
                  </a:lnTo>
                  <a:lnTo>
                    <a:pt x="117" y="401"/>
                  </a:lnTo>
                  <a:lnTo>
                    <a:pt x="118" y="412"/>
                  </a:lnTo>
                  <a:lnTo>
                    <a:pt x="118" y="422"/>
                  </a:lnTo>
                  <a:lnTo>
                    <a:pt x="118" y="433"/>
                  </a:lnTo>
                  <a:lnTo>
                    <a:pt x="118" y="442"/>
                  </a:lnTo>
                  <a:lnTo>
                    <a:pt x="118" y="453"/>
                  </a:lnTo>
                  <a:lnTo>
                    <a:pt x="118" y="464"/>
                  </a:lnTo>
                  <a:lnTo>
                    <a:pt x="120" y="474"/>
                  </a:lnTo>
                  <a:lnTo>
                    <a:pt x="120" y="485"/>
                  </a:lnTo>
                  <a:lnTo>
                    <a:pt x="120" y="496"/>
                  </a:lnTo>
                  <a:lnTo>
                    <a:pt x="120" y="506"/>
                  </a:lnTo>
                  <a:lnTo>
                    <a:pt x="122" y="517"/>
                  </a:lnTo>
                  <a:lnTo>
                    <a:pt x="122" y="528"/>
                  </a:lnTo>
                  <a:lnTo>
                    <a:pt x="122" y="537"/>
                  </a:lnTo>
                  <a:lnTo>
                    <a:pt x="122" y="548"/>
                  </a:lnTo>
                  <a:lnTo>
                    <a:pt x="122" y="558"/>
                  </a:lnTo>
                  <a:lnTo>
                    <a:pt x="122" y="567"/>
                  </a:lnTo>
                  <a:lnTo>
                    <a:pt x="123" y="578"/>
                  </a:lnTo>
                  <a:lnTo>
                    <a:pt x="123" y="588"/>
                  </a:lnTo>
                  <a:lnTo>
                    <a:pt x="125" y="598"/>
                  </a:lnTo>
                  <a:lnTo>
                    <a:pt x="125" y="607"/>
                  </a:lnTo>
                  <a:lnTo>
                    <a:pt x="125" y="617"/>
                  </a:lnTo>
                  <a:lnTo>
                    <a:pt x="125" y="626"/>
                  </a:lnTo>
                  <a:lnTo>
                    <a:pt x="125" y="636"/>
                  </a:lnTo>
                  <a:lnTo>
                    <a:pt x="126" y="643"/>
                  </a:lnTo>
                  <a:lnTo>
                    <a:pt x="126" y="651"/>
                  </a:lnTo>
                  <a:lnTo>
                    <a:pt x="126" y="659"/>
                  </a:lnTo>
                  <a:lnTo>
                    <a:pt x="126" y="667"/>
                  </a:lnTo>
                  <a:lnTo>
                    <a:pt x="126" y="674"/>
                  </a:lnTo>
                  <a:lnTo>
                    <a:pt x="128" y="682"/>
                  </a:lnTo>
                  <a:lnTo>
                    <a:pt x="128" y="688"/>
                  </a:lnTo>
                  <a:lnTo>
                    <a:pt x="128" y="694"/>
                  </a:lnTo>
                  <a:lnTo>
                    <a:pt x="128" y="701"/>
                  </a:lnTo>
                  <a:lnTo>
                    <a:pt x="128" y="705"/>
                  </a:lnTo>
                  <a:lnTo>
                    <a:pt x="130" y="712"/>
                  </a:lnTo>
                  <a:lnTo>
                    <a:pt x="130" y="716"/>
                  </a:lnTo>
                  <a:lnTo>
                    <a:pt x="130" y="720"/>
                  </a:lnTo>
                  <a:lnTo>
                    <a:pt x="131" y="724"/>
                  </a:lnTo>
                  <a:lnTo>
                    <a:pt x="131" y="727"/>
                  </a:lnTo>
                  <a:lnTo>
                    <a:pt x="131" y="731"/>
                  </a:lnTo>
                  <a:lnTo>
                    <a:pt x="133" y="732"/>
                  </a:lnTo>
                  <a:lnTo>
                    <a:pt x="133" y="734"/>
                  </a:lnTo>
                  <a:lnTo>
                    <a:pt x="133" y="735"/>
                  </a:lnTo>
                  <a:lnTo>
                    <a:pt x="134" y="737"/>
                  </a:lnTo>
                  <a:lnTo>
                    <a:pt x="136" y="737"/>
                  </a:lnTo>
                  <a:lnTo>
                    <a:pt x="139" y="737"/>
                  </a:lnTo>
                  <a:lnTo>
                    <a:pt x="141" y="737"/>
                  </a:lnTo>
                  <a:lnTo>
                    <a:pt x="144" y="735"/>
                  </a:lnTo>
                  <a:lnTo>
                    <a:pt x="145" y="734"/>
                  </a:lnTo>
                  <a:lnTo>
                    <a:pt x="149" y="734"/>
                  </a:lnTo>
                  <a:lnTo>
                    <a:pt x="150" y="732"/>
                  </a:lnTo>
                  <a:lnTo>
                    <a:pt x="152" y="731"/>
                  </a:lnTo>
                  <a:lnTo>
                    <a:pt x="155" y="727"/>
                  </a:lnTo>
                  <a:lnTo>
                    <a:pt x="158" y="726"/>
                  </a:lnTo>
                  <a:lnTo>
                    <a:pt x="160" y="724"/>
                  </a:lnTo>
                  <a:lnTo>
                    <a:pt x="163" y="723"/>
                  </a:lnTo>
                  <a:lnTo>
                    <a:pt x="164" y="720"/>
                  </a:lnTo>
                  <a:lnTo>
                    <a:pt x="166" y="718"/>
                  </a:lnTo>
                  <a:lnTo>
                    <a:pt x="169" y="715"/>
                  </a:lnTo>
                  <a:lnTo>
                    <a:pt x="171" y="713"/>
                  </a:lnTo>
                  <a:lnTo>
                    <a:pt x="172" y="710"/>
                  </a:lnTo>
                  <a:lnTo>
                    <a:pt x="175" y="708"/>
                  </a:lnTo>
                  <a:lnTo>
                    <a:pt x="177" y="705"/>
                  </a:lnTo>
                  <a:lnTo>
                    <a:pt x="179" y="704"/>
                  </a:lnTo>
                  <a:lnTo>
                    <a:pt x="182" y="701"/>
                  </a:lnTo>
                  <a:lnTo>
                    <a:pt x="183" y="699"/>
                  </a:lnTo>
                  <a:lnTo>
                    <a:pt x="185" y="696"/>
                  </a:lnTo>
                  <a:lnTo>
                    <a:pt x="188" y="693"/>
                  </a:lnTo>
                  <a:lnTo>
                    <a:pt x="190" y="691"/>
                  </a:lnTo>
                  <a:lnTo>
                    <a:pt x="191" y="691"/>
                  </a:lnTo>
                  <a:lnTo>
                    <a:pt x="191" y="69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763" name="Freeform 19"/>
            <p:cNvSpPr>
              <a:spLocks/>
            </p:cNvSpPr>
            <p:nvPr/>
          </p:nvSpPr>
          <p:spPr bwMode="auto">
            <a:xfrm>
              <a:off x="2772" y="2043"/>
              <a:ext cx="264" cy="802"/>
            </a:xfrm>
            <a:custGeom>
              <a:avLst/>
              <a:gdLst>
                <a:gd name="T0" fmla="*/ 259 w 264"/>
                <a:gd name="T1" fmla="*/ 4 h 802"/>
                <a:gd name="T2" fmla="*/ 248 w 264"/>
                <a:gd name="T3" fmla="*/ 16 h 802"/>
                <a:gd name="T4" fmla="*/ 236 w 264"/>
                <a:gd name="T5" fmla="*/ 34 h 802"/>
                <a:gd name="T6" fmla="*/ 220 w 264"/>
                <a:gd name="T7" fmla="*/ 56 h 802"/>
                <a:gd name="T8" fmla="*/ 201 w 264"/>
                <a:gd name="T9" fmla="*/ 81 h 802"/>
                <a:gd name="T10" fmla="*/ 180 w 264"/>
                <a:gd name="T11" fmla="*/ 111 h 802"/>
                <a:gd name="T12" fmla="*/ 158 w 264"/>
                <a:gd name="T13" fmla="*/ 142 h 802"/>
                <a:gd name="T14" fmla="*/ 139 w 264"/>
                <a:gd name="T15" fmla="*/ 173 h 802"/>
                <a:gd name="T16" fmla="*/ 120 w 264"/>
                <a:gd name="T17" fmla="*/ 205 h 802"/>
                <a:gd name="T18" fmla="*/ 102 w 264"/>
                <a:gd name="T19" fmla="*/ 237 h 802"/>
                <a:gd name="T20" fmla="*/ 90 w 264"/>
                <a:gd name="T21" fmla="*/ 267 h 802"/>
                <a:gd name="T22" fmla="*/ 80 w 264"/>
                <a:gd name="T23" fmla="*/ 292 h 802"/>
                <a:gd name="T24" fmla="*/ 76 w 264"/>
                <a:gd name="T25" fmla="*/ 316 h 802"/>
                <a:gd name="T26" fmla="*/ 74 w 264"/>
                <a:gd name="T27" fmla="*/ 348 h 802"/>
                <a:gd name="T28" fmla="*/ 74 w 264"/>
                <a:gd name="T29" fmla="*/ 389 h 802"/>
                <a:gd name="T30" fmla="*/ 74 w 264"/>
                <a:gd name="T31" fmla="*/ 435 h 802"/>
                <a:gd name="T32" fmla="*/ 76 w 264"/>
                <a:gd name="T33" fmla="*/ 485 h 802"/>
                <a:gd name="T34" fmla="*/ 77 w 264"/>
                <a:gd name="T35" fmla="*/ 538 h 802"/>
                <a:gd name="T36" fmla="*/ 79 w 264"/>
                <a:gd name="T37" fmla="*/ 592 h 802"/>
                <a:gd name="T38" fmla="*/ 80 w 264"/>
                <a:gd name="T39" fmla="*/ 644 h 802"/>
                <a:gd name="T40" fmla="*/ 82 w 264"/>
                <a:gd name="T41" fmla="*/ 692 h 802"/>
                <a:gd name="T42" fmla="*/ 82 w 264"/>
                <a:gd name="T43" fmla="*/ 733 h 802"/>
                <a:gd name="T44" fmla="*/ 80 w 264"/>
                <a:gd name="T45" fmla="*/ 768 h 802"/>
                <a:gd name="T46" fmla="*/ 77 w 264"/>
                <a:gd name="T47" fmla="*/ 790 h 802"/>
                <a:gd name="T48" fmla="*/ 71 w 264"/>
                <a:gd name="T49" fmla="*/ 802 h 802"/>
                <a:gd name="T50" fmla="*/ 60 w 264"/>
                <a:gd name="T51" fmla="*/ 802 h 802"/>
                <a:gd name="T52" fmla="*/ 50 w 264"/>
                <a:gd name="T53" fmla="*/ 802 h 802"/>
                <a:gd name="T54" fmla="*/ 39 w 264"/>
                <a:gd name="T55" fmla="*/ 802 h 802"/>
                <a:gd name="T56" fmla="*/ 25 w 264"/>
                <a:gd name="T57" fmla="*/ 798 h 802"/>
                <a:gd name="T58" fmla="*/ 14 w 264"/>
                <a:gd name="T59" fmla="*/ 785 h 802"/>
                <a:gd name="T60" fmla="*/ 11 w 264"/>
                <a:gd name="T61" fmla="*/ 772 h 802"/>
                <a:gd name="T62" fmla="*/ 7 w 264"/>
                <a:gd name="T63" fmla="*/ 745 h 802"/>
                <a:gd name="T64" fmla="*/ 4 w 264"/>
                <a:gd name="T65" fmla="*/ 707 h 802"/>
                <a:gd name="T66" fmla="*/ 1 w 264"/>
                <a:gd name="T67" fmla="*/ 660 h 802"/>
                <a:gd name="T68" fmla="*/ 1 w 264"/>
                <a:gd name="T69" fmla="*/ 604 h 802"/>
                <a:gd name="T70" fmla="*/ 0 w 264"/>
                <a:gd name="T71" fmla="*/ 546 h 802"/>
                <a:gd name="T72" fmla="*/ 0 w 264"/>
                <a:gd name="T73" fmla="*/ 484 h 802"/>
                <a:gd name="T74" fmla="*/ 1 w 264"/>
                <a:gd name="T75" fmla="*/ 422 h 802"/>
                <a:gd name="T76" fmla="*/ 4 w 264"/>
                <a:gd name="T77" fmla="*/ 363 h 802"/>
                <a:gd name="T78" fmla="*/ 7 w 264"/>
                <a:gd name="T79" fmla="*/ 311 h 802"/>
                <a:gd name="T80" fmla="*/ 14 w 264"/>
                <a:gd name="T81" fmla="*/ 265 h 802"/>
                <a:gd name="T82" fmla="*/ 22 w 264"/>
                <a:gd name="T83" fmla="*/ 230 h 802"/>
                <a:gd name="T84" fmla="*/ 31 w 264"/>
                <a:gd name="T85" fmla="*/ 211 h 802"/>
                <a:gd name="T86" fmla="*/ 42 w 264"/>
                <a:gd name="T87" fmla="*/ 195 h 802"/>
                <a:gd name="T88" fmla="*/ 53 w 264"/>
                <a:gd name="T89" fmla="*/ 178 h 802"/>
                <a:gd name="T90" fmla="*/ 66 w 264"/>
                <a:gd name="T91" fmla="*/ 161 h 802"/>
                <a:gd name="T92" fmla="*/ 79 w 264"/>
                <a:gd name="T93" fmla="*/ 142 h 802"/>
                <a:gd name="T94" fmla="*/ 91 w 264"/>
                <a:gd name="T95" fmla="*/ 123 h 802"/>
                <a:gd name="T96" fmla="*/ 106 w 264"/>
                <a:gd name="T97" fmla="*/ 103 h 802"/>
                <a:gd name="T98" fmla="*/ 118 w 264"/>
                <a:gd name="T99" fmla="*/ 86 h 802"/>
                <a:gd name="T100" fmla="*/ 133 w 264"/>
                <a:gd name="T101" fmla="*/ 70 h 802"/>
                <a:gd name="T102" fmla="*/ 144 w 264"/>
                <a:gd name="T103" fmla="*/ 53 h 802"/>
                <a:gd name="T104" fmla="*/ 156 w 264"/>
                <a:gd name="T105" fmla="*/ 40 h 802"/>
                <a:gd name="T106" fmla="*/ 167 w 264"/>
                <a:gd name="T107" fmla="*/ 29 h 802"/>
                <a:gd name="T108" fmla="*/ 179 w 264"/>
                <a:gd name="T109" fmla="*/ 19 h 802"/>
                <a:gd name="T110" fmla="*/ 190 w 264"/>
                <a:gd name="T111" fmla="*/ 15 h 802"/>
                <a:gd name="T112" fmla="*/ 209 w 264"/>
                <a:gd name="T113" fmla="*/ 8 h 802"/>
                <a:gd name="T114" fmla="*/ 224 w 264"/>
                <a:gd name="T115" fmla="*/ 4 h 802"/>
                <a:gd name="T116" fmla="*/ 240 w 264"/>
                <a:gd name="T117" fmla="*/ 2 h 802"/>
                <a:gd name="T118" fmla="*/ 251 w 264"/>
                <a:gd name="T119" fmla="*/ 0 h 802"/>
                <a:gd name="T120" fmla="*/ 261 w 264"/>
                <a:gd name="T121" fmla="*/ 0 h 8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64" h="802">
                  <a:moveTo>
                    <a:pt x="264" y="0"/>
                  </a:moveTo>
                  <a:lnTo>
                    <a:pt x="264" y="0"/>
                  </a:lnTo>
                  <a:lnTo>
                    <a:pt x="261" y="2"/>
                  </a:lnTo>
                  <a:lnTo>
                    <a:pt x="261" y="2"/>
                  </a:lnTo>
                  <a:lnTo>
                    <a:pt x="259" y="4"/>
                  </a:lnTo>
                  <a:lnTo>
                    <a:pt x="258" y="7"/>
                  </a:lnTo>
                  <a:lnTo>
                    <a:pt x="256" y="8"/>
                  </a:lnTo>
                  <a:lnTo>
                    <a:pt x="255" y="12"/>
                  </a:lnTo>
                  <a:lnTo>
                    <a:pt x="253" y="13"/>
                  </a:lnTo>
                  <a:lnTo>
                    <a:pt x="248" y="16"/>
                  </a:lnTo>
                  <a:lnTo>
                    <a:pt x="247" y="19"/>
                  </a:lnTo>
                  <a:lnTo>
                    <a:pt x="245" y="23"/>
                  </a:lnTo>
                  <a:lnTo>
                    <a:pt x="242" y="26"/>
                  </a:lnTo>
                  <a:lnTo>
                    <a:pt x="239" y="29"/>
                  </a:lnTo>
                  <a:lnTo>
                    <a:pt x="236" y="34"/>
                  </a:lnTo>
                  <a:lnTo>
                    <a:pt x="234" y="39"/>
                  </a:lnTo>
                  <a:lnTo>
                    <a:pt x="229" y="42"/>
                  </a:lnTo>
                  <a:lnTo>
                    <a:pt x="226" y="46"/>
                  </a:lnTo>
                  <a:lnTo>
                    <a:pt x="223" y="51"/>
                  </a:lnTo>
                  <a:lnTo>
                    <a:pt x="220" y="56"/>
                  </a:lnTo>
                  <a:lnTo>
                    <a:pt x="217" y="61"/>
                  </a:lnTo>
                  <a:lnTo>
                    <a:pt x="212" y="65"/>
                  </a:lnTo>
                  <a:lnTo>
                    <a:pt x="209" y="72"/>
                  </a:lnTo>
                  <a:lnTo>
                    <a:pt x="204" y="77"/>
                  </a:lnTo>
                  <a:lnTo>
                    <a:pt x="201" y="81"/>
                  </a:lnTo>
                  <a:lnTo>
                    <a:pt x="196" y="88"/>
                  </a:lnTo>
                  <a:lnTo>
                    <a:pt x="193" y="94"/>
                  </a:lnTo>
                  <a:lnTo>
                    <a:pt x="188" y="99"/>
                  </a:lnTo>
                  <a:lnTo>
                    <a:pt x="185" y="103"/>
                  </a:lnTo>
                  <a:lnTo>
                    <a:pt x="180" y="111"/>
                  </a:lnTo>
                  <a:lnTo>
                    <a:pt x="177" y="118"/>
                  </a:lnTo>
                  <a:lnTo>
                    <a:pt x="172" y="123"/>
                  </a:lnTo>
                  <a:lnTo>
                    <a:pt x="167" y="129"/>
                  </a:lnTo>
                  <a:lnTo>
                    <a:pt x="163" y="135"/>
                  </a:lnTo>
                  <a:lnTo>
                    <a:pt x="158" y="142"/>
                  </a:lnTo>
                  <a:lnTo>
                    <a:pt x="155" y="148"/>
                  </a:lnTo>
                  <a:lnTo>
                    <a:pt x="150" y="154"/>
                  </a:lnTo>
                  <a:lnTo>
                    <a:pt x="147" y="161"/>
                  </a:lnTo>
                  <a:lnTo>
                    <a:pt x="144" y="167"/>
                  </a:lnTo>
                  <a:lnTo>
                    <a:pt x="139" y="173"/>
                  </a:lnTo>
                  <a:lnTo>
                    <a:pt x="134" y="180"/>
                  </a:lnTo>
                  <a:lnTo>
                    <a:pt x="131" y="186"/>
                  </a:lnTo>
                  <a:lnTo>
                    <a:pt x="128" y="192"/>
                  </a:lnTo>
                  <a:lnTo>
                    <a:pt x="123" y="199"/>
                  </a:lnTo>
                  <a:lnTo>
                    <a:pt x="120" y="205"/>
                  </a:lnTo>
                  <a:lnTo>
                    <a:pt x="115" y="211"/>
                  </a:lnTo>
                  <a:lnTo>
                    <a:pt x="114" y="218"/>
                  </a:lnTo>
                  <a:lnTo>
                    <a:pt x="109" y="224"/>
                  </a:lnTo>
                  <a:lnTo>
                    <a:pt x="106" y="230"/>
                  </a:lnTo>
                  <a:lnTo>
                    <a:pt x="102" y="237"/>
                  </a:lnTo>
                  <a:lnTo>
                    <a:pt x="101" y="243"/>
                  </a:lnTo>
                  <a:lnTo>
                    <a:pt x="96" y="248"/>
                  </a:lnTo>
                  <a:lnTo>
                    <a:pt x="95" y="254"/>
                  </a:lnTo>
                  <a:lnTo>
                    <a:pt x="91" y="260"/>
                  </a:lnTo>
                  <a:lnTo>
                    <a:pt x="90" y="267"/>
                  </a:lnTo>
                  <a:lnTo>
                    <a:pt x="88" y="271"/>
                  </a:lnTo>
                  <a:lnTo>
                    <a:pt x="85" y="278"/>
                  </a:lnTo>
                  <a:lnTo>
                    <a:pt x="83" y="283"/>
                  </a:lnTo>
                  <a:lnTo>
                    <a:pt x="82" y="287"/>
                  </a:lnTo>
                  <a:lnTo>
                    <a:pt x="80" y="292"/>
                  </a:lnTo>
                  <a:lnTo>
                    <a:pt x="79" y="298"/>
                  </a:lnTo>
                  <a:lnTo>
                    <a:pt x="79" y="303"/>
                  </a:lnTo>
                  <a:lnTo>
                    <a:pt x="77" y="306"/>
                  </a:lnTo>
                  <a:lnTo>
                    <a:pt x="76" y="311"/>
                  </a:lnTo>
                  <a:lnTo>
                    <a:pt x="76" y="316"/>
                  </a:lnTo>
                  <a:lnTo>
                    <a:pt x="76" y="322"/>
                  </a:lnTo>
                  <a:lnTo>
                    <a:pt x="74" y="329"/>
                  </a:lnTo>
                  <a:lnTo>
                    <a:pt x="74" y="335"/>
                  </a:lnTo>
                  <a:lnTo>
                    <a:pt x="74" y="341"/>
                  </a:lnTo>
                  <a:lnTo>
                    <a:pt x="74" y="348"/>
                  </a:lnTo>
                  <a:lnTo>
                    <a:pt x="74" y="355"/>
                  </a:lnTo>
                  <a:lnTo>
                    <a:pt x="74" y="363"/>
                  </a:lnTo>
                  <a:lnTo>
                    <a:pt x="74" y="373"/>
                  </a:lnTo>
                  <a:lnTo>
                    <a:pt x="74" y="379"/>
                  </a:lnTo>
                  <a:lnTo>
                    <a:pt x="74" y="389"/>
                  </a:lnTo>
                  <a:lnTo>
                    <a:pt x="74" y="397"/>
                  </a:lnTo>
                  <a:lnTo>
                    <a:pt x="74" y="406"/>
                  </a:lnTo>
                  <a:lnTo>
                    <a:pt x="74" y="416"/>
                  </a:lnTo>
                  <a:lnTo>
                    <a:pt x="74" y="425"/>
                  </a:lnTo>
                  <a:lnTo>
                    <a:pt x="74" y="435"/>
                  </a:lnTo>
                  <a:lnTo>
                    <a:pt x="74" y="444"/>
                  </a:lnTo>
                  <a:lnTo>
                    <a:pt x="74" y="454"/>
                  </a:lnTo>
                  <a:lnTo>
                    <a:pt x="74" y="465"/>
                  </a:lnTo>
                  <a:lnTo>
                    <a:pt x="74" y="474"/>
                  </a:lnTo>
                  <a:lnTo>
                    <a:pt x="76" y="485"/>
                  </a:lnTo>
                  <a:lnTo>
                    <a:pt x="76" y="495"/>
                  </a:lnTo>
                  <a:lnTo>
                    <a:pt x="76" y="508"/>
                  </a:lnTo>
                  <a:lnTo>
                    <a:pt x="76" y="517"/>
                  </a:lnTo>
                  <a:lnTo>
                    <a:pt x="76" y="528"/>
                  </a:lnTo>
                  <a:lnTo>
                    <a:pt x="77" y="538"/>
                  </a:lnTo>
                  <a:lnTo>
                    <a:pt x="77" y="550"/>
                  </a:lnTo>
                  <a:lnTo>
                    <a:pt x="77" y="560"/>
                  </a:lnTo>
                  <a:lnTo>
                    <a:pt x="79" y="571"/>
                  </a:lnTo>
                  <a:lnTo>
                    <a:pt x="79" y="581"/>
                  </a:lnTo>
                  <a:lnTo>
                    <a:pt x="79" y="592"/>
                  </a:lnTo>
                  <a:lnTo>
                    <a:pt x="79" y="603"/>
                  </a:lnTo>
                  <a:lnTo>
                    <a:pt x="80" y="614"/>
                  </a:lnTo>
                  <a:lnTo>
                    <a:pt x="80" y="623"/>
                  </a:lnTo>
                  <a:lnTo>
                    <a:pt x="80" y="634"/>
                  </a:lnTo>
                  <a:lnTo>
                    <a:pt x="80" y="644"/>
                  </a:lnTo>
                  <a:lnTo>
                    <a:pt x="82" y="653"/>
                  </a:lnTo>
                  <a:lnTo>
                    <a:pt x="82" y="661"/>
                  </a:lnTo>
                  <a:lnTo>
                    <a:pt x="82" y="672"/>
                  </a:lnTo>
                  <a:lnTo>
                    <a:pt x="82" y="682"/>
                  </a:lnTo>
                  <a:lnTo>
                    <a:pt x="82" y="692"/>
                  </a:lnTo>
                  <a:lnTo>
                    <a:pt x="82" y="699"/>
                  </a:lnTo>
                  <a:lnTo>
                    <a:pt x="82" y="709"/>
                  </a:lnTo>
                  <a:lnTo>
                    <a:pt x="82" y="717"/>
                  </a:lnTo>
                  <a:lnTo>
                    <a:pt x="82" y="725"/>
                  </a:lnTo>
                  <a:lnTo>
                    <a:pt x="82" y="733"/>
                  </a:lnTo>
                  <a:lnTo>
                    <a:pt x="82" y="741"/>
                  </a:lnTo>
                  <a:lnTo>
                    <a:pt x="82" y="747"/>
                  </a:lnTo>
                  <a:lnTo>
                    <a:pt x="82" y="753"/>
                  </a:lnTo>
                  <a:lnTo>
                    <a:pt x="82" y="761"/>
                  </a:lnTo>
                  <a:lnTo>
                    <a:pt x="80" y="768"/>
                  </a:lnTo>
                  <a:lnTo>
                    <a:pt x="80" y="772"/>
                  </a:lnTo>
                  <a:lnTo>
                    <a:pt x="79" y="777"/>
                  </a:lnTo>
                  <a:lnTo>
                    <a:pt x="79" y="782"/>
                  </a:lnTo>
                  <a:lnTo>
                    <a:pt x="79" y="787"/>
                  </a:lnTo>
                  <a:lnTo>
                    <a:pt x="77" y="790"/>
                  </a:lnTo>
                  <a:lnTo>
                    <a:pt x="76" y="793"/>
                  </a:lnTo>
                  <a:lnTo>
                    <a:pt x="76" y="796"/>
                  </a:lnTo>
                  <a:lnTo>
                    <a:pt x="74" y="799"/>
                  </a:lnTo>
                  <a:lnTo>
                    <a:pt x="74" y="801"/>
                  </a:lnTo>
                  <a:lnTo>
                    <a:pt x="71" y="802"/>
                  </a:lnTo>
                  <a:lnTo>
                    <a:pt x="71" y="802"/>
                  </a:lnTo>
                  <a:lnTo>
                    <a:pt x="69" y="802"/>
                  </a:lnTo>
                  <a:lnTo>
                    <a:pt x="66" y="802"/>
                  </a:lnTo>
                  <a:lnTo>
                    <a:pt x="63" y="802"/>
                  </a:lnTo>
                  <a:lnTo>
                    <a:pt x="60" y="802"/>
                  </a:lnTo>
                  <a:lnTo>
                    <a:pt x="58" y="802"/>
                  </a:lnTo>
                  <a:lnTo>
                    <a:pt x="55" y="802"/>
                  </a:lnTo>
                  <a:lnTo>
                    <a:pt x="53" y="802"/>
                  </a:lnTo>
                  <a:lnTo>
                    <a:pt x="52" y="802"/>
                  </a:lnTo>
                  <a:lnTo>
                    <a:pt x="50" y="802"/>
                  </a:lnTo>
                  <a:lnTo>
                    <a:pt x="47" y="802"/>
                  </a:lnTo>
                  <a:lnTo>
                    <a:pt x="45" y="802"/>
                  </a:lnTo>
                  <a:lnTo>
                    <a:pt x="44" y="802"/>
                  </a:lnTo>
                  <a:lnTo>
                    <a:pt x="41" y="802"/>
                  </a:lnTo>
                  <a:lnTo>
                    <a:pt x="39" y="802"/>
                  </a:lnTo>
                  <a:lnTo>
                    <a:pt x="36" y="802"/>
                  </a:lnTo>
                  <a:lnTo>
                    <a:pt x="31" y="801"/>
                  </a:lnTo>
                  <a:lnTo>
                    <a:pt x="30" y="799"/>
                  </a:lnTo>
                  <a:lnTo>
                    <a:pt x="26" y="798"/>
                  </a:lnTo>
                  <a:lnTo>
                    <a:pt x="25" y="798"/>
                  </a:lnTo>
                  <a:lnTo>
                    <a:pt x="22" y="795"/>
                  </a:lnTo>
                  <a:lnTo>
                    <a:pt x="19" y="791"/>
                  </a:lnTo>
                  <a:lnTo>
                    <a:pt x="17" y="790"/>
                  </a:lnTo>
                  <a:lnTo>
                    <a:pt x="15" y="787"/>
                  </a:lnTo>
                  <a:lnTo>
                    <a:pt x="14" y="785"/>
                  </a:lnTo>
                  <a:lnTo>
                    <a:pt x="14" y="783"/>
                  </a:lnTo>
                  <a:lnTo>
                    <a:pt x="12" y="780"/>
                  </a:lnTo>
                  <a:lnTo>
                    <a:pt x="12" y="779"/>
                  </a:lnTo>
                  <a:lnTo>
                    <a:pt x="11" y="776"/>
                  </a:lnTo>
                  <a:lnTo>
                    <a:pt x="11" y="772"/>
                  </a:lnTo>
                  <a:lnTo>
                    <a:pt x="9" y="768"/>
                  </a:lnTo>
                  <a:lnTo>
                    <a:pt x="9" y="763"/>
                  </a:lnTo>
                  <a:lnTo>
                    <a:pt x="7" y="758"/>
                  </a:lnTo>
                  <a:lnTo>
                    <a:pt x="7" y="753"/>
                  </a:lnTo>
                  <a:lnTo>
                    <a:pt x="7" y="745"/>
                  </a:lnTo>
                  <a:lnTo>
                    <a:pt x="6" y="739"/>
                  </a:lnTo>
                  <a:lnTo>
                    <a:pt x="6" y="731"/>
                  </a:lnTo>
                  <a:lnTo>
                    <a:pt x="6" y="725"/>
                  </a:lnTo>
                  <a:lnTo>
                    <a:pt x="4" y="715"/>
                  </a:lnTo>
                  <a:lnTo>
                    <a:pt x="4" y="707"/>
                  </a:lnTo>
                  <a:lnTo>
                    <a:pt x="3" y="698"/>
                  </a:lnTo>
                  <a:lnTo>
                    <a:pt x="3" y="690"/>
                  </a:lnTo>
                  <a:lnTo>
                    <a:pt x="3" y="680"/>
                  </a:lnTo>
                  <a:lnTo>
                    <a:pt x="3" y="669"/>
                  </a:lnTo>
                  <a:lnTo>
                    <a:pt x="1" y="660"/>
                  </a:lnTo>
                  <a:lnTo>
                    <a:pt x="1" y="649"/>
                  </a:lnTo>
                  <a:lnTo>
                    <a:pt x="1" y="639"/>
                  </a:lnTo>
                  <a:lnTo>
                    <a:pt x="1" y="627"/>
                  </a:lnTo>
                  <a:lnTo>
                    <a:pt x="1" y="615"/>
                  </a:lnTo>
                  <a:lnTo>
                    <a:pt x="1" y="604"/>
                  </a:lnTo>
                  <a:lnTo>
                    <a:pt x="1" y="593"/>
                  </a:lnTo>
                  <a:lnTo>
                    <a:pt x="0" y="581"/>
                  </a:lnTo>
                  <a:lnTo>
                    <a:pt x="0" y="569"/>
                  </a:lnTo>
                  <a:lnTo>
                    <a:pt x="0" y="558"/>
                  </a:lnTo>
                  <a:lnTo>
                    <a:pt x="0" y="546"/>
                  </a:lnTo>
                  <a:lnTo>
                    <a:pt x="0" y="533"/>
                  </a:lnTo>
                  <a:lnTo>
                    <a:pt x="0" y="520"/>
                  </a:lnTo>
                  <a:lnTo>
                    <a:pt x="0" y="509"/>
                  </a:lnTo>
                  <a:lnTo>
                    <a:pt x="0" y="495"/>
                  </a:lnTo>
                  <a:lnTo>
                    <a:pt x="0" y="484"/>
                  </a:lnTo>
                  <a:lnTo>
                    <a:pt x="0" y="471"/>
                  </a:lnTo>
                  <a:lnTo>
                    <a:pt x="1" y="459"/>
                  </a:lnTo>
                  <a:lnTo>
                    <a:pt x="1" y="446"/>
                  </a:lnTo>
                  <a:lnTo>
                    <a:pt x="1" y="433"/>
                  </a:lnTo>
                  <a:lnTo>
                    <a:pt x="1" y="422"/>
                  </a:lnTo>
                  <a:lnTo>
                    <a:pt x="1" y="409"/>
                  </a:lnTo>
                  <a:lnTo>
                    <a:pt x="3" y="398"/>
                  </a:lnTo>
                  <a:lnTo>
                    <a:pt x="3" y="386"/>
                  </a:lnTo>
                  <a:lnTo>
                    <a:pt x="3" y="375"/>
                  </a:lnTo>
                  <a:lnTo>
                    <a:pt x="4" y="363"/>
                  </a:lnTo>
                  <a:lnTo>
                    <a:pt x="4" y="351"/>
                  </a:lnTo>
                  <a:lnTo>
                    <a:pt x="6" y="341"/>
                  </a:lnTo>
                  <a:lnTo>
                    <a:pt x="7" y="332"/>
                  </a:lnTo>
                  <a:lnTo>
                    <a:pt x="7" y="321"/>
                  </a:lnTo>
                  <a:lnTo>
                    <a:pt x="7" y="311"/>
                  </a:lnTo>
                  <a:lnTo>
                    <a:pt x="9" y="300"/>
                  </a:lnTo>
                  <a:lnTo>
                    <a:pt x="11" y="292"/>
                  </a:lnTo>
                  <a:lnTo>
                    <a:pt x="12" y="284"/>
                  </a:lnTo>
                  <a:lnTo>
                    <a:pt x="12" y="273"/>
                  </a:lnTo>
                  <a:lnTo>
                    <a:pt x="14" y="265"/>
                  </a:lnTo>
                  <a:lnTo>
                    <a:pt x="15" y="259"/>
                  </a:lnTo>
                  <a:lnTo>
                    <a:pt x="17" y="251"/>
                  </a:lnTo>
                  <a:lnTo>
                    <a:pt x="19" y="243"/>
                  </a:lnTo>
                  <a:lnTo>
                    <a:pt x="20" y="237"/>
                  </a:lnTo>
                  <a:lnTo>
                    <a:pt x="22" y="230"/>
                  </a:lnTo>
                  <a:lnTo>
                    <a:pt x="23" y="226"/>
                  </a:lnTo>
                  <a:lnTo>
                    <a:pt x="25" y="221"/>
                  </a:lnTo>
                  <a:lnTo>
                    <a:pt x="26" y="218"/>
                  </a:lnTo>
                  <a:lnTo>
                    <a:pt x="30" y="214"/>
                  </a:lnTo>
                  <a:lnTo>
                    <a:pt x="31" y="211"/>
                  </a:lnTo>
                  <a:lnTo>
                    <a:pt x="33" y="208"/>
                  </a:lnTo>
                  <a:lnTo>
                    <a:pt x="36" y="205"/>
                  </a:lnTo>
                  <a:lnTo>
                    <a:pt x="38" y="200"/>
                  </a:lnTo>
                  <a:lnTo>
                    <a:pt x="41" y="199"/>
                  </a:lnTo>
                  <a:lnTo>
                    <a:pt x="42" y="195"/>
                  </a:lnTo>
                  <a:lnTo>
                    <a:pt x="44" y="191"/>
                  </a:lnTo>
                  <a:lnTo>
                    <a:pt x="47" y="189"/>
                  </a:lnTo>
                  <a:lnTo>
                    <a:pt x="50" y="186"/>
                  </a:lnTo>
                  <a:lnTo>
                    <a:pt x="52" y="181"/>
                  </a:lnTo>
                  <a:lnTo>
                    <a:pt x="53" y="178"/>
                  </a:lnTo>
                  <a:lnTo>
                    <a:pt x="57" y="175"/>
                  </a:lnTo>
                  <a:lnTo>
                    <a:pt x="58" y="172"/>
                  </a:lnTo>
                  <a:lnTo>
                    <a:pt x="60" y="167"/>
                  </a:lnTo>
                  <a:lnTo>
                    <a:pt x="63" y="164"/>
                  </a:lnTo>
                  <a:lnTo>
                    <a:pt x="66" y="161"/>
                  </a:lnTo>
                  <a:lnTo>
                    <a:pt x="69" y="157"/>
                  </a:lnTo>
                  <a:lnTo>
                    <a:pt x="71" y="153"/>
                  </a:lnTo>
                  <a:lnTo>
                    <a:pt x="74" y="149"/>
                  </a:lnTo>
                  <a:lnTo>
                    <a:pt x="76" y="145"/>
                  </a:lnTo>
                  <a:lnTo>
                    <a:pt x="79" y="142"/>
                  </a:lnTo>
                  <a:lnTo>
                    <a:pt x="82" y="138"/>
                  </a:lnTo>
                  <a:lnTo>
                    <a:pt x="83" y="134"/>
                  </a:lnTo>
                  <a:lnTo>
                    <a:pt x="87" y="130"/>
                  </a:lnTo>
                  <a:lnTo>
                    <a:pt x="90" y="127"/>
                  </a:lnTo>
                  <a:lnTo>
                    <a:pt x="91" y="123"/>
                  </a:lnTo>
                  <a:lnTo>
                    <a:pt x="95" y="119"/>
                  </a:lnTo>
                  <a:lnTo>
                    <a:pt x="96" y="115"/>
                  </a:lnTo>
                  <a:lnTo>
                    <a:pt x="99" y="111"/>
                  </a:lnTo>
                  <a:lnTo>
                    <a:pt x="102" y="108"/>
                  </a:lnTo>
                  <a:lnTo>
                    <a:pt x="106" y="103"/>
                  </a:lnTo>
                  <a:lnTo>
                    <a:pt x="107" y="100"/>
                  </a:lnTo>
                  <a:lnTo>
                    <a:pt x="110" y="97"/>
                  </a:lnTo>
                  <a:lnTo>
                    <a:pt x="114" y="92"/>
                  </a:lnTo>
                  <a:lnTo>
                    <a:pt x="115" y="89"/>
                  </a:lnTo>
                  <a:lnTo>
                    <a:pt x="118" y="86"/>
                  </a:lnTo>
                  <a:lnTo>
                    <a:pt x="122" y="83"/>
                  </a:lnTo>
                  <a:lnTo>
                    <a:pt x="123" y="78"/>
                  </a:lnTo>
                  <a:lnTo>
                    <a:pt x="126" y="75"/>
                  </a:lnTo>
                  <a:lnTo>
                    <a:pt x="129" y="72"/>
                  </a:lnTo>
                  <a:lnTo>
                    <a:pt x="133" y="70"/>
                  </a:lnTo>
                  <a:lnTo>
                    <a:pt x="134" y="65"/>
                  </a:lnTo>
                  <a:lnTo>
                    <a:pt x="136" y="62"/>
                  </a:lnTo>
                  <a:lnTo>
                    <a:pt x="139" y="59"/>
                  </a:lnTo>
                  <a:lnTo>
                    <a:pt x="142" y="56"/>
                  </a:lnTo>
                  <a:lnTo>
                    <a:pt x="144" y="53"/>
                  </a:lnTo>
                  <a:lnTo>
                    <a:pt x="147" y="50"/>
                  </a:lnTo>
                  <a:lnTo>
                    <a:pt x="148" y="46"/>
                  </a:lnTo>
                  <a:lnTo>
                    <a:pt x="152" y="45"/>
                  </a:lnTo>
                  <a:lnTo>
                    <a:pt x="153" y="42"/>
                  </a:lnTo>
                  <a:lnTo>
                    <a:pt x="156" y="40"/>
                  </a:lnTo>
                  <a:lnTo>
                    <a:pt x="158" y="37"/>
                  </a:lnTo>
                  <a:lnTo>
                    <a:pt x="161" y="35"/>
                  </a:lnTo>
                  <a:lnTo>
                    <a:pt x="163" y="32"/>
                  </a:lnTo>
                  <a:lnTo>
                    <a:pt x="166" y="31"/>
                  </a:lnTo>
                  <a:lnTo>
                    <a:pt x="167" y="29"/>
                  </a:lnTo>
                  <a:lnTo>
                    <a:pt x="171" y="27"/>
                  </a:lnTo>
                  <a:lnTo>
                    <a:pt x="172" y="26"/>
                  </a:lnTo>
                  <a:lnTo>
                    <a:pt x="174" y="23"/>
                  </a:lnTo>
                  <a:lnTo>
                    <a:pt x="177" y="23"/>
                  </a:lnTo>
                  <a:lnTo>
                    <a:pt x="179" y="19"/>
                  </a:lnTo>
                  <a:lnTo>
                    <a:pt x="182" y="19"/>
                  </a:lnTo>
                  <a:lnTo>
                    <a:pt x="183" y="18"/>
                  </a:lnTo>
                  <a:lnTo>
                    <a:pt x="185" y="18"/>
                  </a:lnTo>
                  <a:lnTo>
                    <a:pt x="186" y="18"/>
                  </a:lnTo>
                  <a:lnTo>
                    <a:pt x="190" y="15"/>
                  </a:lnTo>
                  <a:lnTo>
                    <a:pt x="194" y="13"/>
                  </a:lnTo>
                  <a:lnTo>
                    <a:pt x="198" y="13"/>
                  </a:lnTo>
                  <a:lnTo>
                    <a:pt x="201" y="12"/>
                  </a:lnTo>
                  <a:lnTo>
                    <a:pt x="204" y="10"/>
                  </a:lnTo>
                  <a:lnTo>
                    <a:pt x="209" y="8"/>
                  </a:lnTo>
                  <a:lnTo>
                    <a:pt x="212" y="8"/>
                  </a:lnTo>
                  <a:lnTo>
                    <a:pt x="215" y="7"/>
                  </a:lnTo>
                  <a:lnTo>
                    <a:pt x="218" y="7"/>
                  </a:lnTo>
                  <a:lnTo>
                    <a:pt x="221" y="5"/>
                  </a:lnTo>
                  <a:lnTo>
                    <a:pt x="224" y="4"/>
                  </a:lnTo>
                  <a:lnTo>
                    <a:pt x="228" y="4"/>
                  </a:lnTo>
                  <a:lnTo>
                    <a:pt x="231" y="4"/>
                  </a:lnTo>
                  <a:lnTo>
                    <a:pt x="234" y="2"/>
                  </a:lnTo>
                  <a:lnTo>
                    <a:pt x="236" y="2"/>
                  </a:lnTo>
                  <a:lnTo>
                    <a:pt x="240" y="2"/>
                  </a:lnTo>
                  <a:lnTo>
                    <a:pt x="242" y="2"/>
                  </a:lnTo>
                  <a:lnTo>
                    <a:pt x="245" y="0"/>
                  </a:lnTo>
                  <a:lnTo>
                    <a:pt x="247" y="0"/>
                  </a:lnTo>
                  <a:lnTo>
                    <a:pt x="248" y="0"/>
                  </a:lnTo>
                  <a:lnTo>
                    <a:pt x="251" y="0"/>
                  </a:lnTo>
                  <a:lnTo>
                    <a:pt x="253" y="0"/>
                  </a:lnTo>
                  <a:lnTo>
                    <a:pt x="255" y="0"/>
                  </a:lnTo>
                  <a:lnTo>
                    <a:pt x="256" y="0"/>
                  </a:lnTo>
                  <a:lnTo>
                    <a:pt x="259" y="0"/>
                  </a:lnTo>
                  <a:lnTo>
                    <a:pt x="261" y="0"/>
                  </a:lnTo>
                  <a:lnTo>
                    <a:pt x="264" y="0"/>
                  </a:lnTo>
                  <a:lnTo>
                    <a:pt x="264" y="0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765" name="Freeform 21"/>
            <p:cNvSpPr>
              <a:spLocks/>
            </p:cNvSpPr>
            <p:nvPr/>
          </p:nvSpPr>
          <p:spPr bwMode="auto">
            <a:xfrm>
              <a:off x="3139" y="2708"/>
              <a:ext cx="55" cy="209"/>
            </a:xfrm>
            <a:custGeom>
              <a:avLst/>
              <a:gdLst>
                <a:gd name="T0" fmla="*/ 51 w 55"/>
                <a:gd name="T1" fmla="*/ 63 h 209"/>
                <a:gd name="T2" fmla="*/ 51 w 55"/>
                <a:gd name="T3" fmla="*/ 71 h 209"/>
                <a:gd name="T4" fmla="*/ 51 w 55"/>
                <a:gd name="T5" fmla="*/ 77 h 209"/>
                <a:gd name="T6" fmla="*/ 51 w 55"/>
                <a:gd name="T7" fmla="*/ 84 h 209"/>
                <a:gd name="T8" fmla="*/ 51 w 55"/>
                <a:gd name="T9" fmla="*/ 90 h 209"/>
                <a:gd name="T10" fmla="*/ 52 w 55"/>
                <a:gd name="T11" fmla="*/ 96 h 209"/>
                <a:gd name="T12" fmla="*/ 52 w 55"/>
                <a:gd name="T13" fmla="*/ 104 h 209"/>
                <a:gd name="T14" fmla="*/ 52 w 55"/>
                <a:gd name="T15" fmla="*/ 111 h 209"/>
                <a:gd name="T16" fmla="*/ 54 w 55"/>
                <a:gd name="T17" fmla="*/ 120 h 209"/>
                <a:gd name="T18" fmla="*/ 55 w 55"/>
                <a:gd name="T19" fmla="*/ 126 h 209"/>
                <a:gd name="T20" fmla="*/ 55 w 55"/>
                <a:gd name="T21" fmla="*/ 134 h 209"/>
                <a:gd name="T22" fmla="*/ 55 w 55"/>
                <a:gd name="T23" fmla="*/ 142 h 209"/>
                <a:gd name="T24" fmla="*/ 55 w 55"/>
                <a:gd name="T25" fmla="*/ 150 h 209"/>
                <a:gd name="T26" fmla="*/ 55 w 55"/>
                <a:gd name="T27" fmla="*/ 156 h 209"/>
                <a:gd name="T28" fmla="*/ 55 w 55"/>
                <a:gd name="T29" fmla="*/ 164 h 209"/>
                <a:gd name="T30" fmla="*/ 54 w 55"/>
                <a:gd name="T31" fmla="*/ 171 h 209"/>
                <a:gd name="T32" fmla="*/ 52 w 55"/>
                <a:gd name="T33" fmla="*/ 177 h 209"/>
                <a:gd name="T34" fmla="*/ 51 w 55"/>
                <a:gd name="T35" fmla="*/ 185 h 209"/>
                <a:gd name="T36" fmla="*/ 47 w 55"/>
                <a:gd name="T37" fmla="*/ 193 h 209"/>
                <a:gd name="T38" fmla="*/ 43 w 55"/>
                <a:gd name="T39" fmla="*/ 201 h 209"/>
                <a:gd name="T40" fmla="*/ 33 w 55"/>
                <a:gd name="T41" fmla="*/ 207 h 209"/>
                <a:gd name="T42" fmla="*/ 24 w 55"/>
                <a:gd name="T43" fmla="*/ 209 h 209"/>
                <a:gd name="T44" fmla="*/ 17 w 55"/>
                <a:gd name="T45" fmla="*/ 204 h 209"/>
                <a:gd name="T46" fmla="*/ 11 w 55"/>
                <a:gd name="T47" fmla="*/ 199 h 209"/>
                <a:gd name="T48" fmla="*/ 8 w 55"/>
                <a:gd name="T49" fmla="*/ 191 h 209"/>
                <a:gd name="T50" fmla="*/ 5 w 55"/>
                <a:gd name="T51" fmla="*/ 180 h 209"/>
                <a:gd name="T52" fmla="*/ 2 w 55"/>
                <a:gd name="T53" fmla="*/ 172 h 209"/>
                <a:gd name="T54" fmla="*/ 2 w 55"/>
                <a:gd name="T55" fmla="*/ 166 h 209"/>
                <a:gd name="T56" fmla="*/ 2 w 55"/>
                <a:gd name="T57" fmla="*/ 160 h 209"/>
                <a:gd name="T58" fmla="*/ 0 w 55"/>
                <a:gd name="T59" fmla="*/ 153 h 209"/>
                <a:gd name="T60" fmla="*/ 0 w 55"/>
                <a:gd name="T61" fmla="*/ 145 h 209"/>
                <a:gd name="T62" fmla="*/ 0 w 55"/>
                <a:gd name="T63" fmla="*/ 134 h 209"/>
                <a:gd name="T64" fmla="*/ 0 w 55"/>
                <a:gd name="T65" fmla="*/ 126 h 209"/>
                <a:gd name="T66" fmla="*/ 2 w 55"/>
                <a:gd name="T67" fmla="*/ 117 h 209"/>
                <a:gd name="T68" fmla="*/ 2 w 55"/>
                <a:gd name="T69" fmla="*/ 109 h 209"/>
                <a:gd name="T70" fmla="*/ 3 w 55"/>
                <a:gd name="T71" fmla="*/ 99 h 209"/>
                <a:gd name="T72" fmla="*/ 5 w 55"/>
                <a:gd name="T73" fmla="*/ 88 h 209"/>
                <a:gd name="T74" fmla="*/ 6 w 55"/>
                <a:gd name="T75" fmla="*/ 79 h 209"/>
                <a:gd name="T76" fmla="*/ 8 w 55"/>
                <a:gd name="T77" fmla="*/ 71 h 209"/>
                <a:gd name="T78" fmla="*/ 9 w 55"/>
                <a:gd name="T79" fmla="*/ 61 h 209"/>
                <a:gd name="T80" fmla="*/ 13 w 55"/>
                <a:gd name="T81" fmla="*/ 53 h 209"/>
                <a:gd name="T82" fmla="*/ 14 w 55"/>
                <a:gd name="T83" fmla="*/ 44 h 209"/>
                <a:gd name="T84" fmla="*/ 17 w 55"/>
                <a:gd name="T85" fmla="*/ 36 h 209"/>
                <a:gd name="T86" fmla="*/ 19 w 55"/>
                <a:gd name="T87" fmla="*/ 28 h 209"/>
                <a:gd name="T88" fmla="*/ 22 w 55"/>
                <a:gd name="T89" fmla="*/ 22 h 209"/>
                <a:gd name="T90" fmla="*/ 25 w 55"/>
                <a:gd name="T91" fmla="*/ 17 h 209"/>
                <a:gd name="T92" fmla="*/ 30 w 55"/>
                <a:gd name="T93" fmla="*/ 9 h 209"/>
                <a:gd name="T94" fmla="*/ 35 w 55"/>
                <a:gd name="T95" fmla="*/ 1 h 209"/>
                <a:gd name="T96" fmla="*/ 43 w 55"/>
                <a:gd name="T97" fmla="*/ 0 h 209"/>
                <a:gd name="T98" fmla="*/ 49 w 55"/>
                <a:gd name="T99" fmla="*/ 4 h 209"/>
                <a:gd name="T100" fmla="*/ 51 w 55"/>
                <a:gd name="T101" fmla="*/ 12 h 209"/>
                <a:gd name="T102" fmla="*/ 52 w 55"/>
                <a:gd name="T103" fmla="*/ 19 h 209"/>
                <a:gd name="T104" fmla="*/ 52 w 55"/>
                <a:gd name="T105" fmla="*/ 27 h 209"/>
                <a:gd name="T106" fmla="*/ 52 w 55"/>
                <a:gd name="T107" fmla="*/ 34 h 209"/>
                <a:gd name="T108" fmla="*/ 52 w 55"/>
                <a:gd name="T109" fmla="*/ 42 h 209"/>
                <a:gd name="T110" fmla="*/ 51 w 55"/>
                <a:gd name="T111" fmla="*/ 50 h 209"/>
                <a:gd name="T112" fmla="*/ 51 w 55"/>
                <a:gd name="T113" fmla="*/ 58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5" h="209">
                  <a:moveTo>
                    <a:pt x="51" y="58"/>
                  </a:moveTo>
                  <a:lnTo>
                    <a:pt x="51" y="60"/>
                  </a:lnTo>
                  <a:lnTo>
                    <a:pt x="51" y="63"/>
                  </a:lnTo>
                  <a:lnTo>
                    <a:pt x="51" y="66"/>
                  </a:lnTo>
                  <a:lnTo>
                    <a:pt x="51" y="69"/>
                  </a:lnTo>
                  <a:lnTo>
                    <a:pt x="51" y="71"/>
                  </a:lnTo>
                  <a:lnTo>
                    <a:pt x="51" y="72"/>
                  </a:lnTo>
                  <a:lnTo>
                    <a:pt x="51" y="76"/>
                  </a:lnTo>
                  <a:lnTo>
                    <a:pt x="51" y="77"/>
                  </a:lnTo>
                  <a:lnTo>
                    <a:pt x="51" y="79"/>
                  </a:lnTo>
                  <a:lnTo>
                    <a:pt x="51" y="82"/>
                  </a:lnTo>
                  <a:lnTo>
                    <a:pt x="51" y="84"/>
                  </a:lnTo>
                  <a:lnTo>
                    <a:pt x="51" y="87"/>
                  </a:lnTo>
                  <a:lnTo>
                    <a:pt x="51" y="88"/>
                  </a:lnTo>
                  <a:lnTo>
                    <a:pt x="51" y="90"/>
                  </a:lnTo>
                  <a:lnTo>
                    <a:pt x="51" y="91"/>
                  </a:lnTo>
                  <a:lnTo>
                    <a:pt x="52" y="95"/>
                  </a:lnTo>
                  <a:lnTo>
                    <a:pt x="52" y="96"/>
                  </a:lnTo>
                  <a:lnTo>
                    <a:pt x="52" y="99"/>
                  </a:lnTo>
                  <a:lnTo>
                    <a:pt x="52" y="103"/>
                  </a:lnTo>
                  <a:lnTo>
                    <a:pt x="52" y="104"/>
                  </a:lnTo>
                  <a:lnTo>
                    <a:pt x="52" y="107"/>
                  </a:lnTo>
                  <a:lnTo>
                    <a:pt x="52" y="109"/>
                  </a:lnTo>
                  <a:lnTo>
                    <a:pt x="52" y="111"/>
                  </a:lnTo>
                  <a:lnTo>
                    <a:pt x="52" y="114"/>
                  </a:lnTo>
                  <a:lnTo>
                    <a:pt x="52" y="117"/>
                  </a:lnTo>
                  <a:lnTo>
                    <a:pt x="54" y="120"/>
                  </a:lnTo>
                  <a:lnTo>
                    <a:pt x="54" y="122"/>
                  </a:lnTo>
                  <a:lnTo>
                    <a:pt x="55" y="125"/>
                  </a:lnTo>
                  <a:lnTo>
                    <a:pt x="55" y="126"/>
                  </a:lnTo>
                  <a:lnTo>
                    <a:pt x="55" y="130"/>
                  </a:lnTo>
                  <a:lnTo>
                    <a:pt x="55" y="133"/>
                  </a:lnTo>
                  <a:lnTo>
                    <a:pt x="55" y="134"/>
                  </a:lnTo>
                  <a:lnTo>
                    <a:pt x="55" y="137"/>
                  </a:lnTo>
                  <a:lnTo>
                    <a:pt x="55" y="141"/>
                  </a:lnTo>
                  <a:lnTo>
                    <a:pt x="55" y="142"/>
                  </a:lnTo>
                  <a:lnTo>
                    <a:pt x="55" y="145"/>
                  </a:lnTo>
                  <a:lnTo>
                    <a:pt x="55" y="147"/>
                  </a:lnTo>
                  <a:lnTo>
                    <a:pt x="55" y="150"/>
                  </a:lnTo>
                  <a:lnTo>
                    <a:pt x="55" y="152"/>
                  </a:lnTo>
                  <a:lnTo>
                    <a:pt x="55" y="155"/>
                  </a:lnTo>
                  <a:lnTo>
                    <a:pt x="55" y="156"/>
                  </a:lnTo>
                  <a:lnTo>
                    <a:pt x="55" y="160"/>
                  </a:lnTo>
                  <a:lnTo>
                    <a:pt x="55" y="161"/>
                  </a:lnTo>
                  <a:lnTo>
                    <a:pt x="55" y="164"/>
                  </a:lnTo>
                  <a:lnTo>
                    <a:pt x="55" y="166"/>
                  </a:lnTo>
                  <a:lnTo>
                    <a:pt x="55" y="169"/>
                  </a:lnTo>
                  <a:lnTo>
                    <a:pt x="54" y="171"/>
                  </a:lnTo>
                  <a:lnTo>
                    <a:pt x="54" y="172"/>
                  </a:lnTo>
                  <a:lnTo>
                    <a:pt x="52" y="176"/>
                  </a:lnTo>
                  <a:lnTo>
                    <a:pt x="52" y="177"/>
                  </a:lnTo>
                  <a:lnTo>
                    <a:pt x="52" y="179"/>
                  </a:lnTo>
                  <a:lnTo>
                    <a:pt x="52" y="180"/>
                  </a:lnTo>
                  <a:lnTo>
                    <a:pt x="51" y="185"/>
                  </a:lnTo>
                  <a:lnTo>
                    <a:pt x="51" y="188"/>
                  </a:lnTo>
                  <a:lnTo>
                    <a:pt x="49" y="191"/>
                  </a:lnTo>
                  <a:lnTo>
                    <a:pt x="47" y="193"/>
                  </a:lnTo>
                  <a:lnTo>
                    <a:pt x="46" y="196"/>
                  </a:lnTo>
                  <a:lnTo>
                    <a:pt x="44" y="198"/>
                  </a:lnTo>
                  <a:lnTo>
                    <a:pt x="43" y="201"/>
                  </a:lnTo>
                  <a:lnTo>
                    <a:pt x="41" y="202"/>
                  </a:lnTo>
                  <a:lnTo>
                    <a:pt x="38" y="206"/>
                  </a:lnTo>
                  <a:lnTo>
                    <a:pt x="33" y="207"/>
                  </a:lnTo>
                  <a:lnTo>
                    <a:pt x="30" y="209"/>
                  </a:lnTo>
                  <a:lnTo>
                    <a:pt x="27" y="209"/>
                  </a:lnTo>
                  <a:lnTo>
                    <a:pt x="24" y="209"/>
                  </a:lnTo>
                  <a:lnTo>
                    <a:pt x="21" y="207"/>
                  </a:lnTo>
                  <a:lnTo>
                    <a:pt x="17" y="206"/>
                  </a:lnTo>
                  <a:lnTo>
                    <a:pt x="17" y="204"/>
                  </a:lnTo>
                  <a:lnTo>
                    <a:pt x="14" y="202"/>
                  </a:lnTo>
                  <a:lnTo>
                    <a:pt x="13" y="201"/>
                  </a:lnTo>
                  <a:lnTo>
                    <a:pt x="11" y="199"/>
                  </a:lnTo>
                  <a:lnTo>
                    <a:pt x="9" y="196"/>
                  </a:lnTo>
                  <a:lnTo>
                    <a:pt x="8" y="193"/>
                  </a:lnTo>
                  <a:lnTo>
                    <a:pt x="8" y="191"/>
                  </a:lnTo>
                  <a:lnTo>
                    <a:pt x="6" y="188"/>
                  </a:lnTo>
                  <a:lnTo>
                    <a:pt x="5" y="185"/>
                  </a:lnTo>
                  <a:lnTo>
                    <a:pt x="5" y="180"/>
                  </a:lnTo>
                  <a:lnTo>
                    <a:pt x="5" y="177"/>
                  </a:lnTo>
                  <a:lnTo>
                    <a:pt x="3" y="176"/>
                  </a:lnTo>
                  <a:lnTo>
                    <a:pt x="2" y="172"/>
                  </a:lnTo>
                  <a:lnTo>
                    <a:pt x="2" y="171"/>
                  </a:lnTo>
                  <a:lnTo>
                    <a:pt x="2" y="169"/>
                  </a:lnTo>
                  <a:lnTo>
                    <a:pt x="2" y="166"/>
                  </a:lnTo>
                  <a:lnTo>
                    <a:pt x="2" y="164"/>
                  </a:lnTo>
                  <a:lnTo>
                    <a:pt x="2" y="163"/>
                  </a:lnTo>
                  <a:lnTo>
                    <a:pt x="2" y="160"/>
                  </a:lnTo>
                  <a:lnTo>
                    <a:pt x="2" y="158"/>
                  </a:lnTo>
                  <a:lnTo>
                    <a:pt x="2" y="155"/>
                  </a:lnTo>
                  <a:lnTo>
                    <a:pt x="0" y="153"/>
                  </a:lnTo>
                  <a:lnTo>
                    <a:pt x="0" y="150"/>
                  </a:lnTo>
                  <a:lnTo>
                    <a:pt x="0" y="147"/>
                  </a:lnTo>
                  <a:lnTo>
                    <a:pt x="0" y="145"/>
                  </a:lnTo>
                  <a:lnTo>
                    <a:pt x="0" y="142"/>
                  </a:lnTo>
                  <a:lnTo>
                    <a:pt x="0" y="139"/>
                  </a:lnTo>
                  <a:lnTo>
                    <a:pt x="0" y="134"/>
                  </a:lnTo>
                  <a:lnTo>
                    <a:pt x="0" y="133"/>
                  </a:lnTo>
                  <a:lnTo>
                    <a:pt x="0" y="130"/>
                  </a:lnTo>
                  <a:lnTo>
                    <a:pt x="0" y="126"/>
                  </a:lnTo>
                  <a:lnTo>
                    <a:pt x="0" y="125"/>
                  </a:lnTo>
                  <a:lnTo>
                    <a:pt x="2" y="120"/>
                  </a:lnTo>
                  <a:lnTo>
                    <a:pt x="2" y="117"/>
                  </a:lnTo>
                  <a:lnTo>
                    <a:pt x="2" y="115"/>
                  </a:lnTo>
                  <a:lnTo>
                    <a:pt x="2" y="111"/>
                  </a:lnTo>
                  <a:lnTo>
                    <a:pt x="2" y="109"/>
                  </a:lnTo>
                  <a:lnTo>
                    <a:pt x="2" y="104"/>
                  </a:lnTo>
                  <a:lnTo>
                    <a:pt x="3" y="103"/>
                  </a:lnTo>
                  <a:lnTo>
                    <a:pt x="3" y="99"/>
                  </a:lnTo>
                  <a:lnTo>
                    <a:pt x="5" y="96"/>
                  </a:lnTo>
                  <a:lnTo>
                    <a:pt x="5" y="93"/>
                  </a:lnTo>
                  <a:lnTo>
                    <a:pt x="5" y="88"/>
                  </a:lnTo>
                  <a:lnTo>
                    <a:pt x="5" y="87"/>
                  </a:lnTo>
                  <a:lnTo>
                    <a:pt x="6" y="84"/>
                  </a:lnTo>
                  <a:lnTo>
                    <a:pt x="6" y="79"/>
                  </a:lnTo>
                  <a:lnTo>
                    <a:pt x="6" y="77"/>
                  </a:lnTo>
                  <a:lnTo>
                    <a:pt x="6" y="74"/>
                  </a:lnTo>
                  <a:lnTo>
                    <a:pt x="8" y="71"/>
                  </a:lnTo>
                  <a:lnTo>
                    <a:pt x="8" y="68"/>
                  </a:lnTo>
                  <a:lnTo>
                    <a:pt x="9" y="65"/>
                  </a:lnTo>
                  <a:lnTo>
                    <a:pt x="9" y="61"/>
                  </a:lnTo>
                  <a:lnTo>
                    <a:pt x="11" y="58"/>
                  </a:lnTo>
                  <a:lnTo>
                    <a:pt x="11" y="57"/>
                  </a:lnTo>
                  <a:lnTo>
                    <a:pt x="13" y="53"/>
                  </a:lnTo>
                  <a:lnTo>
                    <a:pt x="13" y="50"/>
                  </a:lnTo>
                  <a:lnTo>
                    <a:pt x="13" y="47"/>
                  </a:lnTo>
                  <a:lnTo>
                    <a:pt x="14" y="44"/>
                  </a:lnTo>
                  <a:lnTo>
                    <a:pt x="16" y="42"/>
                  </a:lnTo>
                  <a:lnTo>
                    <a:pt x="17" y="39"/>
                  </a:lnTo>
                  <a:lnTo>
                    <a:pt x="17" y="36"/>
                  </a:lnTo>
                  <a:lnTo>
                    <a:pt x="17" y="33"/>
                  </a:lnTo>
                  <a:lnTo>
                    <a:pt x="19" y="31"/>
                  </a:lnTo>
                  <a:lnTo>
                    <a:pt x="19" y="28"/>
                  </a:lnTo>
                  <a:lnTo>
                    <a:pt x="21" y="27"/>
                  </a:lnTo>
                  <a:lnTo>
                    <a:pt x="21" y="25"/>
                  </a:lnTo>
                  <a:lnTo>
                    <a:pt x="22" y="22"/>
                  </a:lnTo>
                  <a:lnTo>
                    <a:pt x="24" y="20"/>
                  </a:lnTo>
                  <a:lnTo>
                    <a:pt x="24" y="19"/>
                  </a:lnTo>
                  <a:lnTo>
                    <a:pt x="25" y="17"/>
                  </a:lnTo>
                  <a:lnTo>
                    <a:pt x="25" y="15"/>
                  </a:lnTo>
                  <a:lnTo>
                    <a:pt x="27" y="12"/>
                  </a:lnTo>
                  <a:lnTo>
                    <a:pt x="30" y="9"/>
                  </a:lnTo>
                  <a:lnTo>
                    <a:pt x="32" y="6"/>
                  </a:lnTo>
                  <a:lnTo>
                    <a:pt x="33" y="4"/>
                  </a:lnTo>
                  <a:lnTo>
                    <a:pt x="35" y="1"/>
                  </a:lnTo>
                  <a:lnTo>
                    <a:pt x="38" y="1"/>
                  </a:lnTo>
                  <a:lnTo>
                    <a:pt x="40" y="0"/>
                  </a:lnTo>
                  <a:lnTo>
                    <a:pt x="43" y="0"/>
                  </a:lnTo>
                  <a:lnTo>
                    <a:pt x="44" y="0"/>
                  </a:lnTo>
                  <a:lnTo>
                    <a:pt x="47" y="1"/>
                  </a:lnTo>
                  <a:lnTo>
                    <a:pt x="49" y="4"/>
                  </a:lnTo>
                  <a:lnTo>
                    <a:pt x="51" y="9"/>
                  </a:lnTo>
                  <a:lnTo>
                    <a:pt x="51" y="11"/>
                  </a:lnTo>
                  <a:lnTo>
                    <a:pt x="51" y="12"/>
                  </a:lnTo>
                  <a:lnTo>
                    <a:pt x="52" y="14"/>
                  </a:lnTo>
                  <a:lnTo>
                    <a:pt x="52" y="17"/>
                  </a:lnTo>
                  <a:lnTo>
                    <a:pt x="52" y="19"/>
                  </a:lnTo>
                  <a:lnTo>
                    <a:pt x="52" y="22"/>
                  </a:lnTo>
                  <a:lnTo>
                    <a:pt x="52" y="25"/>
                  </a:lnTo>
                  <a:lnTo>
                    <a:pt x="52" y="27"/>
                  </a:lnTo>
                  <a:lnTo>
                    <a:pt x="52" y="28"/>
                  </a:lnTo>
                  <a:lnTo>
                    <a:pt x="52" y="33"/>
                  </a:lnTo>
                  <a:lnTo>
                    <a:pt x="52" y="34"/>
                  </a:lnTo>
                  <a:lnTo>
                    <a:pt x="52" y="38"/>
                  </a:lnTo>
                  <a:lnTo>
                    <a:pt x="52" y="39"/>
                  </a:lnTo>
                  <a:lnTo>
                    <a:pt x="52" y="42"/>
                  </a:lnTo>
                  <a:lnTo>
                    <a:pt x="52" y="46"/>
                  </a:lnTo>
                  <a:lnTo>
                    <a:pt x="52" y="49"/>
                  </a:lnTo>
                  <a:lnTo>
                    <a:pt x="51" y="50"/>
                  </a:lnTo>
                  <a:lnTo>
                    <a:pt x="51" y="53"/>
                  </a:lnTo>
                  <a:lnTo>
                    <a:pt x="51" y="57"/>
                  </a:lnTo>
                  <a:lnTo>
                    <a:pt x="51" y="58"/>
                  </a:lnTo>
                  <a:lnTo>
                    <a:pt x="51" y="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pic>
        <p:nvPicPr>
          <p:cNvPr id="31769" name="Picture 25" descr="MCj0239637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8013" y="2570163"/>
            <a:ext cx="1219200" cy="106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70" name="Picture 26" descr="MMj02347000000[1]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4088" y="2124075"/>
            <a:ext cx="1947862" cy="179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71" name="Rectangle 27"/>
          <p:cNvSpPr>
            <a:spLocks noChangeArrowheads="1"/>
          </p:cNvSpPr>
          <p:nvPr/>
        </p:nvSpPr>
        <p:spPr bwMode="auto">
          <a:xfrm>
            <a:off x="3879850" y="3619500"/>
            <a:ext cx="1979613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2400">
                <a:solidFill>
                  <a:srgbClr val="4D4D4D"/>
                </a:solidFill>
              </a:rPr>
              <a:t>ブラックボックス</a:t>
            </a:r>
          </a:p>
        </p:txBody>
      </p:sp>
      <p:sp>
        <p:nvSpPr>
          <p:cNvPr id="31772" name="AutoShape 28"/>
          <p:cNvSpPr>
            <a:spLocks noChangeArrowheads="1"/>
          </p:cNvSpPr>
          <p:nvPr/>
        </p:nvSpPr>
        <p:spPr bwMode="auto">
          <a:xfrm>
            <a:off x="5672138" y="2654300"/>
            <a:ext cx="1827212" cy="619125"/>
          </a:xfrm>
          <a:prstGeom prst="rightArrow">
            <a:avLst>
              <a:gd name="adj1" fmla="val 50000"/>
              <a:gd name="adj2" fmla="val 73782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ランキング</a:t>
            </a:r>
          </a:p>
        </p:txBody>
      </p:sp>
      <p:sp>
        <p:nvSpPr>
          <p:cNvPr id="31773" name="AutoShape 29"/>
          <p:cNvSpPr>
            <a:spLocks noChangeArrowheads="1"/>
          </p:cNvSpPr>
          <p:nvPr/>
        </p:nvSpPr>
        <p:spPr bwMode="auto">
          <a:xfrm rot="10800000">
            <a:off x="6819900" y="4041775"/>
            <a:ext cx="901700" cy="1062038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74" name="AutoShape 30"/>
          <p:cNvSpPr>
            <a:spLocks noChangeArrowheads="1"/>
          </p:cNvSpPr>
          <p:nvPr/>
        </p:nvSpPr>
        <p:spPr bwMode="auto">
          <a:xfrm rot="16200000">
            <a:off x="4514057" y="4085431"/>
            <a:ext cx="901700" cy="1062037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76" name="Rectangle 32"/>
          <p:cNvSpPr>
            <a:spLocks noChangeArrowheads="1"/>
          </p:cNvSpPr>
          <p:nvPr/>
        </p:nvSpPr>
        <p:spPr bwMode="auto">
          <a:xfrm>
            <a:off x="5264150" y="4672013"/>
            <a:ext cx="1643063" cy="4683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どのアイテムを</a:t>
            </a:r>
          </a:p>
          <a:p>
            <a:pPr algn="ctr"/>
            <a:r>
              <a:rPr lang="ja-JP" altLang="en-US"/>
              <a:t>クリックしたか？</a:t>
            </a:r>
          </a:p>
        </p:txBody>
      </p:sp>
      <p:sp>
        <p:nvSpPr>
          <p:cNvPr id="31777" name="AutoShape 33"/>
          <p:cNvSpPr>
            <a:spLocks noChangeArrowheads="1"/>
          </p:cNvSpPr>
          <p:nvPr/>
        </p:nvSpPr>
        <p:spPr bwMode="auto">
          <a:xfrm>
            <a:off x="3101975" y="2743200"/>
            <a:ext cx="765175" cy="581025"/>
          </a:xfrm>
          <a:prstGeom prst="rightArrow">
            <a:avLst>
              <a:gd name="adj1" fmla="val 50000"/>
              <a:gd name="adj2" fmla="val 3292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検索</a:t>
            </a:r>
          </a:p>
        </p:txBody>
      </p:sp>
      <p:sp>
        <p:nvSpPr>
          <p:cNvPr id="31778" name="AutoShape 34"/>
          <p:cNvSpPr>
            <a:spLocks noChangeArrowheads="1"/>
          </p:cNvSpPr>
          <p:nvPr/>
        </p:nvSpPr>
        <p:spPr bwMode="auto">
          <a:xfrm>
            <a:off x="2435225" y="5414963"/>
            <a:ext cx="5362575" cy="777875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クリックのたびに、少しづつ勉強させる！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p_030">
  <a:themeElements>
    <a:clrScheme name="">
      <a:dk1>
        <a:srgbClr val="5F5F5F"/>
      </a:dk1>
      <a:lt1>
        <a:srgbClr val="FFFFFF"/>
      </a:lt1>
      <a:dk2>
        <a:srgbClr val="6666FF"/>
      </a:dk2>
      <a:lt2>
        <a:srgbClr val="808080"/>
      </a:lt2>
      <a:accent1>
        <a:srgbClr val="99CCFF"/>
      </a:accent1>
      <a:accent2>
        <a:srgbClr val="9933FF"/>
      </a:accent2>
      <a:accent3>
        <a:srgbClr val="FFFFFF"/>
      </a:accent3>
      <a:accent4>
        <a:srgbClr val="505050"/>
      </a:accent4>
      <a:accent5>
        <a:srgbClr val="CAE2FF"/>
      </a:accent5>
      <a:accent6>
        <a:srgbClr val="8A2DE7"/>
      </a:accent6>
      <a:hlink>
        <a:srgbClr val="CC66FF"/>
      </a:hlink>
      <a:folHlink>
        <a:srgbClr val="FF00FF"/>
      </a:folHlink>
    </a:clrScheme>
    <a:fontScheme name="pop_030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pop_030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p_030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p_030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p_030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p_030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p_030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p_030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rgbClr val="5F5F5F"/>
    </a:dk1>
    <a:lt1>
      <a:srgbClr val="FFFFFF"/>
    </a:lt1>
    <a:dk2>
      <a:srgbClr val="6666FF"/>
    </a:dk2>
    <a:lt2>
      <a:srgbClr val="808080"/>
    </a:lt2>
    <a:accent1>
      <a:srgbClr val="99CCFF"/>
    </a:accent1>
    <a:accent2>
      <a:srgbClr val="9933FF"/>
    </a:accent2>
    <a:accent3>
      <a:srgbClr val="FFFFFF"/>
    </a:accent3>
    <a:accent4>
      <a:srgbClr val="505050"/>
    </a:accent4>
    <a:accent5>
      <a:srgbClr val="CAE2FF"/>
    </a:accent5>
    <a:accent6>
      <a:srgbClr val="8A2DE7"/>
    </a:accent6>
    <a:hlink>
      <a:srgbClr val="CC66FF"/>
    </a:hlink>
    <a:folHlink>
      <a:srgbClr val="FF00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pop_030</Template>
  <TotalTime>277</TotalTime>
  <Words>620</Words>
  <Application>Microsoft Office PowerPoint</Application>
  <PresentationFormat>A4 210 x 297 mm</PresentationFormat>
  <Paragraphs>147</Paragraphs>
  <Slides>14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21" baseType="lpstr">
      <vt:lpstr>Arial</vt:lpstr>
      <vt:lpstr>ＭＳ Ｐゴシック</vt:lpstr>
      <vt:lpstr>Verdana</vt:lpstr>
      <vt:lpstr>Times New Roman</vt:lpstr>
      <vt:lpstr>ＭＳ Ｐ明朝</vt:lpstr>
      <vt:lpstr>HGP創英角ﾎﾟｯﾌﾟ体</vt:lpstr>
      <vt:lpstr>pop_030</vt:lpstr>
      <vt:lpstr>夢見る図書館情報システム The Cards Challenge !</vt:lpstr>
      <vt:lpstr>はじめに</vt:lpstr>
      <vt:lpstr>Ｔｈｅ Card Challenge</vt:lpstr>
      <vt:lpstr>たとえば、次のようにカードを出します</vt:lpstr>
      <vt:lpstr>既存の図書館情報システムを 発展させる</vt:lpstr>
      <vt:lpstr>推薦システム</vt:lpstr>
      <vt:lpstr>推薦システムのたねあかし</vt:lpstr>
      <vt:lpstr>クリックからの学習</vt:lpstr>
      <vt:lpstr>クリックからの学習</vt:lpstr>
      <vt:lpstr>検索結果の自動分類</vt:lpstr>
      <vt:lpstr>自動分類システムのたねあかし</vt:lpstr>
      <vt:lpstr>2ステップマップ 作成への応用とか</vt:lpstr>
      <vt:lpstr>２ステップマップ用に交点を最小にするグラフを作る</vt:lpstr>
      <vt:lpstr>自由発想の時間</vt:lpstr>
    </vt:vector>
  </TitlesOfParts>
  <Company>東京大学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社研図書室</dc:creator>
  <cp:lastModifiedBy>前田　朗</cp:lastModifiedBy>
  <cp:revision>199</cp:revision>
  <dcterms:created xsi:type="dcterms:W3CDTF">2008-11-20T02:20:36Z</dcterms:created>
  <dcterms:modified xsi:type="dcterms:W3CDTF">2021-10-11T04:35:24Z</dcterms:modified>
</cp:coreProperties>
</file>