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6" r:id="rId3"/>
    <p:sldMasterId id="2147483660" r:id="rId4"/>
    <p:sldMasterId id="2147483662" r:id="rId5"/>
    <p:sldMasterId id="2147483664" r:id="rId6"/>
    <p:sldMasterId id="2147483666" r:id="rId7"/>
    <p:sldMasterId id="2147483672" r:id="rId8"/>
    <p:sldMasterId id="2147483779" r:id="rId9"/>
    <p:sldMasterId id="2147483783" r:id="rId10"/>
    <p:sldMasterId id="2147483799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269"/>
    <a:srgbClr val="343A1B"/>
    <a:srgbClr val="4D5729"/>
    <a:srgbClr val="30451B"/>
    <a:srgbClr val="000078"/>
    <a:srgbClr val="00001E"/>
    <a:srgbClr val="FFFF00"/>
    <a:srgbClr val="3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549275"/>
            <a:ext cx="7910512" cy="144145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2636838"/>
            <a:ext cx="7910512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DB9C2E-7399-46FA-9A34-6CADE8D0933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A6DAC-65D4-4313-AF85-AAEAB5765F8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01828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5963" y="1484313"/>
            <a:ext cx="7777162" cy="1368425"/>
          </a:xfrm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5963" y="3141663"/>
            <a:ext cx="7777162" cy="25923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445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3238" y="6245225"/>
            <a:ext cx="3522662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31038" y="6245225"/>
            <a:ext cx="1662112" cy="476250"/>
          </a:xfrm>
        </p:spPr>
        <p:txBody>
          <a:bodyPr/>
          <a:lstStyle>
            <a:lvl1pPr>
              <a:defRPr/>
            </a:lvl1pPr>
          </a:lstStyle>
          <a:p>
            <a:fld id="{13A31304-E383-47A6-8BBD-AF5CD39334F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37D38-32F6-4655-BA6C-393A4E23463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06494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83D9D-75DA-42B6-83F3-FAC19A292A8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45974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50875" y="2205038"/>
            <a:ext cx="3844925" cy="331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3844925" cy="331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DF65F-8BFB-4EB3-B9B0-9E627546296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29358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7C320-7AA5-4C3E-A439-26D71327B85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37994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1D894-3049-4E53-B07A-060E99FE4D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52693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A2D15-80FF-4CF4-A14D-33826F73481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03848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1AB64-81DA-4CF7-91EA-4F234288029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7522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02365-BC87-46EE-9D76-6BFD3ACDBC7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32493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0FAC2-7293-4C47-AA93-2151D771612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84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89550" y="274638"/>
            <a:ext cx="1609725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46799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DF599-F6B0-40B7-BF4D-3807C16EFEC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11552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32563" y="981075"/>
            <a:ext cx="1960562" cy="453548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50875" y="981075"/>
            <a:ext cx="5729288" cy="453548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34CFC-0656-4C20-86E1-E8E8D5FE766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25652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0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98019" name="Rectangle 3"/>
            <p:cNvSpPr>
              <a:spLocks noChangeArrowheads="1"/>
            </p:cNvSpPr>
            <p:nvPr/>
          </p:nvSpPr>
          <p:spPr bwMode="white">
            <a:xfrm>
              <a:off x="0" y="0"/>
              <a:ext cx="5232" cy="3936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8020" name="Rectangle 4"/>
            <p:cNvSpPr>
              <a:spLocks noChangeArrowheads="1"/>
            </p:cNvSpPr>
            <p:nvPr/>
          </p:nvSpPr>
          <p:spPr bwMode="white">
            <a:xfrm>
              <a:off x="3936" y="2256"/>
              <a:ext cx="1824" cy="2064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8021" name="Freeform 5"/>
            <p:cNvSpPr>
              <a:spLocks/>
            </p:cNvSpPr>
            <p:nvPr/>
          </p:nvSpPr>
          <p:spPr bwMode="ltGray">
            <a:xfrm rot="566021">
              <a:off x="4752" y="2400"/>
              <a:ext cx="1008" cy="1020"/>
            </a:xfrm>
            <a:custGeom>
              <a:avLst/>
              <a:gdLst>
                <a:gd name="T0" fmla="*/ 1392 w 2299"/>
                <a:gd name="T1" fmla="*/ 2304 h 2508"/>
                <a:gd name="T2" fmla="*/ 1620 w 2299"/>
                <a:gd name="T3" fmla="*/ 0 h 2508"/>
                <a:gd name="T4" fmla="*/ 566 w 2299"/>
                <a:gd name="T5" fmla="*/ 2065 h 2508"/>
                <a:gd name="T6" fmla="*/ 318 w 2299"/>
                <a:gd name="T7" fmla="*/ 1302 h 2508"/>
                <a:gd name="T8" fmla="*/ 444 w 2299"/>
                <a:gd name="T9" fmla="*/ 2130 h 2508"/>
                <a:gd name="T10" fmla="*/ 132 w 2299"/>
                <a:gd name="T11" fmla="*/ 1386 h 2508"/>
                <a:gd name="T12" fmla="*/ 348 w 2299"/>
                <a:gd name="T13" fmla="*/ 2178 h 2508"/>
                <a:gd name="T14" fmla="*/ 0 w 2299"/>
                <a:gd name="T15" fmla="*/ 1584 h 2508"/>
                <a:gd name="T16" fmla="*/ 252 w 2299"/>
                <a:gd name="T17" fmla="*/ 2280 h 2508"/>
                <a:gd name="T18" fmla="*/ 624 w 2299"/>
                <a:gd name="T19" fmla="*/ 2130 h 2508"/>
                <a:gd name="T20" fmla="*/ 1093 w 2299"/>
                <a:gd name="T21" fmla="*/ 2211 h 2508"/>
                <a:gd name="T22" fmla="*/ 1180 w 2299"/>
                <a:gd name="T23" fmla="*/ 1509 h 2508"/>
                <a:gd name="T24" fmla="*/ 873 w 2299"/>
                <a:gd name="T25" fmla="*/ 2094 h 2508"/>
                <a:gd name="T26" fmla="*/ 1385 w 2299"/>
                <a:gd name="T27" fmla="*/ 894 h 2508"/>
                <a:gd name="T28" fmla="*/ 1104 w 2299"/>
                <a:gd name="T29" fmla="*/ 2220 h 2508"/>
                <a:gd name="T30" fmla="*/ 1242 w 2299"/>
                <a:gd name="T31" fmla="*/ 2256 h 2508"/>
                <a:gd name="T32" fmla="*/ 1473 w 2299"/>
                <a:gd name="T33" fmla="*/ 601 h 2508"/>
                <a:gd name="T34" fmla="*/ 727 w 2299"/>
                <a:gd name="T35" fmla="*/ 2065 h 2508"/>
                <a:gd name="T36" fmla="*/ 1532 w 2299"/>
                <a:gd name="T37" fmla="*/ 382 h 2508"/>
                <a:gd name="T38" fmla="*/ 1260 w 2299"/>
                <a:gd name="T39" fmla="*/ 2268 h 2508"/>
                <a:gd name="T40" fmla="*/ 1428 w 2299"/>
                <a:gd name="T41" fmla="*/ 2364 h 2508"/>
                <a:gd name="T42" fmla="*/ 1602 w 2299"/>
                <a:gd name="T43" fmla="*/ 2508 h 2508"/>
                <a:gd name="T44" fmla="*/ 2154 w 2299"/>
                <a:gd name="T45" fmla="*/ 2088 h 2508"/>
                <a:gd name="T46" fmla="*/ 1590 w 2299"/>
                <a:gd name="T47" fmla="*/ 2412 h 2508"/>
                <a:gd name="T48" fmla="*/ 2142 w 2299"/>
                <a:gd name="T49" fmla="*/ 1836 h 2508"/>
                <a:gd name="T50" fmla="*/ 1506 w 2299"/>
                <a:gd name="T51" fmla="*/ 2346 h 2508"/>
                <a:gd name="T52" fmla="*/ 2052 w 2299"/>
                <a:gd name="T53" fmla="*/ 1668 h 2508"/>
                <a:gd name="T54" fmla="*/ 1392 w 2299"/>
                <a:gd name="T55" fmla="*/ 2304 h 2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9" h="2508">
                  <a:moveTo>
                    <a:pt x="1392" y="2304"/>
                  </a:moveTo>
                  <a:cubicBezTo>
                    <a:pt x="2299" y="1485"/>
                    <a:pt x="1821" y="53"/>
                    <a:pt x="1620" y="0"/>
                  </a:cubicBezTo>
                  <a:cubicBezTo>
                    <a:pt x="259" y="879"/>
                    <a:pt x="552" y="2016"/>
                    <a:pt x="566" y="2065"/>
                  </a:cubicBezTo>
                  <a:lnTo>
                    <a:pt x="318" y="1302"/>
                  </a:lnTo>
                  <a:lnTo>
                    <a:pt x="444" y="2130"/>
                  </a:lnTo>
                  <a:lnTo>
                    <a:pt x="132" y="1386"/>
                  </a:lnTo>
                  <a:lnTo>
                    <a:pt x="348" y="2178"/>
                  </a:lnTo>
                  <a:lnTo>
                    <a:pt x="0" y="1584"/>
                  </a:lnTo>
                  <a:lnTo>
                    <a:pt x="252" y="2280"/>
                  </a:lnTo>
                  <a:cubicBezTo>
                    <a:pt x="252" y="2280"/>
                    <a:pt x="384" y="2166"/>
                    <a:pt x="624" y="2130"/>
                  </a:cubicBezTo>
                  <a:cubicBezTo>
                    <a:pt x="876" y="2130"/>
                    <a:pt x="972" y="2172"/>
                    <a:pt x="1093" y="2211"/>
                  </a:cubicBezTo>
                  <a:cubicBezTo>
                    <a:pt x="1136" y="1860"/>
                    <a:pt x="1180" y="1509"/>
                    <a:pt x="1180" y="1509"/>
                  </a:cubicBezTo>
                  <a:lnTo>
                    <a:pt x="873" y="2094"/>
                  </a:lnTo>
                  <a:cubicBezTo>
                    <a:pt x="907" y="1992"/>
                    <a:pt x="924" y="1374"/>
                    <a:pt x="1385" y="894"/>
                  </a:cubicBezTo>
                  <a:cubicBezTo>
                    <a:pt x="1444" y="1523"/>
                    <a:pt x="1126" y="2001"/>
                    <a:pt x="1104" y="2220"/>
                  </a:cubicBezTo>
                  <a:lnTo>
                    <a:pt x="1242" y="2256"/>
                  </a:lnTo>
                  <a:cubicBezTo>
                    <a:pt x="1303" y="1986"/>
                    <a:pt x="1698" y="1266"/>
                    <a:pt x="1473" y="601"/>
                  </a:cubicBezTo>
                  <a:cubicBezTo>
                    <a:pt x="918" y="810"/>
                    <a:pt x="816" y="1902"/>
                    <a:pt x="727" y="2065"/>
                  </a:cubicBezTo>
                  <a:cubicBezTo>
                    <a:pt x="732" y="1866"/>
                    <a:pt x="507" y="1070"/>
                    <a:pt x="1532" y="382"/>
                  </a:cubicBezTo>
                  <a:cubicBezTo>
                    <a:pt x="1868" y="1216"/>
                    <a:pt x="1523" y="1843"/>
                    <a:pt x="1260" y="2268"/>
                  </a:cubicBezTo>
                  <a:lnTo>
                    <a:pt x="1428" y="2364"/>
                  </a:lnTo>
                  <a:lnTo>
                    <a:pt x="1602" y="2508"/>
                  </a:lnTo>
                  <a:lnTo>
                    <a:pt x="2154" y="2088"/>
                  </a:lnTo>
                  <a:lnTo>
                    <a:pt x="1590" y="2412"/>
                  </a:lnTo>
                  <a:lnTo>
                    <a:pt x="2142" y="1836"/>
                  </a:lnTo>
                  <a:lnTo>
                    <a:pt x="1506" y="2346"/>
                  </a:lnTo>
                  <a:lnTo>
                    <a:pt x="2052" y="1668"/>
                  </a:lnTo>
                  <a:lnTo>
                    <a:pt x="1392" y="230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16642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8022" name="Freeform 6"/>
            <p:cNvSpPr>
              <a:spLocks/>
            </p:cNvSpPr>
            <p:nvPr/>
          </p:nvSpPr>
          <p:spPr bwMode="ltGray">
            <a:xfrm rot="-2826397">
              <a:off x="4444" y="3332"/>
              <a:ext cx="634" cy="690"/>
            </a:xfrm>
            <a:custGeom>
              <a:avLst/>
              <a:gdLst>
                <a:gd name="T0" fmla="*/ 1392 w 2299"/>
                <a:gd name="T1" fmla="*/ 2304 h 2508"/>
                <a:gd name="T2" fmla="*/ 1620 w 2299"/>
                <a:gd name="T3" fmla="*/ 0 h 2508"/>
                <a:gd name="T4" fmla="*/ 566 w 2299"/>
                <a:gd name="T5" fmla="*/ 2065 h 2508"/>
                <a:gd name="T6" fmla="*/ 318 w 2299"/>
                <a:gd name="T7" fmla="*/ 1302 h 2508"/>
                <a:gd name="T8" fmla="*/ 444 w 2299"/>
                <a:gd name="T9" fmla="*/ 2130 h 2508"/>
                <a:gd name="T10" fmla="*/ 132 w 2299"/>
                <a:gd name="T11" fmla="*/ 1386 h 2508"/>
                <a:gd name="T12" fmla="*/ 348 w 2299"/>
                <a:gd name="T13" fmla="*/ 2178 h 2508"/>
                <a:gd name="T14" fmla="*/ 0 w 2299"/>
                <a:gd name="T15" fmla="*/ 1584 h 2508"/>
                <a:gd name="T16" fmla="*/ 252 w 2299"/>
                <a:gd name="T17" fmla="*/ 2280 h 2508"/>
                <a:gd name="T18" fmla="*/ 624 w 2299"/>
                <a:gd name="T19" fmla="*/ 2130 h 2508"/>
                <a:gd name="T20" fmla="*/ 1093 w 2299"/>
                <a:gd name="T21" fmla="*/ 2211 h 2508"/>
                <a:gd name="T22" fmla="*/ 1180 w 2299"/>
                <a:gd name="T23" fmla="*/ 1509 h 2508"/>
                <a:gd name="T24" fmla="*/ 873 w 2299"/>
                <a:gd name="T25" fmla="*/ 2094 h 2508"/>
                <a:gd name="T26" fmla="*/ 1385 w 2299"/>
                <a:gd name="T27" fmla="*/ 894 h 2508"/>
                <a:gd name="T28" fmla="*/ 1104 w 2299"/>
                <a:gd name="T29" fmla="*/ 2220 h 2508"/>
                <a:gd name="T30" fmla="*/ 1242 w 2299"/>
                <a:gd name="T31" fmla="*/ 2256 h 2508"/>
                <a:gd name="T32" fmla="*/ 1473 w 2299"/>
                <a:gd name="T33" fmla="*/ 601 h 2508"/>
                <a:gd name="T34" fmla="*/ 727 w 2299"/>
                <a:gd name="T35" fmla="*/ 2065 h 2508"/>
                <a:gd name="T36" fmla="*/ 1532 w 2299"/>
                <a:gd name="T37" fmla="*/ 382 h 2508"/>
                <a:gd name="T38" fmla="*/ 1260 w 2299"/>
                <a:gd name="T39" fmla="*/ 2268 h 2508"/>
                <a:gd name="T40" fmla="*/ 1428 w 2299"/>
                <a:gd name="T41" fmla="*/ 2364 h 2508"/>
                <a:gd name="T42" fmla="*/ 1602 w 2299"/>
                <a:gd name="T43" fmla="*/ 2508 h 2508"/>
                <a:gd name="T44" fmla="*/ 2154 w 2299"/>
                <a:gd name="T45" fmla="*/ 2088 h 2508"/>
                <a:gd name="T46" fmla="*/ 1590 w 2299"/>
                <a:gd name="T47" fmla="*/ 2412 h 2508"/>
                <a:gd name="T48" fmla="*/ 2142 w 2299"/>
                <a:gd name="T49" fmla="*/ 1836 h 2508"/>
                <a:gd name="T50" fmla="*/ 1506 w 2299"/>
                <a:gd name="T51" fmla="*/ 2346 h 2508"/>
                <a:gd name="T52" fmla="*/ 2052 w 2299"/>
                <a:gd name="T53" fmla="*/ 1668 h 2508"/>
                <a:gd name="T54" fmla="*/ 1392 w 2299"/>
                <a:gd name="T55" fmla="*/ 2304 h 2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9" h="2508">
                  <a:moveTo>
                    <a:pt x="1392" y="2304"/>
                  </a:moveTo>
                  <a:cubicBezTo>
                    <a:pt x="2299" y="1485"/>
                    <a:pt x="1821" y="53"/>
                    <a:pt x="1620" y="0"/>
                  </a:cubicBezTo>
                  <a:cubicBezTo>
                    <a:pt x="259" y="879"/>
                    <a:pt x="552" y="2016"/>
                    <a:pt x="566" y="2065"/>
                  </a:cubicBezTo>
                  <a:lnTo>
                    <a:pt x="318" y="1302"/>
                  </a:lnTo>
                  <a:lnTo>
                    <a:pt x="444" y="2130"/>
                  </a:lnTo>
                  <a:lnTo>
                    <a:pt x="132" y="1386"/>
                  </a:lnTo>
                  <a:lnTo>
                    <a:pt x="348" y="2178"/>
                  </a:lnTo>
                  <a:lnTo>
                    <a:pt x="0" y="1584"/>
                  </a:lnTo>
                  <a:lnTo>
                    <a:pt x="252" y="2280"/>
                  </a:lnTo>
                  <a:cubicBezTo>
                    <a:pt x="252" y="2280"/>
                    <a:pt x="384" y="2166"/>
                    <a:pt x="624" y="2130"/>
                  </a:cubicBezTo>
                  <a:cubicBezTo>
                    <a:pt x="876" y="2130"/>
                    <a:pt x="972" y="2172"/>
                    <a:pt x="1093" y="2211"/>
                  </a:cubicBezTo>
                  <a:cubicBezTo>
                    <a:pt x="1136" y="1860"/>
                    <a:pt x="1180" y="1509"/>
                    <a:pt x="1180" y="1509"/>
                  </a:cubicBezTo>
                  <a:lnTo>
                    <a:pt x="873" y="2094"/>
                  </a:lnTo>
                  <a:cubicBezTo>
                    <a:pt x="907" y="1992"/>
                    <a:pt x="924" y="1374"/>
                    <a:pt x="1385" y="894"/>
                  </a:cubicBezTo>
                  <a:cubicBezTo>
                    <a:pt x="1444" y="1523"/>
                    <a:pt x="1126" y="2001"/>
                    <a:pt x="1104" y="2220"/>
                  </a:cubicBezTo>
                  <a:lnTo>
                    <a:pt x="1242" y="2256"/>
                  </a:lnTo>
                  <a:cubicBezTo>
                    <a:pt x="1303" y="1986"/>
                    <a:pt x="1698" y="1266"/>
                    <a:pt x="1473" y="601"/>
                  </a:cubicBezTo>
                  <a:cubicBezTo>
                    <a:pt x="918" y="810"/>
                    <a:pt x="816" y="1902"/>
                    <a:pt x="727" y="2065"/>
                  </a:cubicBezTo>
                  <a:cubicBezTo>
                    <a:pt x="732" y="1866"/>
                    <a:pt x="507" y="1070"/>
                    <a:pt x="1532" y="382"/>
                  </a:cubicBezTo>
                  <a:cubicBezTo>
                    <a:pt x="1868" y="1216"/>
                    <a:pt x="1523" y="1843"/>
                    <a:pt x="1260" y="2268"/>
                  </a:cubicBezTo>
                  <a:lnTo>
                    <a:pt x="1428" y="2364"/>
                  </a:lnTo>
                  <a:lnTo>
                    <a:pt x="1602" y="2508"/>
                  </a:lnTo>
                  <a:lnTo>
                    <a:pt x="2154" y="2088"/>
                  </a:lnTo>
                  <a:lnTo>
                    <a:pt x="1590" y="2412"/>
                  </a:lnTo>
                  <a:lnTo>
                    <a:pt x="2142" y="1836"/>
                  </a:lnTo>
                  <a:lnTo>
                    <a:pt x="1506" y="2346"/>
                  </a:lnTo>
                  <a:lnTo>
                    <a:pt x="2052" y="1668"/>
                  </a:lnTo>
                  <a:lnTo>
                    <a:pt x="1392" y="230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16642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9802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5980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47244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598025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9802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9802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1C0E1E-91CA-45EE-8810-0BB2A5C3936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982B6-A6F0-4BCE-A63E-79CEDE2C376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57328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D0563-3DED-4385-8B0B-3BFEE68EB59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30103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C0D7C-7764-4837-AC5B-AB054705842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24159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A590B-656F-4815-BC58-6CBAD708FC1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00692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71D70-D102-4C70-A811-3A6E3E0F495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025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F456B-9967-4834-A955-39B026C108E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3172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9229F-C708-4859-A6AA-316128301B2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83618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2725B-B2F7-4A51-BB4C-F8D3EC26D06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2028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1989138"/>
            <a:ext cx="7046912" cy="14414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EF111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4221163"/>
            <a:ext cx="6581775" cy="15128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644775" y="6245225"/>
            <a:ext cx="2192338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970463" y="6245225"/>
            <a:ext cx="1662112" cy="476250"/>
          </a:xfrm>
        </p:spPr>
        <p:txBody>
          <a:bodyPr/>
          <a:lstStyle>
            <a:lvl1pPr>
              <a:defRPr/>
            </a:lvl1pPr>
          </a:lstStyle>
          <a:p>
            <a:fld id="{485DA9F6-B5D9-45BF-8AF7-318654C22E0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F3C73-4F07-4FA4-A8D8-6CA8E8E249B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28325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9400"/>
            <a:ext cx="2057400" cy="5816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9400"/>
            <a:ext cx="6019800" cy="5816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98F1E-B080-4EF3-BD72-3A31C0473AF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734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94EC1-FA8A-468C-8711-136F04839CD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93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544D5-FCAF-4A98-AA86-3B2B441EAAB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4218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3643313" cy="44259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252913" y="1700213"/>
            <a:ext cx="3643312" cy="44259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DAD19-EDC6-4455-A08D-3655DC2BB59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1599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A4483-4023-4BA4-BC45-C36AB5D7009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151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FC273-984E-4E16-84DF-5E62EF3D756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4132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4C99B-19BB-424F-B5A5-88521E2DD49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0139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378C3-1D95-4D8F-B976-CE5A0121F70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879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69921-E632-420A-8BC2-D6F657342A7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3813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BDF31-EC29-4D39-88D3-378F9472E71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1462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55EA5-77BA-4B39-A00E-742E61E37C1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6273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34163" y="347663"/>
            <a:ext cx="2058987" cy="57785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4563" cy="57785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D0890-008B-4B43-A8F3-65E9F219CCB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368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549275"/>
            <a:ext cx="7046913" cy="144145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205038"/>
            <a:ext cx="7045325" cy="352901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644775" y="6245225"/>
            <a:ext cx="2192338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970463" y="6245225"/>
            <a:ext cx="1662112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5AACE-54AB-415D-9DAE-AD10C23205E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F3BE-65B5-4F13-B250-2B4CB391553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3011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6A6CD-EC9E-4D1A-908F-7C73809EB36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0706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50875" y="1916113"/>
            <a:ext cx="3811588" cy="42100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14863" y="1916113"/>
            <a:ext cx="3813175" cy="42100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6F41A-94DA-4CFD-A4A1-7D650AC7B1B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0836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BA7E7-6DC9-46DB-A70A-586E1EF2DB1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645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015A2-A877-4F22-B0D4-241033E65D2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48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6B06-CABA-469B-99F1-DA43D751AE9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857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2D7EB-958F-4284-81BB-AA1B1543A80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5972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64EF0-9120-4ADA-890B-383F8504861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676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B8627-B789-4D66-839D-451BBFF353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8211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80DEA-1E6B-48E9-94BA-047211A3A41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6351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4938" y="635000"/>
            <a:ext cx="1943100" cy="54911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50875" y="635000"/>
            <a:ext cx="5681663" cy="5491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80244-6C0D-4FCF-9C70-5AB114CB3C5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7002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A35692-A15B-47D9-A28A-FE4B60F51F1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C6B1B-F380-4A70-B16C-92562A9072D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9327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357B0-16F8-4E0C-9E6A-3AA02E6F0EE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6355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81175" y="1600200"/>
            <a:ext cx="3376613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10188" y="1600200"/>
            <a:ext cx="3376612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3FFAD-E33B-4CA9-AF49-232C348A73A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1692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69F4A-CF5C-4FC1-943D-44EE3F8B06B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2517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15DBF-86C3-4897-BF12-D90798ADDD0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089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3144838" cy="44259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54438" y="1700213"/>
            <a:ext cx="3144837" cy="44259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57942-C461-49C4-B962-6D7F4702300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8082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693C1-62AB-4804-806D-07DCDD53259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6184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60BF9-C316-486E-A061-B12ECFDFE30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7101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32647-B5B2-4415-A0D2-3C2C184B9C9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1916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52621-A9AE-4D04-B76F-484775D7B14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27703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1188" y="274638"/>
            <a:ext cx="1725612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781175" y="274638"/>
            <a:ext cx="5027613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35C3E-3809-4651-ABAB-37877153CA4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2738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fld id="{44E93783-9BED-42A0-BAE5-3F0C14C6619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C3253-6D2E-4C7F-AF18-E57FC69CD6E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65194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A5528-0CFA-4943-A148-F57F92ABA16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2200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81175" y="1600200"/>
            <a:ext cx="3376613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10188" y="1600200"/>
            <a:ext cx="3376612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1342D-2A96-43C6-9B0E-FA4321E535A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0740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7F907-DD37-4797-8BEC-92003B29184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837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307C-3D0A-42A1-A89E-583172771AE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85199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88151-883E-475C-AFB4-6F760D21EF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67437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86996-F2AF-4997-9290-6289FAC6C4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85204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C573F-E3F7-4914-A4FD-9A7D927A59E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44069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08990-46B1-4D03-95FF-52A55A18CC3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4288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8FFF1-A3D3-49A7-A589-D9B26659AA7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4311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1188" y="274638"/>
            <a:ext cx="1725612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781175" y="274638"/>
            <a:ext cx="5027613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40B07-08D8-4259-A5C2-6B4386BAF4F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03799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C070CD-1634-43E7-AA27-6EFD62F680C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FCACA-1E93-44B6-A92D-9EEBF0F95F4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64419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795E1-D89C-4954-A20B-E4D562431A0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9516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81175" y="1600200"/>
            <a:ext cx="3376613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10188" y="1600200"/>
            <a:ext cx="3376612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4B6EC-C192-4A86-8AFE-138EF62B88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850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6A8EA-DC37-4317-B912-8762666BFE0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89132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A0E36-6457-4656-A68B-07676C6023E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71192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C030-CFE5-49E5-AA52-2E824D7A06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31017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815E4-71A0-4832-9D85-4D7D211B9B7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62552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58BAC-5A9A-496A-B5B6-6FF9880EA7F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605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E9AC7-53D2-4405-90AF-768326195AB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96232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4F2FB-4C44-4006-8D90-4DC898D5912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79301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1188" y="274638"/>
            <a:ext cx="1725612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781175" y="274638"/>
            <a:ext cx="5027613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0C581-D6BD-48C6-B0B0-FFAEE94E3D9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64846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fld id="{D2DF50AA-70BF-43E8-AD9B-1A2303135F1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07C4F-3797-4293-936E-7A81F5401A3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44454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3EC16-B61E-4F71-8766-4DE48618995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286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4ACDF-91EC-42A5-B322-BAA021A4F8B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66873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81175" y="1600200"/>
            <a:ext cx="3376613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10188" y="1600200"/>
            <a:ext cx="3376612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B7921-51E7-42B9-8F7B-4B8EF7716F7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52242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892AE-D593-4FF8-B6EB-0DB80893053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23532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19732-1F55-4424-A8F7-7B704EC7A02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80568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DAB8F-C2E6-4A8A-825A-CB3059E7E00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85330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EDC62-33F3-458F-A4A8-CBB0DB4E824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74832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05E45-9FA5-41DD-9609-9AFEBF7C94C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6392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A2AEE-C160-4F75-AF90-A5607A15522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2901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1188" y="274638"/>
            <a:ext cx="1725612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781175" y="274638"/>
            <a:ext cx="5027613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4A422-DAA4-450A-84A9-E3F5EED2AC8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77088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E78B68-0D86-41F1-8812-614D37905C1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B2794-63C1-40BF-B726-021DC6EA70E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626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5E884-3ACF-4F18-9E11-1F99D01A62C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99570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4CB85-6D3E-4D2A-AB68-C77F5F9E33C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08784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81175" y="1600200"/>
            <a:ext cx="3376613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10188" y="1600200"/>
            <a:ext cx="3376612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B8857-2B11-42E1-A83C-DC34D0D40F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19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E3B9D-6BB5-4824-802B-7BDFC6D11A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56861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8B56E-191F-4487-9F6E-6AD31552E4E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37601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E04C0-1762-49D4-839A-49FF0EE06D6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1710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334FB-3E94-414C-A89F-86266C64E4E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1587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983F8-8C7A-4F14-8B24-A545FF438E3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62564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A15B2-8094-4B85-92F5-4A6738D6F09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91834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1188" y="274638"/>
            <a:ext cx="1725612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781175" y="274638"/>
            <a:ext cx="5027613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1ED73-B894-432D-8425-3F296A067AE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7125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850" y="1268413"/>
            <a:ext cx="8242300" cy="1441450"/>
          </a:xfrm>
        </p:spPr>
        <p:txBody>
          <a:bodyPr/>
          <a:lstStyle>
            <a:lvl1pPr>
              <a:defRPr>
                <a:solidFill>
                  <a:srgbClr val="587E3E"/>
                </a:solidFill>
              </a:defRPr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850" y="3213100"/>
            <a:ext cx="8242300" cy="18716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76563" y="6245225"/>
            <a:ext cx="3322637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65925" y="6245225"/>
            <a:ext cx="1927225" cy="476250"/>
          </a:xfrm>
        </p:spPr>
        <p:txBody>
          <a:bodyPr/>
          <a:lstStyle>
            <a:lvl1pPr>
              <a:defRPr/>
            </a:lvl1pPr>
          </a:lstStyle>
          <a:p>
            <a:fld id="{346CAC1F-F987-4AF4-94BD-37E12ECE290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695E9-C2B7-4326-AD1C-5877EAC5047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62219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91AF2-AC56-4B90-8488-502D60B913E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368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6A214-6D13-4DA8-993C-47C1F6A7AF0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70397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82613" y="1700213"/>
            <a:ext cx="3913187" cy="44259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913188" cy="44259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8FCD9-0230-408B-943E-12B6DB6C1F8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0027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F550A-3ADE-4D4F-B78F-538DE1F88E2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23212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A2D15-A3D6-4381-8171-BF6B8D51C6E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00332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0C5B4-E855-4164-9316-AEBF4FDEC83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2807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5945E-67FA-4E7C-A044-D149E3C2B23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17794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9DA31-CB36-4314-93E2-57CCDA2C6A8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50256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878E0-A436-4D34-AFC6-7E98DBECB42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56704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67488" y="490538"/>
            <a:ext cx="1993900" cy="56356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82613" y="490538"/>
            <a:ext cx="5832475" cy="56356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45BBF-A16F-4B35-87C1-461DF2CBB5D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70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9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420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644207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0222D0-57F6-436E-9ACB-1A6813A7E07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981075"/>
            <a:ext cx="7842250" cy="935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05038"/>
            <a:ext cx="7842250" cy="331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085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663300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9913" y="6245225"/>
            <a:ext cx="2924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663300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309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922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663300"/>
                </a:solidFill>
              </a:defRPr>
            </a:lvl1pPr>
          </a:lstStyle>
          <a:p>
            <a:fld id="{B12A91F9-6C58-4CE8-8D76-00233CDD1A9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000" kern="1200">
          <a:solidFill>
            <a:srgbClr val="6633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000">
          <a:solidFill>
            <a:srgbClr val="663300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000">
          <a:solidFill>
            <a:srgbClr val="663300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000">
          <a:solidFill>
            <a:srgbClr val="663300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000">
          <a:solidFill>
            <a:srgbClr val="663300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rgbClr val="663300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rgbClr val="663300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rgbClr val="663300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rgbClr val="663300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 kern="1200">
          <a:solidFill>
            <a:srgbClr val="0099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800" kern="1200">
          <a:solidFill>
            <a:srgbClr val="0099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400" kern="1200">
          <a:solidFill>
            <a:srgbClr val="0099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 kern="1200">
          <a:solidFill>
            <a:srgbClr val="0099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 kern="1200">
          <a:solidFill>
            <a:srgbClr val="0099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994" name="Group 2"/>
          <p:cNvGrpSpPr>
            <a:grpSpLocks/>
          </p:cNvGrpSpPr>
          <p:nvPr/>
        </p:nvGrpSpPr>
        <p:grpSpPr bwMode="auto">
          <a:xfrm>
            <a:off x="0" y="0"/>
            <a:ext cx="9067800" cy="6569075"/>
            <a:chOff x="0" y="0"/>
            <a:chExt cx="5712" cy="4138"/>
          </a:xfrm>
        </p:grpSpPr>
        <p:sp>
          <p:nvSpPr>
            <p:cNvPr id="596995" name="Rectangle 3"/>
            <p:cNvSpPr>
              <a:spLocks noChangeArrowheads="1"/>
            </p:cNvSpPr>
            <p:nvPr/>
          </p:nvSpPr>
          <p:spPr bwMode="white">
            <a:xfrm>
              <a:off x="0" y="0"/>
              <a:ext cx="5232" cy="3936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6996" name="Rectangle 4"/>
            <p:cNvSpPr>
              <a:spLocks noChangeArrowheads="1"/>
            </p:cNvSpPr>
            <p:nvPr/>
          </p:nvSpPr>
          <p:spPr bwMode="white">
            <a:xfrm>
              <a:off x="4560" y="240"/>
              <a:ext cx="960" cy="388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6997" name="Freeform 5"/>
            <p:cNvSpPr>
              <a:spLocks/>
            </p:cNvSpPr>
            <p:nvPr/>
          </p:nvSpPr>
          <p:spPr bwMode="ltGray">
            <a:xfrm rot="566021">
              <a:off x="4908" y="2784"/>
              <a:ext cx="804" cy="876"/>
            </a:xfrm>
            <a:custGeom>
              <a:avLst/>
              <a:gdLst>
                <a:gd name="T0" fmla="*/ 1392 w 2299"/>
                <a:gd name="T1" fmla="*/ 2304 h 2508"/>
                <a:gd name="T2" fmla="*/ 1620 w 2299"/>
                <a:gd name="T3" fmla="*/ 0 h 2508"/>
                <a:gd name="T4" fmla="*/ 566 w 2299"/>
                <a:gd name="T5" fmla="*/ 2065 h 2508"/>
                <a:gd name="T6" fmla="*/ 318 w 2299"/>
                <a:gd name="T7" fmla="*/ 1302 h 2508"/>
                <a:gd name="T8" fmla="*/ 444 w 2299"/>
                <a:gd name="T9" fmla="*/ 2130 h 2508"/>
                <a:gd name="T10" fmla="*/ 132 w 2299"/>
                <a:gd name="T11" fmla="*/ 1386 h 2508"/>
                <a:gd name="T12" fmla="*/ 348 w 2299"/>
                <a:gd name="T13" fmla="*/ 2178 h 2508"/>
                <a:gd name="T14" fmla="*/ 0 w 2299"/>
                <a:gd name="T15" fmla="*/ 1584 h 2508"/>
                <a:gd name="T16" fmla="*/ 252 w 2299"/>
                <a:gd name="T17" fmla="*/ 2280 h 2508"/>
                <a:gd name="T18" fmla="*/ 624 w 2299"/>
                <a:gd name="T19" fmla="*/ 2130 h 2508"/>
                <a:gd name="T20" fmla="*/ 1093 w 2299"/>
                <a:gd name="T21" fmla="*/ 2211 h 2508"/>
                <a:gd name="T22" fmla="*/ 1180 w 2299"/>
                <a:gd name="T23" fmla="*/ 1509 h 2508"/>
                <a:gd name="T24" fmla="*/ 873 w 2299"/>
                <a:gd name="T25" fmla="*/ 2094 h 2508"/>
                <a:gd name="T26" fmla="*/ 1385 w 2299"/>
                <a:gd name="T27" fmla="*/ 894 h 2508"/>
                <a:gd name="T28" fmla="*/ 1104 w 2299"/>
                <a:gd name="T29" fmla="*/ 2220 h 2508"/>
                <a:gd name="T30" fmla="*/ 1242 w 2299"/>
                <a:gd name="T31" fmla="*/ 2256 h 2508"/>
                <a:gd name="T32" fmla="*/ 1473 w 2299"/>
                <a:gd name="T33" fmla="*/ 601 h 2508"/>
                <a:gd name="T34" fmla="*/ 727 w 2299"/>
                <a:gd name="T35" fmla="*/ 2065 h 2508"/>
                <a:gd name="T36" fmla="*/ 1532 w 2299"/>
                <a:gd name="T37" fmla="*/ 382 h 2508"/>
                <a:gd name="T38" fmla="*/ 1260 w 2299"/>
                <a:gd name="T39" fmla="*/ 2268 h 2508"/>
                <a:gd name="T40" fmla="*/ 1428 w 2299"/>
                <a:gd name="T41" fmla="*/ 2364 h 2508"/>
                <a:gd name="T42" fmla="*/ 1602 w 2299"/>
                <a:gd name="T43" fmla="*/ 2508 h 2508"/>
                <a:gd name="T44" fmla="*/ 2154 w 2299"/>
                <a:gd name="T45" fmla="*/ 2088 h 2508"/>
                <a:gd name="T46" fmla="*/ 1590 w 2299"/>
                <a:gd name="T47" fmla="*/ 2412 h 2508"/>
                <a:gd name="T48" fmla="*/ 2142 w 2299"/>
                <a:gd name="T49" fmla="*/ 1836 h 2508"/>
                <a:gd name="T50" fmla="*/ 1506 w 2299"/>
                <a:gd name="T51" fmla="*/ 2346 h 2508"/>
                <a:gd name="T52" fmla="*/ 2052 w 2299"/>
                <a:gd name="T53" fmla="*/ 1668 h 2508"/>
                <a:gd name="T54" fmla="*/ 1392 w 2299"/>
                <a:gd name="T55" fmla="*/ 2304 h 2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9" h="2508">
                  <a:moveTo>
                    <a:pt x="1392" y="2304"/>
                  </a:moveTo>
                  <a:cubicBezTo>
                    <a:pt x="2299" y="1485"/>
                    <a:pt x="1821" y="53"/>
                    <a:pt x="1620" y="0"/>
                  </a:cubicBezTo>
                  <a:cubicBezTo>
                    <a:pt x="259" y="879"/>
                    <a:pt x="552" y="2016"/>
                    <a:pt x="566" y="2065"/>
                  </a:cubicBezTo>
                  <a:lnTo>
                    <a:pt x="318" y="1302"/>
                  </a:lnTo>
                  <a:lnTo>
                    <a:pt x="444" y="2130"/>
                  </a:lnTo>
                  <a:lnTo>
                    <a:pt x="132" y="1386"/>
                  </a:lnTo>
                  <a:lnTo>
                    <a:pt x="348" y="2178"/>
                  </a:lnTo>
                  <a:lnTo>
                    <a:pt x="0" y="1584"/>
                  </a:lnTo>
                  <a:lnTo>
                    <a:pt x="252" y="2280"/>
                  </a:lnTo>
                  <a:cubicBezTo>
                    <a:pt x="252" y="2280"/>
                    <a:pt x="384" y="2166"/>
                    <a:pt x="624" y="2130"/>
                  </a:cubicBezTo>
                  <a:cubicBezTo>
                    <a:pt x="876" y="2130"/>
                    <a:pt x="972" y="2172"/>
                    <a:pt x="1093" y="2211"/>
                  </a:cubicBezTo>
                  <a:cubicBezTo>
                    <a:pt x="1136" y="1860"/>
                    <a:pt x="1180" y="1509"/>
                    <a:pt x="1180" y="1509"/>
                  </a:cubicBezTo>
                  <a:lnTo>
                    <a:pt x="873" y="2094"/>
                  </a:lnTo>
                  <a:cubicBezTo>
                    <a:pt x="907" y="1992"/>
                    <a:pt x="924" y="1374"/>
                    <a:pt x="1385" y="894"/>
                  </a:cubicBezTo>
                  <a:cubicBezTo>
                    <a:pt x="1444" y="1523"/>
                    <a:pt x="1126" y="2001"/>
                    <a:pt x="1104" y="2220"/>
                  </a:cubicBezTo>
                  <a:lnTo>
                    <a:pt x="1242" y="2256"/>
                  </a:lnTo>
                  <a:cubicBezTo>
                    <a:pt x="1303" y="1986"/>
                    <a:pt x="1698" y="1266"/>
                    <a:pt x="1473" y="601"/>
                  </a:cubicBezTo>
                  <a:cubicBezTo>
                    <a:pt x="918" y="810"/>
                    <a:pt x="816" y="1902"/>
                    <a:pt x="727" y="2065"/>
                  </a:cubicBezTo>
                  <a:cubicBezTo>
                    <a:pt x="732" y="1866"/>
                    <a:pt x="507" y="1070"/>
                    <a:pt x="1532" y="382"/>
                  </a:cubicBezTo>
                  <a:cubicBezTo>
                    <a:pt x="1868" y="1216"/>
                    <a:pt x="1523" y="1843"/>
                    <a:pt x="1260" y="2268"/>
                  </a:cubicBezTo>
                  <a:lnTo>
                    <a:pt x="1428" y="2364"/>
                  </a:lnTo>
                  <a:lnTo>
                    <a:pt x="1602" y="2508"/>
                  </a:lnTo>
                  <a:lnTo>
                    <a:pt x="2154" y="2088"/>
                  </a:lnTo>
                  <a:lnTo>
                    <a:pt x="1590" y="2412"/>
                  </a:lnTo>
                  <a:lnTo>
                    <a:pt x="2142" y="1836"/>
                  </a:lnTo>
                  <a:lnTo>
                    <a:pt x="1506" y="2346"/>
                  </a:lnTo>
                  <a:lnTo>
                    <a:pt x="2052" y="1668"/>
                  </a:lnTo>
                  <a:lnTo>
                    <a:pt x="1392" y="230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16642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6998" name="Freeform 6"/>
            <p:cNvSpPr>
              <a:spLocks/>
            </p:cNvSpPr>
            <p:nvPr/>
          </p:nvSpPr>
          <p:spPr bwMode="ltGray">
            <a:xfrm rot="-2826397">
              <a:off x="4504" y="3476"/>
              <a:ext cx="634" cy="690"/>
            </a:xfrm>
            <a:custGeom>
              <a:avLst/>
              <a:gdLst>
                <a:gd name="T0" fmla="*/ 1392 w 2299"/>
                <a:gd name="T1" fmla="*/ 2304 h 2508"/>
                <a:gd name="T2" fmla="*/ 1620 w 2299"/>
                <a:gd name="T3" fmla="*/ 0 h 2508"/>
                <a:gd name="T4" fmla="*/ 566 w 2299"/>
                <a:gd name="T5" fmla="*/ 2065 h 2508"/>
                <a:gd name="T6" fmla="*/ 318 w 2299"/>
                <a:gd name="T7" fmla="*/ 1302 h 2508"/>
                <a:gd name="T8" fmla="*/ 444 w 2299"/>
                <a:gd name="T9" fmla="*/ 2130 h 2508"/>
                <a:gd name="T10" fmla="*/ 132 w 2299"/>
                <a:gd name="T11" fmla="*/ 1386 h 2508"/>
                <a:gd name="T12" fmla="*/ 348 w 2299"/>
                <a:gd name="T13" fmla="*/ 2178 h 2508"/>
                <a:gd name="T14" fmla="*/ 0 w 2299"/>
                <a:gd name="T15" fmla="*/ 1584 h 2508"/>
                <a:gd name="T16" fmla="*/ 252 w 2299"/>
                <a:gd name="T17" fmla="*/ 2280 h 2508"/>
                <a:gd name="T18" fmla="*/ 624 w 2299"/>
                <a:gd name="T19" fmla="*/ 2130 h 2508"/>
                <a:gd name="T20" fmla="*/ 1093 w 2299"/>
                <a:gd name="T21" fmla="*/ 2211 h 2508"/>
                <a:gd name="T22" fmla="*/ 1180 w 2299"/>
                <a:gd name="T23" fmla="*/ 1509 h 2508"/>
                <a:gd name="T24" fmla="*/ 873 w 2299"/>
                <a:gd name="T25" fmla="*/ 2094 h 2508"/>
                <a:gd name="T26" fmla="*/ 1385 w 2299"/>
                <a:gd name="T27" fmla="*/ 894 h 2508"/>
                <a:gd name="T28" fmla="*/ 1104 w 2299"/>
                <a:gd name="T29" fmla="*/ 2220 h 2508"/>
                <a:gd name="T30" fmla="*/ 1242 w 2299"/>
                <a:gd name="T31" fmla="*/ 2256 h 2508"/>
                <a:gd name="T32" fmla="*/ 1473 w 2299"/>
                <a:gd name="T33" fmla="*/ 601 h 2508"/>
                <a:gd name="T34" fmla="*/ 727 w 2299"/>
                <a:gd name="T35" fmla="*/ 2065 h 2508"/>
                <a:gd name="T36" fmla="*/ 1532 w 2299"/>
                <a:gd name="T37" fmla="*/ 382 h 2508"/>
                <a:gd name="T38" fmla="*/ 1260 w 2299"/>
                <a:gd name="T39" fmla="*/ 2268 h 2508"/>
                <a:gd name="T40" fmla="*/ 1428 w 2299"/>
                <a:gd name="T41" fmla="*/ 2364 h 2508"/>
                <a:gd name="T42" fmla="*/ 1602 w 2299"/>
                <a:gd name="T43" fmla="*/ 2508 h 2508"/>
                <a:gd name="T44" fmla="*/ 2154 w 2299"/>
                <a:gd name="T45" fmla="*/ 2088 h 2508"/>
                <a:gd name="T46" fmla="*/ 1590 w 2299"/>
                <a:gd name="T47" fmla="*/ 2412 h 2508"/>
                <a:gd name="T48" fmla="*/ 2142 w 2299"/>
                <a:gd name="T49" fmla="*/ 1836 h 2508"/>
                <a:gd name="T50" fmla="*/ 1506 w 2299"/>
                <a:gd name="T51" fmla="*/ 2346 h 2508"/>
                <a:gd name="T52" fmla="*/ 2052 w 2299"/>
                <a:gd name="T53" fmla="*/ 1668 h 2508"/>
                <a:gd name="T54" fmla="*/ 1392 w 2299"/>
                <a:gd name="T55" fmla="*/ 2304 h 2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9" h="2508">
                  <a:moveTo>
                    <a:pt x="1392" y="2304"/>
                  </a:moveTo>
                  <a:cubicBezTo>
                    <a:pt x="2299" y="1485"/>
                    <a:pt x="1821" y="53"/>
                    <a:pt x="1620" y="0"/>
                  </a:cubicBezTo>
                  <a:cubicBezTo>
                    <a:pt x="259" y="879"/>
                    <a:pt x="552" y="2016"/>
                    <a:pt x="566" y="2065"/>
                  </a:cubicBezTo>
                  <a:lnTo>
                    <a:pt x="318" y="1302"/>
                  </a:lnTo>
                  <a:lnTo>
                    <a:pt x="444" y="2130"/>
                  </a:lnTo>
                  <a:lnTo>
                    <a:pt x="132" y="1386"/>
                  </a:lnTo>
                  <a:lnTo>
                    <a:pt x="348" y="2178"/>
                  </a:lnTo>
                  <a:lnTo>
                    <a:pt x="0" y="1584"/>
                  </a:lnTo>
                  <a:lnTo>
                    <a:pt x="252" y="2280"/>
                  </a:lnTo>
                  <a:cubicBezTo>
                    <a:pt x="252" y="2280"/>
                    <a:pt x="384" y="2166"/>
                    <a:pt x="624" y="2130"/>
                  </a:cubicBezTo>
                  <a:cubicBezTo>
                    <a:pt x="876" y="2130"/>
                    <a:pt x="972" y="2172"/>
                    <a:pt x="1093" y="2211"/>
                  </a:cubicBezTo>
                  <a:cubicBezTo>
                    <a:pt x="1136" y="1860"/>
                    <a:pt x="1180" y="1509"/>
                    <a:pt x="1180" y="1509"/>
                  </a:cubicBezTo>
                  <a:lnTo>
                    <a:pt x="873" y="2094"/>
                  </a:lnTo>
                  <a:cubicBezTo>
                    <a:pt x="907" y="1992"/>
                    <a:pt x="924" y="1374"/>
                    <a:pt x="1385" y="894"/>
                  </a:cubicBezTo>
                  <a:cubicBezTo>
                    <a:pt x="1444" y="1523"/>
                    <a:pt x="1126" y="2001"/>
                    <a:pt x="1104" y="2220"/>
                  </a:cubicBezTo>
                  <a:lnTo>
                    <a:pt x="1242" y="2256"/>
                  </a:lnTo>
                  <a:cubicBezTo>
                    <a:pt x="1303" y="1986"/>
                    <a:pt x="1698" y="1266"/>
                    <a:pt x="1473" y="601"/>
                  </a:cubicBezTo>
                  <a:cubicBezTo>
                    <a:pt x="918" y="810"/>
                    <a:pt x="816" y="1902"/>
                    <a:pt x="727" y="2065"/>
                  </a:cubicBezTo>
                  <a:cubicBezTo>
                    <a:pt x="732" y="1866"/>
                    <a:pt x="507" y="1070"/>
                    <a:pt x="1532" y="382"/>
                  </a:cubicBezTo>
                  <a:cubicBezTo>
                    <a:pt x="1868" y="1216"/>
                    <a:pt x="1523" y="1843"/>
                    <a:pt x="1260" y="2268"/>
                  </a:cubicBezTo>
                  <a:lnTo>
                    <a:pt x="1428" y="2364"/>
                  </a:lnTo>
                  <a:lnTo>
                    <a:pt x="1602" y="2508"/>
                  </a:lnTo>
                  <a:lnTo>
                    <a:pt x="2154" y="2088"/>
                  </a:lnTo>
                  <a:lnTo>
                    <a:pt x="1590" y="2412"/>
                  </a:lnTo>
                  <a:lnTo>
                    <a:pt x="2142" y="1836"/>
                  </a:lnTo>
                  <a:lnTo>
                    <a:pt x="1506" y="2346"/>
                  </a:lnTo>
                  <a:lnTo>
                    <a:pt x="2052" y="1668"/>
                  </a:lnTo>
                  <a:lnTo>
                    <a:pt x="1392" y="230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16642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969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970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970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5970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5970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50D9BDC7-0658-4F66-B0C6-81FFEEFC1C5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7663"/>
            <a:ext cx="823595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74390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44775" y="6245225"/>
            <a:ext cx="2857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62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4EF27A-F657-4FD1-BB12-10909D53B77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 kern="1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800" kern="1200">
          <a:solidFill>
            <a:srgbClr val="5F5F5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400" kern="1200">
          <a:solidFill>
            <a:srgbClr val="5F5F5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 kern="1200">
          <a:solidFill>
            <a:srgbClr val="5F5F5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635000"/>
            <a:ext cx="77771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1916113"/>
            <a:ext cx="7777163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2938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3238" y="6245225"/>
            <a:ext cx="2925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2617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285C4E-8F22-4747-952C-54EF10C035B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 kern="1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800" kern="1200">
          <a:solidFill>
            <a:srgbClr val="5F5F5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400" kern="1200">
          <a:solidFill>
            <a:srgbClr val="5F5F5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 kern="1200">
          <a:solidFill>
            <a:srgbClr val="5F5F5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81175" y="274638"/>
            <a:ext cx="6905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1175" y="1600200"/>
            <a:ext cx="6905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8117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7351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4363" y="6245225"/>
            <a:ext cx="1722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fld id="{C5FC9836-716D-4D01-BA54-9422A0BF3CB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rgbClr val="8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800" kern="1200">
          <a:solidFill>
            <a:srgbClr val="8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400" kern="1200">
          <a:solidFill>
            <a:srgbClr val="8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◆"/>
        <a:defRPr kumimoji="1" sz="2000" kern="1200">
          <a:solidFill>
            <a:srgbClr val="8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▪"/>
        <a:defRPr kumimoji="1" sz="2000" kern="1200">
          <a:solidFill>
            <a:srgbClr val="8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81175" y="274638"/>
            <a:ext cx="6905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1175" y="1600200"/>
            <a:ext cx="6905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8117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7351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4363" y="6245225"/>
            <a:ext cx="1722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DC5A5E-6EB3-404C-ACA6-F75782F27D2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rgbClr val="FF33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rgbClr val="FF33CC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rgbClr val="FF33CC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rgbClr val="FF33CC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rgbClr val="FF33CC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rgbClr val="FF33CC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rgbClr val="FF33CC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rgbClr val="FF33CC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rgbClr val="FF33CC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 kern="1200">
          <a:solidFill>
            <a:srgbClr val="FF66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800" kern="1200">
          <a:solidFill>
            <a:srgbClr val="FF6699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400" kern="1200">
          <a:solidFill>
            <a:srgbClr val="FF6699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CC"/>
        </a:buClr>
        <a:buFont typeface="Arial" panose="020B0604020202020204" pitchFamily="34" charset="0"/>
        <a:buChar char="◆"/>
        <a:defRPr kumimoji="1" sz="2000" kern="1200">
          <a:solidFill>
            <a:srgbClr val="FF6699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99CC"/>
        </a:buClr>
        <a:buFont typeface="Arial" panose="020B0604020202020204" pitchFamily="34" charset="0"/>
        <a:buChar char="▪"/>
        <a:defRPr kumimoji="1" sz="2000" kern="1200">
          <a:solidFill>
            <a:srgbClr val="FF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81175" y="274638"/>
            <a:ext cx="6905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1175" y="1600200"/>
            <a:ext cx="6905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8117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7351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4363" y="6245225"/>
            <a:ext cx="1722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fld id="{3CCFA68D-CBD0-4AEE-A606-EC31CE4F1A6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rgbClr val="8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800" kern="1200">
          <a:solidFill>
            <a:srgbClr val="8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400" kern="1200">
          <a:solidFill>
            <a:srgbClr val="8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◆"/>
        <a:defRPr kumimoji="1" sz="2000" kern="1200">
          <a:solidFill>
            <a:srgbClr val="8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▪"/>
        <a:defRPr kumimoji="1" sz="2000" kern="1200">
          <a:solidFill>
            <a:srgbClr val="8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81175" y="274638"/>
            <a:ext cx="6905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1175" y="1600200"/>
            <a:ext cx="6905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8117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7351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4363" y="6245225"/>
            <a:ext cx="1722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FB97DB-6E5A-46CB-8FE9-08A2BFD058A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◆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▪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81175" y="274638"/>
            <a:ext cx="6905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1175" y="1600200"/>
            <a:ext cx="6905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8117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7351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4363" y="6245225"/>
            <a:ext cx="1722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fld id="{2F6CA88E-09FB-4567-B199-5038D8C74D3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rgbClr val="8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rgbClr val="800000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800" kern="1200">
          <a:solidFill>
            <a:srgbClr val="8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400" kern="1200">
          <a:solidFill>
            <a:srgbClr val="8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◆"/>
        <a:defRPr kumimoji="1" sz="2000" kern="1200">
          <a:solidFill>
            <a:srgbClr val="8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▪"/>
        <a:defRPr kumimoji="1" sz="2000" kern="1200">
          <a:solidFill>
            <a:srgbClr val="8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490538"/>
            <a:ext cx="7978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700213"/>
            <a:ext cx="797877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305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0" y="6245225"/>
            <a:ext cx="2857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B25BD4-A51F-439C-A85B-51D1C9C1578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000" kern="1200">
          <a:solidFill>
            <a:srgbClr val="4C6D35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000">
          <a:solidFill>
            <a:srgbClr val="4C6D35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000">
          <a:solidFill>
            <a:srgbClr val="4C6D35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000">
          <a:solidFill>
            <a:srgbClr val="4C6D35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000">
          <a:solidFill>
            <a:srgbClr val="4C6D35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rgbClr val="4C6D35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rgbClr val="4C6D35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rgbClr val="4C6D35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rgbClr val="4C6D35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341438"/>
            <a:ext cx="7323137" cy="1193800"/>
          </a:xfrm>
        </p:spPr>
        <p:txBody>
          <a:bodyPr/>
          <a:lstStyle/>
          <a:p>
            <a:r>
              <a:rPr lang="ja-JP" altLang="en-US"/>
              <a:t>「</a:t>
            </a:r>
            <a:r>
              <a:rPr lang="en-US" altLang="ja-JP"/>
              <a:t>OPAC</a:t>
            </a:r>
            <a:r>
              <a:rPr lang="ja-JP" altLang="en-US"/>
              <a:t>に買い物カゴを」</a:t>
            </a:r>
            <a:br>
              <a:rPr lang="ja-JP" altLang="en-US"/>
            </a:br>
            <a:r>
              <a:rPr lang="ja-JP" altLang="en-US" sz="3600"/>
              <a:t>～東京大学</a:t>
            </a:r>
            <a:r>
              <a:rPr lang="en-US" altLang="ja-JP" sz="3600"/>
              <a:t>OPAC</a:t>
            </a:r>
            <a:r>
              <a:rPr lang="ja-JP" altLang="en-US" sz="3600"/>
              <a:t>バスケット～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z="2800"/>
              <a:t>平成</a:t>
            </a:r>
            <a:r>
              <a:rPr lang="en-US" altLang="ja-JP" sz="2800"/>
              <a:t>20</a:t>
            </a:r>
            <a:r>
              <a:rPr lang="ja-JP" altLang="en-US" sz="2800"/>
              <a:t>年</a:t>
            </a:r>
            <a:r>
              <a:rPr lang="en-US" altLang="ja-JP" sz="2800"/>
              <a:t>11</a:t>
            </a:r>
            <a:r>
              <a:rPr lang="ja-JP" altLang="en-US" sz="2800"/>
              <a:t>月</a:t>
            </a:r>
            <a:r>
              <a:rPr lang="en-US" altLang="ja-JP" sz="2800"/>
              <a:t>12</a:t>
            </a:r>
            <a:r>
              <a:rPr lang="ja-JP" altLang="en-US" sz="2800"/>
              <a:t>日</a:t>
            </a:r>
          </a:p>
          <a:p>
            <a:r>
              <a:rPr lang="ja-JP" altLang="en-US" sz="2800"/>
              <a:t>図書系職員のための</a:t>
            </a:r>
          </a:p>
          <a:p>
            <a:r>
              <a:rPr lang="ja-JP" altLang="en-US" sz="2800"/>
              <a:t>アプリケーション開発講習会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4114800" cy="701675"/>
          </a:xfrm>
        </p:spPr>
        <p:txBody>
          <a:bodyPr/>
          <a:lstStyle/>
          <a:p>
            <a:r>
              <a:rPr lang="ja-JP" altLang="en-US" sz="3200"/>
              <a:t>巡回セールスマン問題</a:t>
            </a:r>
          </a:p>
        </p:txBody>
      </p:sp>
      <p:grpSp>
        <p:nvGrpSpPr>
          <p:cNvPr id="604189" name="Group 29"/>
          <p:cNvGrpSpPr>
            <a:grpSpLocks/>
          </p:cNvGrpSpPr>
          <p:nvPr/>
        </p:nvGrpSpPr>
        <p:grpSpPr bwMode="auto">
          <a:xfrm>
            <a:off x="4103688" y="1125538"/>
            <a:ext cx="4860925" cy="4464050"/>
            <a:chOff x="249" y="663"/>
            <a:chExt cx="3175" cy="2812"/>
          </a:xfrm>
        </p:grpSpPr>
        <p:sp>
          <p:nvSpPr>
            <p:cNvPr id="604164" name="Rectangle 4"/>
            <p:cNvSpPr>
              <a:spLocks noChangeArrowheads="1"/>
            </p:cNvSpPr>
            <p:nvPr/>
          </p:nvSpPr>
          <p:spPr bwMode="auto">
            <a:xfrm>
              <a:off x="249" y="663"/>
              <a:ext cx="3175" cy="28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04165" name="Picture 5" descr="MCj0431627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935"/>
              <a:ext cx="383" cy="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166" name="Picture 6" descr="MCj0431627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1344"/>
              <a:ext cx="383" cy="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167" name="Picture 7" descr="MCj0431627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115"/>
              <a:ext cx="383" cy="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168" name="Picture 8" descr="MCj0431627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60"/>
              <a:ext cx="383" cy="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169" name="Picture 9" descr="MCj0431627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750"/>
              <a:ext cx="383" cy="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04170" name="AutoShape 10"/>
            <p:cNvCxnSpPr>
              <a:cxnSpLocks noChangeShapeType="1"/>
              <a:stCxn id="604165" idx="3"/>
              <a:endCxn id="604166" idx="1"/>
            </p:cNvCxnSpPr>
            <p:nvPr/>
          </p:nvCxnSpPr>
          <p:spPr bwMode="auto">
            <a:xfrm>
              <a:off x="995" y="1127"/>
              <a:ext cx="1386" cy="4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171" name="AutoShape 11"/>
            <p:cNvCxnSpPr>
              <a:cxnSpLocks noChangeShapeType="1"/>
              <a:stCxn id="604165" idx="2"/>
              <a:endCxn id="604167" idx="1"/>
            </p:cNvCxnSpPr>
            <p:nvPr/>
          </p:nvCxnSpPr>
          <p:spPr bwMode="auto">
            <a:xfrm>
              <a:off x="804" y="1318"/>
              <a:ext cx="443" cy="9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172" name="AutoShape 12"/>
            <p:cNvCxnSpPr>
              <a:cxnSpLocks noChangeShapeType="1"/>
              <a:stCxn id="604165" idx="3"/>
              <a:endCxn id="604169" idx="0"/>
            </p:cNvCxnSpPr>
            <p:nvPr/>
          </p:nvCxnSpPr>
          <p:spPr bwMode="auto">
            <a:xfrm>
              <a:off x="995" y="1127"/>
              <a:ext cx="1261" cy="16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173" name="AutoShape 13"/>
            <p:cNvCxnSpPr>
              <a:cxnSpLocks noChangeShapeType="1"/>
              <a:stCxn id="604165" idx="2"/>
              <a:endCxn id="604168" idx="1"/>
            </p:cNvCxnSpPr>
            <p:nvPr/>
          </p:nvCxnSpPr>
          <p:spPr bwMode="auto">
            <a:xfrm>
              <a:off x="804" y="1318"/>
              <a:ext cx="2076" cy="10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174" name="AutoShape 14"/>
            <p:cNvCxnSpPr>
              <a:cxnSpLocks noChangeShapeType="1"/>
              <a:stCxn id="604168" idx="0"/>
              <a:endCxn id="604166" idx="2"/>
            </p:cNvCxnSpPr>
            <p:nvPr/>
          </p:nvCxnSpPr>
          <p:spPr bwMode="auto">
            <a:xfrm flipH="1" flipV="1">
              <a:off x="2573" y="1727"/>
              <a:ext cx="499" cy="4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175" name="AutoShape 15"/>
            <p:cNvCxnSpPr>
              <a:cxnSpLocks noChangeShapeType="1"/>
              <a:stCxn id="604168" idx="2"/>
              <a:endCxn id="604169" idx="3"/>
            </p:cNvCxnSpPr>
            <p:nvPr/>
          </p:nvCxnSpPr>
          <p:spPr bwMode="auto">
            <a:xfrm flipH="1">
              <a:off x="2447" y="2543"/>
              <a:ext cx="625" cy="3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176" name="AutoShape 16"/>
            <p:cNvCxnSpPr>
              <a:cxnSpLocks noChangeShapeType="1"/>
              <a:stCxn id="604168" idx="2"/>
              <a:endCxn id="604167" idx="3"/>
            </p:cNvCxnSpPr>
            <p:nvPr/>
          </p:nvCxnSpPr>
          <p:spPr bwMode="auto">
            <a:xfrm flipH="1" flipV="1">
              <a:off x="1630" y="2307"/>
              <a:ext cx="1442" cy="2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177" name="AutoShape 17"/>
            <p:cNvCxnSpPr>
              <a:cxnSpLocks noChangeShapeType="1"/>
              <a:stCxn id="604166" idx="2"/>
              <a:endCxn id="604167" idx="3"/>
            </p:cNvCxnSpPr>
            <p:nvPr/>
          </p:nvCxnSpPr>
          <p:spPr bwMode="auto">
            <a:xfrm flipH="1">
              <a:off x="1630" y="1727"/>
              <a:ext cx="943" cy="5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178" name="AutoShape 18"/>
            <p:cNvCxnSpPr>
              <a:cxnSpLocks noChangeShapeType="1"/>
              <a:stCxn id="604166" idx="2"/>
              <a:endCxn id="604169" idx="0"/>
            </p:cNvCxnSpPr>
            <p:nvPr/>
          </p:nvCxnSpPr>
          <p:spPr bwMode="auto">
            <a:xfrm flipH="1">
              <a:off x="2256" y="1727"/>
              <a:ext cx="317" cy="10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4179" name="Rectangle 19"/>
            <p:cNvSpPr>
              <a:spLocks noChangeArrowheads="1"/>
            </p:cNvSpPr>
            <p:nvPr/>
          </p:nvSpPr>
          <p:spPr bwMode="auto">
            <a:xfrm>
              <a:off x="1474" y="1207"/>
              <a:ext cx="499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/>
                <a:t>30</a:t>
              </a:r>
              <a:r>
                <a:rPr lang="ja-JP" altLang="en-US"/>
                <a:t>分</a:t>
              </a:r>
            </a:p>
          </p:txBody>
        </p:sp>
        <p:sp>
          <p:nvSpPr>
            <p:cNvPr id="604180" name="Rectangle 20"/>
            <p:cNvSpPr>
              <a:spLocks noChangeArrowheads="1"/>
            </p:cNvSpPr>
            <p:nvPr/>
          </p:nvSpPr>
          <p:spPr bwMode="auto">
            <a:xfrm>
              <a:off x="748" y="1842"/>
              <a:ext cx="499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/>
                <a:t>20</a:t>
              </a:r>
              <a:r>
                <a:rPr lang="ja-JP" altLang="en-US"/>
                <a:t>分</a:t>
              </a:r>
            </a:p>
          </p:txBody>
        </p:sp>
        <p:sp>
          <p:nvSpPr>
            <p:cNvPr id="604181" name="Rectangle 21"/>
            <p:cNvSpPr>
              <a:spLocks noChangeArrowheads="1"/>
            </p:cNvSpPr>
            <p:nvPr/>
          </p:nvSpPr>
          <p:spPr bwMode="auto">
            <a:xfrm>
              <a:off x="1610" y="1616"/>
              <a:ext cx="499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/>
                <a:t>50</a:t>
              </a:r>
              <a:r>
                <a:rPr lang="ja-JP" altLang="en-US"/>
                <a:t>分</a:t>
              </a:r>
            </a:p>
          </p:txBody>
        </p:sp>
        <p:sp>
          <p:nvSpPr>
            <p:cNvPr id="604182" name="Rectangle 22"/>
            <p:cNvSpPr>
              <a:spLocks noChangeArrowheads="1"/>
            </p:cNvSpPr>
            <p:nvPr/>
          </p:nvSpPr>
          <p:spPr bwMode="auto">
            <a:xfrm>
              <a:off x="2699" y="1933"/>
              <a:ext cx="499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/>
                <a:t>10</a:t>
              </a:r>
              <a:r>
                <a:rPr lang="ja-JP" altLang="en-US"/>
                <a:t>分</a:t>
              </a:r>
            </a:p>
          </p:txBody>
        </p:sp>
        <p:sp>
          <p:nvSpPr>
            <p:cNvPr id="604183" name="Rectangle 23"/>
            <p:cNvSpPr>
              <a:spLocks noChangeArrowheads="1"/>
            </p:cNvSpPr>
            <p:nvPr/>
          </p:nvSpPr>
          <p:spPr bwMode="auto">
            <a:xfrm>
              <a:off x="2472" y="2704"/>
              <a:ext cx="499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/>
                <a:t>10</a:t>
              </a:r>
              <a:r>
                <a:rPr lang="ja-JP" altLang="en-US"/>
                <a:t>分</a:t>
              </a:r>
            </a:p>
          </p:txBody>
        </p:sp>
        <p:sp>
          <p:nvSpPr>
            <p:cNvPr id="604184" name="Rectangle 24"/>
            <p:cNvSpPr>
              <a:spLocks noChangeArrowheads="1"/>
            </p:cNvSpPr>
            <p:nvPr/>
          </p:nvSpPr>
          <p:spPr bwMode="auto">
            <a:xfrm>
              <a:off x="2154" y="2205"/>
              <a:ext cx="499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/>
                <a:t>15</a:t>
              </a:r>
              <a:r>
                <a:rPr lang="ja-JP" altLang="en-US"/>
                <a:t>分</a:t>
              </a:r>
            </a:p>
          </p:txBody>
        </p:sp>
        <p:sp>
          <p:nvSpPr>
            <p:cNvPr id="604185" name="Rectangle 25"/>
            <p:cNvSpPr>
              <a:spLocks noChangeArrowheads="1"/>
            </p:cNvSpPr>
            <p:nvPr/>
          </p:nvSpPr>
          <p:spPr bwMode="auto">
            <a:xfrm>
              <a:off x="1746" y="2024"/>
              <a:ext cx="499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/>
                <a:t>15</a:t>
              </a:r>
              <a:r>
                <a:rPr lang="ja-JP" altLang="en-US"/>
                <a:t>分</a:t>
              </a:r>
            </a:p>
          </p:txBody>
        </p:sp>
        <p:sp>
          <p:nvSpPr>
            <p:cNvPr id="604187" name="Rectangle 27"/>
            <p:cNvSpPr>
              <a:spLocks noChangeArrowheads="1"/>
            </p:cNvSpPr>
            <p:nvPr/>
          </p:nvSpPr>
          <p:spPr bwMode="auto">
            <a:xfrm>
              <a:off x="1066" y="1298"/>
              <a:ext cx="499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/>
                <a:t>40</a:t>
              </a:r>
              <a:r>
                <a:rPr lang="ja-JP" altLang="en-US"/>
                <a:t>分</a:t>
              </a:r>
            </a:p>
          </p:txBody>
        </p:sp>
      </p:grpSp>
      <p:sp>
        <p:nvSpPr>
          <p:cNvPr id="604188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3816350" cy="4752975"/>
          </a:xfrm>
          <a:noFill/>
          <a:ln/>
        </p:spPr>
        <p:txBody>
          <a:bodyPr/>
          <a:lstStyle/>
          <a:p>
            <a:r>
              <a:rPr lang="ja-JP" altLang="en-US" sz="2800"/>
              <a:t>右図のすべての家をめぐるルートを得る</a:t>
            </a:r>
          </a:p>
          <a:p>
            <a:r>
              <a:rPr lang="ja-JP" altLang="en-US" sz="2800"/>
              <a:t>数学的にはグラフ理論により定義される</a:t>
            </a:r>
          </a:p>
          <a:p>
            <a:r>
              <a:rPr lang="ja-JP" altLang="en-US" sz="2800"/>
              <a:t>家（ノード）が少なければ最適解を得るのも容易だが</a:t>
            </a:r>
          </a:p>
          <a:p>
            <a:r>
              <a:rPr lang="ja-JP" altLang="en-US" sz="2800"/>
              <a:t>複雑な場合は遺伝的アルゴリズムが有効らしい</a:t>
            </a:r>
          </a:p>
        </p:txBody>
      </p:sp>
      <p:pic>
        <p:nvPicPr>
          <p:cNvPr id="604192" name="Picture 32" descr="MCPE02382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825" y="4149725"/>
            <a:ext cx="6477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3" name="AutoShape 33"/>
          <p:cNvSpPr>
            <a:spLocks noChangeArrowheads="1"/>
          </p:cNvSpPr>
          <p:nvPr/>
        </p:nvSpPr>
        <p:spPr bwMode="auto">
          <a:xfrm>
            <a:off x="900113" y="5805488"/>
            <a:ext cx="6769100" cy="8636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>
                <a:solidFill>
                  <a:srgbClr val="3C0000"/>
                </a:solidFill>
              </a:rPr>
              <a:t>巡回東大生問題を得るにはこの応用でいけるか</a:t>
            </a:r>
            <a:r>
              <a:rPr lang="ja-JP" altLang="en-US">
                <a:solidFill>
                  <a:srgbClr val="3C0000"/>
                </a:solidFill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8" grpId="0" build="p"/>
      <p:bldP spid="6041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今後の手当て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707188" cy="3629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/>
              <a:t>研究室の案内</a:t>
            </a:r>
            <a:r>
              <a:rPr lang="en-US" altLang="ja-JP" sz="2800"/>
              <a:t>URL</a:t>
            </a:r>
            <a:r>
              <a:rPr lang="ja-JP" altLang="en-US" sz="2800"/>
              <a:t>をセット</a:t>
            </a:r>
          </a:p>
          <a:p>
            <a:pPr lvl="1">
              <a:lnSpc>
                <a:spcPct val="90000"/>
              </a:lnSpc>
            </a:pPr>
            <a:r>
              <a:rPr lang="ja-JP" altLang="en-US" sz="2400"/>
              <a:t>現状は図書館（室）のみ</a:t>
            </a:r>
          </a:p>
          <a:p>
            <a:pPr>
              <a:lnSpc>
                <a:spcPct val="90000"/>
              </a:lnSpc>
            </a:pPr>
            <a:r>
              <a:rPr lang="ja-JP" altLang="en-US" sz="2800"/>
              <a:t>各図書館（室）の特殊事情を確認し、簡単なものは反映</a:t>
            </a:r>
          </a:p>
          <a:p>
            <a:pPr>
              <a:lnSpc>
                <a:spcPct val="90000"/>
              </a:lnSpc>
            </a:pPr>
            <a:r>
              <a:rPr lang="ja-JP" altLang="en-US" sz="2800">
                <a:latin typeface="Arial" panose="020B0604020202020204" pitchFamily="34" charset="0"/>
              </a:rPr>
              <a:t>“</a:t>
            </a:r>
            <a:r>
              <a:rPr lang="ja-JP" altLang="en-US" sz="2800"/>
              <a:t>バスケットに入れた資料を集計する</a:t>
            </a:r>
            <a:r>
              <a:rPr lang="ja-JP" altLang="en-US" sz="2800">
                <a:latin typeface="Arial" panose="020B0604020202020204" pitchFamily="34" charset="0"/>
              </a:rPr>
              <a:t>”</a:t>
            </a:r>
            <a:r>
              <a:rPr lang="ja-JP" altLang="en-US" sz="2800"/>
              <a:t>ボタンを目立たせる</a:t>
            </a:r>
          </a:p>
          <a:p>
            <a:pPr>
              <a:lnSpc>
                <a:spcPct val="90000"/>
              </a:lnSpc>
            </a:pPr>
            <a:r>
              <a:rPr lang="ja-JP" altLang="en-US" sz="2800"/>
              <a:t>地区（キャンパス）巡回順の選択方法の見直し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6697663" cy="1143000"/>
          </a:xfrm>
        </p:spPr>
        <p:txBody>
          <a:bodyPr/>
          <a:lstStyle/>
          <a:p>
            <a:r>
              <a:rPr lang="ja-JP" altLang="en-US" sz="4000"/>
              <a:t>東京大学</a:t>
            </a:r>
            <a:r>
              <a:rPr lang="en-US" altLang="ja-JP" sz="4000"/>
              <a:t>OPAC</a:t>
            </a:r>
            <a:r>
              <a:rPr lang="ja-JP" altLang="en-US" sz="4000"/>
              <a:t>バスケットとは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19850" cy="3844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/>
              <a:t>東京大学</a:t>
            </a:r>
            <a:r>
              <a:rPr lang="en-US" altLang="ja-JP"/>
              <a:t>OPAC</a:t>
            </a:r>
            <a:r>
              <a:rPr lang="ja-JP" altLang="en-US"/>
              <a:t>にバスケット（買い物カゴ）機能を追加</a:t>
            </a:r>
          </a:p>
          <a:p>
            <a:pPr>
              <a:lnSpc>
                <a:spcPct val="90000"/>
              </a:lnSpc>
            </a:pPr>
            <a:r>
              <a:rPr lang="ja-JP" altLang="en-US"/>
              <a:t>バスケットにいれた資料の地区（キャンパス）間収集経路を提示</a:t>
            </a:r>
          </a:p>
          <a:p>
            <a:pPr lvl="1">
              <a:lnSpc>
                <a:spcPct val="90000"/>
              </a:lnSpc>
            </a:pPr>
            <a:r>
              <a:rPr lang="ja-JP" altLang="en-US"/>
              <a:t>東京大学のような多くの部局図書館室がある大学向き</a:t>
            </a:r>
          </a:p>
          <a:p>
            <a:pPr>
              <a:lnSpc>
                <a:spcPct val="90000"/>
              </a:lnSpc>
            </a:pPr>
            <a:r>
              <a:rPr lang="ja-JP" altLang="en-US"/>
              <a:t>巻号・年次による学内所蔵館の絞込み機能もあり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79388" y="5516563"/>
            <a:ext cx="8424862" cy="1341437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400"/>
              <a:t>FireFox</a:t>
            </a:r>
            <a:r>
              <a:rPr lang="ja-JP" altLang="en-US" sz="2400"/>
              <a:t>ブラウザにインストール可能。ただし、学内図書館（室）の</a:t>
            </a:r>
          </a:p>
          <a:p>
            <a:pPr algn="ctr"/>
            <a:r>
              <a:rPr lang="ja-JP" altLang="en-US" sz="2400"/>
              <a:t>細かい貸し出し規則や研究室図書室には未対応。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363538"/>
            <a:ext cx="7518400" cy="995362"/>
          </a:xfrm>
        </p:spPr>
        <p:txBody>
          <a:bodyPr/>
          <a:lstStyle/>
          <a:p>
            <a:r>
              <a:rPr lang="ja-JP" altLang="en-US" sz="4000"/>
              <a:t>「東京大学</a:t>
            </a:r>
            <a:r>
              <a:rPr lang="en-US" altLang="ja-JP" sz="4000"/>
              <a:t>OPAC</a:t>
            </a:r>
            <a:r>
              <a:rPr lang="ja-JP" altLang="en-US" sz="4000"/>
              <a:t>バスケット」</a:t>
            </a:r>
            <a:br>
              <a:rPr lang="ja-JP" altLang="en-US" sz="4000"/>
            </a:br>
            <a:r>
              <a:rPr lang="ja-JP" altLang="en-US" sz="4000"/>
              <a:t>インストール後の</a:t>
            </a:r>
            <a:r>
              <a:rPr lang="en-US" altLang="ja-JP" sz="4000"/>
              <a:t>OPAC</a:t>
            </a:r>
            <a:r>
              <a:rPr lang="ja-JP" altLang="en-US" sz="4000"/>
              <a:t>画面例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89138"/>
            <a:ext cx="3844925" cy="4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4127500" cy="420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79388" y="1628775"/>
            <a:ext cx="1873250" cy="360363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>
                <a:solidFill>
                  <a:srgbClr val="3C0000"/>
                </a:solidFill>
                <a:ea typeface="ＭＳ ゴシック" panose="020B0609070205080204" pitchFamily="49" charset="-128"/>
              </a:rPr>
              <a:t>図書型の書誌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4716463" y="1628775"/>
            <a:ext cx="1873250" cy="360363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>
                <a:solidFill>
                  <a:srgbClr val="3C0000"/>
                </a:solidFill>
                <a:ea typeface="ＭＳ ゴシック" panose="020B0609070205080204" pitchFamily="49" charset="-128"/>
              </a:rPr>
              <a:t>雑誌型の書誌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50825" y="2997200"/>
            <a:ext cx="1728788" cy="431800"/>
          </a:xfrm>
          <a:prstGeom prst="rect">
            <a:avLst/>
          </a:prstGeom>
          <a:solidFill>
            <a:srgbClr val="FF99CC">
              <a:alpha val="19000"/>
            </a:srgbClr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787900" y="2852738"/>
            <a:ext cx="1584325" cy="647700"/>
          </a:xfrm>
          <a:prstGeom prst="rect">
            <a:avLst/>
          </a:prstGeom>
          <a:solidFill>
            <a:srgbClr val="FF99CC">
              <a:alpha val="19000"/>
            </a:srgbClr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50825" y="4797425"/>
            <a:ext cx="1152525" cy="431800"/>
          </a:xfrm>
          <a:prstGeom prst="rect">
            <a:avLst/>
          </a:prstGeom>
          <a:solidFill>
            <a:srgbClr val="FF99CC">
              <a:alpha val="30000"/>
            </a:srgbClr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4716463" y="4581525"/>
            <a:ext cx="1152525" cy="431800"/>
          </a:xfrm>
          <a:prstGeom prst="rect">
            <a:avLst/>
          </a:prstGeom>
          <a:solidFill>
            <a:srgbClr val="FF99CC">
              <a:alpha val="30000"/>
            </a:srgbClr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1042988" y="5949950"/>
            <a:ext cx="6624637" cy="6477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>
                <a:ea typeface="ＭＳ ゴシック" panose="020B0609070205080204" pitchFamily="49" charset="-128"/>
              </a:rPr>
              <a:t>書誌データの上下にボタンや入力欄を追加！</a:t>
            </a:r>
          </a:p>
        </p:txBody>
      </p:sp>
      <p:cxnSp>
        <p:nvCxnSpPr>
          <p:cNvPr id="6160" name="AutoShape 16"/>
          <p:cNvCxnSpPr>
            <a:cxnSpLocks noChangeShapeType="1"/>
            <a:stCxn id="6154" idx="3"/>
            <a:endCxn id="6159" idx="0"/>
          </p:cNvCxnSpPr>
          <p:nvPr/>
        </p:nvCxnSpPr>
        <p:spPr bwMode="auto">
          <a:xfrm>
            <a:off x="1992313" y="3213100"/>
            <a:ext cx="2363787" cy="281781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1" name="AutoShape 17"/>
          <p:cNvCxnSpPr>
            <a:cxnSpLocks noChangeShapeType="1"/>
            <a:stCxn id="6157" idx="3"/>
            <a:endCxn id="6159" idx="0"/>
          </p:cNvCxnSpPr>
          <p:nvPr/>
        </p:nvCxnSpPr>
        <p:spPr bwMode="auto">
          <a:xfrm>
            <a:off x="1416050" y="5013325"/>
            <a:ext cx="2940050" cy="1017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3" name="AutoShape 19"/>
          <p:cNvCxnSpPr>
            <a:cxnSpLocks noChangeShapeType="1"/>
            <a:stCxn id="6155" idx="2"/>
            <a:endCxn id="6159" idx="3"/>
          </p:cNvCxnSpPr>
          <p:nvPr/>
        </p:nvCxnSpPr>
        <p:spPr bwMode="auto">
          <a:xfrm>
            <a:off x="5580063" y="3513138"/>
            <a:ext cx="2087562" cy="27606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4" name="AutoShape 20"/>
          <p:cNvCxnSpPr>
            <a:cxnSpLocks noChangeShapeType="1"/>
            <a:stCxn id="6158" idx="3"/>
            <a:endCxn id="6159" idx="3"/>
          </p:cNvCxnSpPr>
          <p:nvPr/>
        </p:nvCxnSpPr>
        <p:spPr bwMode="auto">
          <a:xfrm>
            <a:off x="5881688" y="4797425"/>
            <a:ext cx="1785937" cy="14763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0"/>
            <a:ext cx="2003425" cy="747713"/>
          </a:xfrm>
        </p:spPr>
        <p:txBody>
          <a:bodyPr/>
          <a:lstStyle/>
          <a:p>
            <a:r>
              <a:rPr lang="ja-JP" altLang="en-US" sz="4000"/>
              <a:t>使い方</a:t>
            </a:r>
          </a:p>
        </p:txBody>
      </p: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50825" y="908050"/>
            <a:ext cx="4032250" cy="2030413"/>
            <a:chOff x="158" y="481"/>
            <a:chExt cx="2540" cy="1279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35"/>
              <a:ext cx="2132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249" y="708"/>
              <a:ext cx="1180" cy="227"/>
            </a:xfrm>
            <a:prstGeom prst="horizont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>
                  <a:solidFill>
                    <a:srgbClr val="3C0000"/>
                  </a:solidFill>
                  <a:ea typeface="ＭＳ ゴシック" panose="020B0609070205080204" pitchFamily="49" charset="-128"/>
                </a:rPr>
                <a:t>図書型の書誌</a:t>
              </a: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249" y="980"/>
              <a:ext cx="1542" cy="273"/>
            </a:xfrm>
            <a:prstGeom prst="rect">
              <a:avLst/>
            </a:prstGeom>
            <a:noFill/>
            <a:ln w="22225" cap="rnd">
              <a:solidFill>
                <a:srgbClr val="FF00FF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80" name="AutoShape 12"/>
            <p:cNvSpPr>
              <a:spLocks noChangeArrowheads="1"/>
            </p:cNvSpPr>
            <p:nvPr/>
          </p:nvSpPr>
          <p:spPr bwMode="auto">
            <a:xfrm>
              <a:off x="1791" y="481"/>
              <a:ext cx="907" cy="272"/>
            </a:xfrm>
            <a:prstGeom prst="wedgeRoundRectCallout">
              <a:avLst>
                <a:gd name="adj1" fmla="val -68523"/>
                <a:gd name="adj2" fmla="val 170588"/>
                <a:gd name="adj3" fmla="val 16667"/>
              </a:avLst>
            </a:prstGeom>
            <a:solidFill>
              <a:srgbClr val="FFFF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ja-JP" altLang="en-US">
                  <a:ea typeface="ＭＳ ゴシック" panose="020B0609070205080204" pitchFamily="49" charset="-128"/>
                </a:rPr>
                <a:t>クリック</a:t>
              </a:r>
            </a:p>
          </p:txBody>
        </p:sp>
      </p:grpSp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323850" y="3284538"/>
            <a:ext cx="3816350" cy="2789237"/>
            <a:chOff x="204" y="2160"/>
            <a:chExt cx="2404" cy="1757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795"/>
              <a:ext cx="1996" cy="1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7" name="AutoShape 9"/>
            <p:cNvSpPr>
              <a:spLocks noChangeArrowheads="1"/>
            </p:cNvSpPr>
            <p:nvPr/>
          </p:nvSpPr>
          <p:spPr bwMode="auto">
            <a:xfrm>
              <a:off x="204" y="2523"/>
              <a:ext cx="1180" cy="227"/>
            </a:xfrm>
            <a:prstGeom prst="horizontalScrol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>
                  <a:solidFill>
                    <a:srgbClr val="3C0000"/>
                  </a:solidFill>
                  <a:ea typeface="ＭＳ ゴシック" panose="020B0609070205080204" pitchFamily="49" charset="-128"/>
                </a:rPr>
                <a:t>雑誌型の書誌</a:t>
              </a:r>
            </a:p>
          </p:txBody>
        </p:sp>
        <p:sp>
          <p:nvSpPr>
            <p:cNvPr id="7181" name="AutoShape 13"/>
            <p:cNvSpPr>
              <a:spLocks noChangeArrowheads="1"/>
            </p:cNvSpPr>
            <p:nvPr/>
          </p:nvSpPr>
          <p:spPr bwMode="auto">
            <a:xfrm>
              <a:off x="1474" y="2160"/>
              <a:ext cx="1134" cy="363"/>
            </a:xfrm>
            <a:prstGeom prst="wedgeRoundRectCallout">
              <a:avLst>
                <a:gd name="adj1" fmla="val -48588"/>
                <a:gd name="adj2" fmla="val 131819"/>
                <a:gd name="adj3" fmla="val 16667"/>
              </a:avLst>
            </a:prstGeom>
            <a:solidFill>
              <a:srgbClr val="FFFF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ja-JP" altLang="en-US" sz="1600">
                  <a:ea typeface="ＭＳ ゴシック" panose="020B0609070205080204" pitchFamily="49" charset="-128"/>
                </a:rPr>
                <a:t>巻年次を入力後、</a:t>
              </a:r>
            </a:p>
            <a:p>
              <a:pPr algn="ctr"/>
              <a:r>
                <a:rPr lang="ja-JP" altLang="en-US" sz="1600">
                  <a:ea typeface="ＭＳ ゴシック" panose="020B0609070205080204" pitchFamily="49" charset="-128"/>
                </a:rPr>
                <a:t>クリック</a:t>
              </a:r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249" y="2840"/>
              <a:ext cx="1542" cy="273"/>
            </a:xfrm>
            <a:prstGeom prst="rect">
              <a:avLst/>
            </a:prstGeom>
            <a:noFill/>
            <a:ln w="22225" cap="rnd">
              <a:solidFill>
                <a:srgbClr val="FF00FF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193" name="Group 25"/>
          <p:cNvGrpSpPr>
            <a:grpSpLocks/>
          </p:cNvGrpSpPr>
          <p:nvPr/>
        </p:nvGrpSpPr>
        <p:grpSpPr bwMode="auto">
          <a:xfrm>
            <a:off x="4427538" y="1557338"/>
            <a:ext cx="3311525" cy="3743325"/>
            <a:chOff x="2789" y="981"/>
            <a:chExt cx="2086" cy="2358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1661"/>
              <a:ext cx="2086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85" name="AutoShape 17"/>
            <p:cNvSpPr>
              <a:spLocks noChangeArrowheads="1"/>
            </p:cNvSpPr>
            <p:nvPr/>
          </p:nvSpPr>
          <p:spPr bwMode="auto">
            <a:xfrm rot="14618814">
              <a:off x="2858" y="2636"/>
              <a:ext cx="680" cy="726"/>
            </a:xfrm>
            <a:prstGeom prst="curvedRightArrow">
              <a:avLst>
                <a:gd name="adj1" fmla="val 21353"/>
                <a:gd name="adj2" fmla="val 42706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87" name="AutoShape 19"/>
            <p:cNvSpPr>
              <a:spLocks noChangeArrowheads="1"/>
            </p:cNvSpPr>
            <p:nvPr/>
          </p:nvSpPr>
          <p:spPr bwMode="auto">
            <a:xfrm rot="6912940" flipV="1">
              <a:off x="3038" y="823"/>
              <a:ext cx="390" cy="705"/>
            </a:xfrm>
            <a:prstGeom prst="curvedRightArrow">
              <a:avLst>
                <a:gd name="adj1" fmla="val 36154"/>
                <a:gd name="adj2" fmla="val 72308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194" name="Group 26"/>
          <p:cNvGrpSpPr>
            <a:grpSpLocks/>
          </p:cNvGrpSpPr>
          <p:nvPr/>
        </p:nvGrpSpPr>
        <p:grpSpPr bwMode="auto">
          <a:xfrm>
            <a:off x="4427538" y="1341438"/>
            <a:ext cx="4105275" cy="1800225"/>
            <a:chOff x="2789" y="845"/>
            <a:chExt cx="2586" cy="1134"/>
          </a:xfrm>
        </p:grpSpPr>
        <p:sp>
          <p:nvSpPr>
            <p:cNvPr id="7189" name="AutoShape 21"/>
            <p:cNvSpPr>
              <a:spLocks noChangeArrowheads="1"/>
            </p:cNvSpPr>
            <p:nvPr/>
          </p:nvSpPr>
          <p:spPr bwMode="auto">
            <a:xfrm>
              <a:off x="2789" y="1616"/>
              <a:ext cx="1951" cy="363"/>
            </a:xfrm>
            <a:prstGeom prst="roundRect">
              <a:avLst>
                <a:gd name="adj" fmla="val 16667"/>
              </a:avLst>
            </a:prstGeom>
            <a:noFill/>
            <a:ln w="28575" cap="rnd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90" name="AutoShape 22"/>
            <p:cNvSpPr>
              <a:spLocks noChangeArrowheads="1"/>
            </p:cNvSpPr>
            <p:nvPr/>
          </p:nvSpPr>
          <p:spPr bwMode="auto">
            <a:xfrm>
              <a:off x="3833" y="845"/>
              <a:ext cx="1542" cy="589"/>
            </a:xfrm>
            <a:prstGeom prst="wedgeRectCallout">
              <a:avLst>
                <a:gd name="adj1" fmla="val -29250"/>
                <a:gd name="adj2" fmla="val 6850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ja-JP" altLang="en-US"/>
                <a:t>バスケットに必要な資料を入れたら、このボタンをクリック</a:t>
              </a:r>
            </a:p>
          </p:txBody>
        </p:sp>
      </p:grp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179388" y="836613"/>
            <a:ext cx="4105275" cy="532923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179388" y="6165850"/>
            <a:ext cx="3313112" cy="50323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/>
              <a:t>必要なだけ繰り返し（最大</a:t>
            </a:r>
            <a:r>
              <a:rPr lang="en-US" altLang="ja-JP"/>
              <a:t>20</a:t>
            </a:r>
            <a:r>
              <a:rPr lang="ja-JP" altLang="en-US"/>
              <a:t>件</a:t>
            </a:r>
            <a:r>
              <a:rPr lang="en-US" altLang="ja-JP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4392612" cy="908050"/>
          </a:xfrm>
        </p:spPr>
        <p:txBody>
          <a:bodyPr/>
          <a:lstStyle/>
          <a:p>
            <a:r>
              <a:rPr lang="ja-JP" altLang="en-US" sz="4000"/>
              <a:t>パラメータ設定画面</a:t>
            </a:r>
          </a:p>
        </p:txBody>
      </p:sp>
      <p:pic>
        <p:nvPicPr>
          <p:cNvPr id="5990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4765675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9051" name="Group 11"/>
          <p:cNvGrpSpPr>
            <a:grpSpLocks/>
          </p:cNvGrpSpPr>
          <p:nvPr/>
        </p:nvGrpSpPr>
        <p:grpSpPr bwMode="auto">
          <a:xfrm>
            <a:off x="1258888" y="2060575"/>
            <a:ext cx="7345362" cy="3024188"/>
            <a:chOff x="793" y="1298"/>
            <a:chExt cx="4627" cy="1905"/>
          </a:xfrm>
        </p:grpSpPr>
        <p:sp>
          <p:nvSpPr>
            <p:cNvPr id="599045" name="Rectangle 5"/>
            <p:cNvSpPr>
              <a:spLocks noChangeArrowheads="1"/>
            </p:cNvSpPr>
            <p:nvPr/>
          </p:nvSpPr>
          <p:spPr bwMode="auto">
            <a:xfrm>
              <a:off x="793" y="1752"/>
              <a:ext cx="2949" cy="1451"/>
            </a:xfrm>
            <a:prstGeom prst="rect">
              <a:avLst/>
            </a:prstGeom>
            <a:noFill/>
            <a:ln w="31750">
              <a:solidFill>
                <a:srgbClr val="FF00FF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9046" name="AutoShape 6"/>
            <p:cNvSpPr>
              <a:spLocks noChangeArrowheads="1"/>
            </p:cNvSpPr>
            <p:nvPr/>
          </p:nvSpPr>
          <p:spPr bwMode="auto">
            <a:xfrm>
              <a:off x="4286" y="1298"/>
              <a:ext cx="1134" cy="817"/>
            </a:xfrm>
            <a:prstGeom prst="wedgeRectCallout">
              <a:avLst>
                <a:gd name="adj1" fmla="val -93829"/>
                <a:gd name="adj2" fmla="val 596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ja-JP"/>
                <a:t>①</a:t>
              </a:r>
              <a:r>
                <a:rPr lang="ja-JP" altLang="en-US"/>
                <a:t>文献集めを開始する地区</a:t>
              </a:r>
            </a:p>
            <a:p>
              <a:pPr algn="ctr"/>
              <a:r>
                <a:rPr lang="ja-JP" altLang="en-US"/>
                <a:t>（キャンパス）を</a:t>
              </a:r>
            </a:p>
            <a:p>
              <a:pPr algn="ctr"/>
              <a:r>
                <a:rPr lang="ja-JP" altLang="en-US"/>
                <a:t>指定</a:t>
              </a:r>
            </a:p>
          </p:txBody>
        </p:sp>
      </p:grpSp>
      <p:grpSp>
        <p:nvGrpSpPr>
          <p:cNvPr id="599052" name="Group 12"/>
          <p:cNvGrpSpPr>
            <a:grpSpLocks/>
          </p:cNvGrpSpPr>
          <p:nvPr/>
        </p:nvGrpSpPr>
        <p:grpSpPr bwMode="auto">
          <a:xfrm>
            <a:off x="1331913" y="5229225"/>
            <a:ext cx="5616575" cy="792163"/>
            <a:chOff x="839" y="3294"/>
            <a:chExt cx="3538" cy="499"/>
          </a:xfrm>
        </p:grpSpPr>
        <p:sp>
          <p:nvSpPr>
            <p:cNvPr id="599047" name="AutoShape 7"/>
            <p:cNvSpPr>
              <a:spLocks noChangeArrowheads="1"/>
            </p:cNvSpPr>
            <p:nvPr/>
          </p:nvSpPr>
          <p:spPr bwMode="auto">
            <a:xfrm>
              <a:off x="839" y="3430"/>
              <a:ext cx="499" cy="363"/>
            </a:xfrm>
            <a:prstGeom prst="flowChartProcess">
              <a:avLst/>
            </a:prstGeom>
            <a:noFill/>
            <a:ln w="25400">
              <a:solidFill>
                <a:srgbClr val="FF00FF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9048" name="AutoShape 8"/>
            <p:cNvSpPr>
              <a:spLocks noChangeArrowheads="1"/>
            </p:cNvSpPr>
            <p:nvPr/>
          </p:nvSpPr>
          <p:spPr bwMode="auto">
            <a:xfrm>
              <a:off x="1882" y="3294"/>
              <a:ext cx="2495" cy="272"/>
            </a:xfrm>
            <a:prstGeom prst="wedgeRectCallout">
              <a:avLst>
                <a:gd name="adj1" fmla="val -70361"/>
                <a:gd name="adj2" fmla="val 58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ja-JP"/>
                <a:t>②</a:t>
              </a:r>
              <a:r>
                <a:rPr lang="ja-JP" altLang="en-US"/>
                <a:t>貸出可な図書館（室）や資料に限定</a:t>
              </a:r>
            </a:p>
          </p:txBody>
        </p:sp>
      </p:grpSp>
      <p:grpSp>
        <p:nvGrpSpPr>
          <p:cNvPr id="599053" name="Group 13"/>
          <p:cNvGrpSpPr>
            <a:grpSpLocks/>
          </p:cNvGrpSpPr>
          <p:nvPr/>
        </p:nvGrpSpPr>
        <p:grpSpPr bwMode="auto">
          <a:xfrm>
            <a:off x="2411413" y="5949950"/>
            <a:ext cx="3313112" cy="431800"/>
            <a:chOff x="1519" y="3748"/>
            <a:chExt cx="2087" cy="272"/>
          </a:xfrm>
        </p:grpSpPr>
        <p:sp>
          <p:nvSpPr>
            <p:cNvPr id="599049" name="AutoShape 9"/>
            <p:cNvSpPr>
              <a:spLocks noChangeArrowheads="1"/>
            </p:cNvSpPr>
            <p:nvPr/>
          </p:nvSpPr>
          <p:spPr bwMode="auto">
            <a:xfrm>
              <a:off x="1519" y="3838"/>
              <a:ext cx="272" cy="182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9050" name="AutoShape 10"/>
            <p:cNvSpPr>
              <a:spLocks noChangeArrowheads="1"/>
            </p:cNvSpPr>
            <p:nvPr/>
          </p:nvSpPr>
          <p:spPr bwMode="auto">
            <a:xfrm>
              <a:off x="2154" y="3748"/>
              <a:ext cx="1452" cy="272"/>
            </a:xfrm>
            <a:prstGeom prst="wedgeRoundRectCallout">
              <a:avLst>
                <a:gd name="adj1" fmla="val -72796"/>
                <a:gd name="adj2" fmla="val 20222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ja-JP"/>
                <a:t>③</a:t>
              </a:r>
              <a:r>
                <a:rPr lang="ja-JP" altLang="en-US"/>
                <a:t>パラメータを確定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3970337" cy="773112"/>
          </a:xfrm>
        </p:spPr>
        <p:txBody>
          <a:bodyPr/>
          <a:lstStyle/>
          <a:p>
            <a:r>
              <a:rPr lang="ja-JP" altLang="en-US" sz="4000"/>
              <a:t>結果表示</a:t>
            </a:r>
          </a:p>
        </p:txBody>
      </p:sp>
      <p:pic>
        <p:nvPicPr>
          <p:cNvPr id="600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5033962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0069" name="AutoShape 5"/>
          <p:cNvSpPr>
            <a:spLocks noChangeArrowheads="1"/>
          </p:cNvSpPr>
          <p:nvPr/>
        </p:nvSpPr>
        <p:spPr bwMode="auto">
          <a:xfrm>
            <a:off x="6659563" y="3141663"/>
            <a:ext cx="1728787" cy="1943100"/>
          </a:xfrm>
          <a:prstGeom prst="wedgeRectCallout">
            <a:avLst>
              <a:gd name="adj1" fmla="val -84343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ja-JP" altLang="en-US"/>
              <a:t>以下、「本郷キャンパス（浅野地区）」→「本郷キャンパス（弥生地区）」</a:t>
            </a:r>
            <a:r>
              <a:rPr lang="en-US" altLang="ja-JP"/>
              <a:t>…</a:t>
            </a:r>
            <a:r>
              <a:rPr lang="ja-JP" altLang="en-US"/>
              <a:t>と続く</a:t>
            </a:r>
          </a:p>
        </p:txBody>
      </p:sp>
      <p:sp>
        <p:nvSpPr>
          <p:cNvPr id="600070" name="AutoShape 6"/>
          <p:cNvSpPr>
            <a:spLocks noChangeArrowheads="1"/>
          </p:cNvSpPr>
          <p:nvPr/>
        </p:nvSpPr>
        <p:spPr bwMode="auto">
          <a:xfrm>
            <a:off x="1116013" y="4292600"/>
            <a:ext cx="360362" cy="215900"/>
          </a:xfrm>
          <a:prstGeom prst="flowChartProcess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0071" name="AutoShape 7"/>
          <p:cNvSpPr>
            <a:spLocks noChangeArrowheads="1"/>
          </p:cNvSpPr>
          <p:nvPr/>
        </p:nvSpPr>
        <p:spPr bwMode="auto">
          <a:xfrm>
            <a:off x="3635375" y="3213100"/>
            <a:ext cx="2520950" cy="576263"/>
          </a:xfrm>
          <a:prstGeom prst="wedgeRoundRectCallout">
            <a:avLst>
              <a:gd name="adj1" fmla="val -142130"/>
              <a:gd name="adj2" fmla="val 1249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ja-JP" altLang="en-US" sz="1400"/>
              <a:t>フォントが大きい図書館（室）が標記の地区にあり</a:t>
            </a:r>
          </a:p>
        </p:txBody>
      </p:sp>
      <p:sp>
        <p:nvSpPr>
          <p:cNvPr id="600072" name="Rectangle 8"/>
          <p:cNvSpPr>
            <a:spLocks noChangeArrowheads="1"/>
          </p:cNvSpPr>
          <p:nvPr/>
        </p:nvSpPr>
        <p:spPr bwMode="auto">
          <a:xfrm>
            <a:off x="971550" y="3789363"/>
            <a:ext cx="4176713" cy="8636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0073" name="AutoShape 9"/>
          <p:cNvSpPr>
            <a:spLocks noChangeArrowheads="1"/>
          </p:cNvSpPr>
          <p:nvPr/>
        </p:nvSpPr>
        <p:spPr bwMode="auto">
          <a:xfrm>
            <a:off x="2411413" y="5157788"/>
            <a:ext cx="3889375" cy="358775"/>
          </a:xfrm>
          <a:prstGeom prst="wedgeRectCallout">
            <a:avLst>
              <a:gd name="adj1" fmla="val -56491"/>
              <a:gd name="adj2" fmla="val -2013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ja-JP" altLang="en-US"/>
              <a:t>指定した巻年次に合う所蔵のみ表示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911975" cy="863600"/>
          </a:xfrm>
        </p:spPr>
        <p:txBody>
          <a:bodyPr/>
          <a:lstStyle/>
          <a:p>
            <a:r>
              <a:rPr lang="ja-JP" altLang="en-US"/>
              <a:t>なぜバスケット機能なのか？</a:t>
            </a:r>
          </a:p>
        </p:txBody>
      </p:sp>
      <p:sp>
        <p:nvSpPr>
          <p:cNvPr id="601093" name="AutoShape 5"/>
          <p:cNvSpPr>
            <a:spLocks noChangeArrowheads="1"/>
          </p:cNvSpPr>
          <p:nvPr/>
        </p:nvSpPr>
        <p:spPr bwMode="auto">
          <a:xfrm>
            <a:off x="468313" y="1341438"/>
            <a:ext cx="2376487" cy="2447925"/>
          </a:xfrm>
          <a:prstGeom prst="cloudCallout">
            <a:avLst>
              <a:gd name="adj1" fmla="val 40847"/>
              <a:gd name="adj2" fmla="val -136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ja-JP" altLang="en-US"/>
              <a:t>法律や経済の資料をまとめてみるには、</a:t>
            </a:r>
          </a:p>
          <a:p>
            <a:pPr algn="ctr"/>
            <a:r>
              <a:rPr lang="ja-JP" altLang="en-US"/>
              <a:t>社会科学研究所図書室はいいかも</a:t>
            </a:r>
          </a:p>
        </p:txBody>
      </p:sp>
      <p:sp>
        <p:nvSpPr>
          <p:cNvPr id="601094" name="AutoShape 6"/>
          <p:cNvSpPr>
            <a:spLocks noChangeArrowheads="1"/>
          </p:cNvSpPr>
          <p:nvPr/>
        </p:nvSpPr>
        <p:spPr bwMode="auto">
          <a:xfrm>
            <a:off x="4284663" y="1412875"/>
            <a:ext cx="3743325" cy="1511300"/>
          </a:xfrm>
          <a:prstGeom prst="cloudCallout">
            <a:avLst>
              <a:gd name="adj1" fmla="val 7676"/>
              <a:gd name="adj2" fmla="val 2878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ja-JP" altLang="en-US"/>
              <a:t>ユーザに応じた学内図書館の提示なんて、</a:t>
            </a:r>
          </a:p>
          <a:p>
            <a:pPr algn="ctr"/>
            <a:r>
              <a:rPr lang="ja-JP" altLang="en-US"/>
              <a:t>以前かんがえたっけ</a:t>
            </a:r>
            <a:r>
              <a:rPr lang="en-US" altLang="ja-JP"/>
              <a:t>…</a:t>
            </a:r>
          </a:p>
        </p:txBody>
      </p:sp>
      <p:sp>
        <p:nvSpPr>
          <p:cNvPr id="601095" name="AutoShape 7"/>
          <p:cNvSpPr>
            <a:spLocks noChangeArrowheads="1"/>
          </p:cNvSpPr>
          <p:nvPr/>
        </p:nvSpPr>
        <p:spPr bwMode="auto">
          <a:xfrm>
            <a:off x="2627313" y="3141663"/>
            <a:ext cx="4392612" cy="122396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“My UT Article Search”</a:t>
            </a:r>
            <a:r>
              <a:rPr lang="ja-JP" altLang="en-US"/>
              <a:t>のように</a:t>
            </a:r>
          </a:p>
          <a:p>
            <a:pPr algn="ctr"/>
            <a:r>
              <a:rPr lang="en-US" altLang="ja-JP"/>
              <a:t>Greasemonkey</a:t>
            </a:r>
            <a:r>
              <a:rPr lang="ja-JP" altLang="en-US"/>
              <a:t>を使えば、</a:t>
            </a:r>
            <a:r>
              <a:rPr lang="en-US" altLang="ja-JP"/>
              <a:t>OPAC</a:t>
            </a:r>
            <a:r>
              <a:rPr lang="ja-JP" altLang="en-US"/>
              <a:t>上に</a:t>
            </a:r>
          </a:p>
          <a:p>
            <a:pPr algn="ctr"/>
            <a:r>
              <a:rPr lang="ja-JP" altLang="en-US"/>
              <a:t>バスケット機能を付与できるのでは？</a:t>
            </a:r>
          </a:p>
        </p:txBody>
      </p:sp>
      <p:sp>
        <p:nvSpPr>
          <p:cNvPr id="601096" name="AutoShape 8"/>
          <p:cNvSpPr>
            <a:spLocks noChangeArrowheads="1"/>
          </p:cNvSpPr>
          <p:nvPr/>
        </p:nvSpPr>
        <p:spPr bwMode="auto">
          <a:xfrm>
            <a:off x="539750" y="4437063"/>
            <a:ext cx="4895850" cy="11525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/>
              <a:t>自作の</a:t>
            </a:r>
            <a:r>
              <a:rPr lang="en-US" altLang="ja-JP"/>
              <a:t>Perl</a:t>
            </a:r>
            <a:r>
              <a:rPr lang="ja-JP" altLang="en-US"/>
              <a:t>モジュール</a:t>
            </a:r>
            <a:r>
              <a:rPr lang="en-US" altLang="ja-JP"/>
              <a:t>MARC::diffSerials </a:t>
            </a:r>
            <a:r>
              <a:rPr lang="ja-JP" altLang="en-US"/>
              <a:t>を</a:t>
            </a:r>
          </a:p>
          <a:p>
            <a:pPr algn="ctr"/>
            <a:r>
              <a:rPr lang="ja-JP" altLang="en-US"/>
              <a:t>使えば、巻号による所蔵館の絞込みもできるかも</a:t>
            </a:r>
          </a:p>
        </p:txBody>
      </p:sp>
      <p:sp>
        <p:nvSpPr>
          <p:cNvPr id="601097" name="Rectangle 9"/>
          <p:cNvSpPr>
            <a:spLocks noChangeArrowheads="1"/>
          </p:cNvSpPr>
          <p:nvPr/>
        </p:nvSpPr>
        <p:spPr bwMode="auto">
          <a:xfrm>
            <a:off x="539750" y="5734050"/>
            <a:ext cx="6480175" cy="863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>
                <a:solidFill>
                  <a:srgbClr val="3C0000"/>
                </a:solidFill>
              </a:rPr>
              <a:t>いままで、考えてきたこと実現してきたことは、</a:t>
            </a:r>
          </a:p>
          <a:p>
            <a:pPr algn="ctr"/>
            <a:r>
              <a:rPr lang="ja-JP" altLang="en-US" sz="2800">
                <a:solidFill>
                  <a:srgbClr val="3C0000"/>
                </a:solidFill>
                <a:ea typeface="HGP創英角ﾎﾟｯﾌﾟ体" panose="040B0A00000000000000" pitchFamily="50" charset="-128"/>
              </a:rPr>
              <a:t>ふとしたはずみで</a:t>
            </a:r>
            <a:r>
              <a:rPr lang="ja-JP" altLang="en-US" sz="2400">
                <a:solidFill>
                  <a:srgbClr val="3C0000"/>
                </a:solidFill>
              </a:rPr>
              <a:t>、つながります！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0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0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010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01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01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01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3" grpId="0" animBg="1"/>
      <p:bldP spid="601094" grpId="0" animBg="1"/>
      <p:bldP spid="601095" grpId="0" animBg="1"/>
      <p:bldP spid="601096" grpId="0" animBg="1"/>
      <p:bldP spid="60109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1512888" cy="647700"/>
          </a:xfrm>
        </p:spPr>
        <p:txBody>
          <a:bodyPr/>
          <a:lstStyle/>
          <a:p>
            <a:r>
              <a:rPr lang="ja-JP" altLang="en-US" sz="4000"/>
              <a:t>実装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7058025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400"/>
              <a:t>OPAC</a:t>
            </a:r>
            <a:r>
              <a:rPr lang="ja-JP" altLang="en-US" sz="2400"/>
              <a:t>画面上のボタンや入力欄、バスケットに入れたデータの保持</a:t>
            </a:r>
          </a:p>
          <a:p>
            <a:pPr lvl="1">
              <a:lnSpc>
                <a:spcPct val="80000"/>
              </a:lnSpc>
            </a:pPr>
            <a:r>
              <a:rPr lang="en-US" altLang="ja-JP" sz="2000"/>
              <a:t>Greasemonkey (Firefox</a:t>
            </a:r>
            <a:r>
              <a:rPr lang="ja-JP" altLang="en-US" sz="2000"/>
              <a:t>アドオン</a:t>
            </a:r>
            <a:r>
              <a:rPr lang="en-US" altLang="ja-JP" sz="2000"/>
              <a:t>)</a:t>
            </a:r>
            <a:r>
              <a:rPr lang="ja-JP" altLang="en-US" sz="2000"/>
              <a:t>を使う</a:t>
            </a:r>
          </a:p>
          <a:p>
            <a:pPr lvl="1">
              <a:lnSpc>
                <a:spcPct val="80000"/>
              </a:lnSpc>
            </a:pPr>
            <a:r>
              <a:rPr lang="en-US" altLang="ja-JP" sz="2000"/>
              <a:t>JavaScript</a:t>
            </a:r>
            <a:r>
              <a:rPr lang="ja-JP" altLang="en-US" sz="2000"/>
              <a:t>と</a:t>
            </a:r>
            <a:r>
              <a:rPr lang="en-US" altLang="ja-JP" sz="2000"/>
              <a:t>DOM</a:t>
            </a:r>
            <a:r>
              <a:rPr lang="ja-JP" altLang="en-US" sz="2000"/>
              <a:t>でどうにか</a:t>
            </a:r>
          </a:p>
          <a:p>
            <a:pPr lvl="1">
              <a:lnSpc>
                <a:spcPct val="80000"/>
              </a:lnSpc>
            </a:pPr>
            <a:r>
              <a:rPr lang="ja-JP" altLang="en-US" sz="2000"/>
              <a:t>現状の</a:t>
            </a:r>
            <a:r>
              <a:rPr lang="en-US" altLang="ja-JP" sz="2000"/>
              <a:t>OPAC</a:t>
            </a:r>
            <a:r>
              <a:rPr lang="ja-JP" altLang="en-US" sz="2000"/>
              <a:t>画面の</a:t>
            </a:r>
            <a:r>
              <a:rPr lang="en-US" altLang="ja-JP" sz="2000"/>
              <a:t>HTML</a:t>
            </a:r>
            <a:r>
              <a:rPr lang="ja-JP" altLang="en-US" sz="2000"/>
              <a:t>だと、あまり凝ったことは無理</a:t>
            </a:r>
          </a:p>
          <a:p>
            <a:pPr>
              <a:lnSpc>
                <a:spcPct val="80000"/>
              </a:lnSpc>
            </a:pPr>
            <a:r>
              <a:rPr lang="ja-JP" altLang="en-US" sz="2400"/>
              <a:t>パラメータ設定画面</a:t>
            </a:r>
          </a:p>
          <a:p>
            <a:pPr lvl="1">
              <a:lnSpc>
                <a:spcPct val="80000"/>
              </a:lnSpc>
            </a:pPr>
            <a:r>
              <a:rPr lang="en-US" altLang="ja-JP" sz="2000"/>
              <a:t>HTML</a:t>
            </a:r>
            <a:r>
              <a:rPr lang="ja-JP" altLang="en-US" sz="2000"/>
              <a:t>と</a:t>
            </a:r>
            <a:r>
              <a:rPr lang="en-US" altLang="ja-JP" sz="2000"/>
              <a:t>JavaScript</a:t>
            </a:r>
            <a:r>
              <a:rPr lang="ja-JP" altLang="en-US" sz="2000"/>
              <a:t>を使う</a:t>
            </a:r>
          </a:p>
          <a:p>
            <a:pPr lvl="1">
              <a:lnSpc>
                <a:spcPct val="80000"/>
              </a:lnSpc>
            </a:pPr>
            <a:r>
              <a:rPr lang="en-US" altLang="ja-JP" sz="2000"/>
              <a:t>Get</a:t>
            </a:r>
            <a:r>
              <a:rPr lang="ja-JP" altLang="en-US" sz="2000"/>
              <a:t>パラメータ付きで</a:t>
            </a:r>
            <a:r>
              <a:rPr lang="en-US" altLang="ja-JP" sz="2000"/>
              <a:t>HTML</a:t>
            </a:r>
            <a:r>
              <a:rPr lang="ja-JP" altLang="en-US" sz="2000"/>
              <a:t>を呼び出し、</a:t>
            </a:r>
            <a:r>
              <a:rPr lang="en-US" altLang="ja-JP" sz="2000"/>
              <a:t>JavaScript</a:t>
            </a:r>
            <a:r>
              <a:rPr lang="ja-JP" altLang="en-US" sz="2000"/>
              <a:t>でそのパラメータを使うのがミソ</a:t>
            </a:r>
          </a:p>
          <a:p>
            <a:pPr>
              <a:lnSpc>
                <a:spcPct val="80000"/>
              </a:lnSpc>
            </a:pPr>
            <a:r>
              <a:rPr lang="ja-JP" altLang="en-US" sz="2400"/>
              <a:t>地区（キャンパス）提示画面</a:t>
            </a:r>
          </a:p>
          <a:p>
            <a:pPr lvl="1">
              <a:lnSpc>
                <a:spcPct val="80000"/>
              </a:lnSpc>
            </a:pPr>
            <a:r>
              <a:rPr lang="en-US" altLang="ja-JP" sz="2000"/>
              <a:t>Perl</a:t>
            </a:r>
            <a:r>
              <a:rPr lang="ja-JP" altLang="en-US" sz="2000"/>
              <a:t>による</a:t>
            </a:r>
            <a:r>
              <a:rPr lang="en-US" altLang="ja-JP" sz="2000"/>
              <a:t>CGI</a:t>
            </a:r>
            <a:r>
              <a:rPr lang="ja-JP" altLang="en-US" sz="2000"/>
              <a:t>により実装</a:t>
            </a:r>
          </a:p>
          <a:p>
            <a:pPr lvl="1">
              <a:lnSpc>
                <a:spcPct val="80000"/>
              </a:lnSpc>
            </a:pPr>
            <a:r>
              <a:rPr lang="en-US" altLang="ja-JP" sz="2000"/>
              <a:t>Perl</a:t>
            </a:r>
            <a:r>
              <a:rPr lang="ja-JP" altLang="en-US" sz="2000"/>
              <a:t>モジュール </a:t>
            </a:r>
            <a:r>
              <a:rPr lang="en-US" altLang="ja-JP" sz="2000"/>
              <a:t>MARC::diffSerials</a:t>
            </a:r>
            <a:r>
              <a:rPr lang="ja-JP" altLang="en-US" sz="2000"/>
              <a:t>を活用</a:t>
            </a:r>
          </a:p>
          <a:p>
            <a:pPr lvl="1">
              <a:lnSpc>
                <a:spcPct val="80000"/>
              </a:lnSpc>
            </a:pPr>
            <a:r>
              <a:rPr lang="ja-JP" altLang="en-US" sz="2000"/>
              <a:t>どの図書館（室）がどこの地区（キャンパス）かは、手入力（研究室所蔵までは労力的に厳しいのでフォローせず）</a:t>
            </a:r>
          </a:p>
          <a:p>
            <a:pPr lvl="1">
              <a:lnSpc>
                <a:spcPct val="80000"/>
              </a:lnSpc>
            </a:pPr>
            <a:r>
              <a:rPr lang="ja-JP" altLang="en-US" sz="2000"/>
              <a:t>利用案内</a:t>
            </a:r>
            <a:r>
              <a:rPr lang="en-US" altLang="ja-JP" sz="2000"/>
              <a:t>URL</a:t>
            </a:r>
            <a:r>
              <a:rPr lang="ja-JP" altLang="en-US" sz="2000"/>
              <a:t>や、貸出可否については、図書館業務システムのデータから取り出し設定</a:t>
            </a:r>
          </a:p>
          <a:p>
            <a:pPr lvl="1">
              <a:lnSpc>
                <a:spcPct val="80000"/>
              </a:lnSpc>
            </a:pPr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02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2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2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2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02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02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02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9400"/>
            <a:ext cx="4043363" cy="846138"/>
          </a:xfrm>
        </p:spPr>
        <p:txBody>
          <a:bodyPr/>
          <a:lstStyle/>
          <a:p>
            <a:r>
              <a:rPr lang="ja-JP" altLang="en-US" sz="2800"/>
              <a:t>巡回セールスマン問題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778625" cy="3629025"/>
          </a:xfrm>
        </p:spPr>
        <p:txBody>
          <a:bodyPr/>
          <a:lstStyle/>
          <a:p>
            <a:r>
              <a:rPr lang="ja-JP" altLang="en-US" sz="2800"/>
              <a:t>「巡回セールスマン問題」</a:t>
            </a:r>
          </a:p>
          <a:p>
            <a:pPr lvl="1"/>
            <a:r>
              <a:rPr lang="ja-JP" altLang="en-US" sz="2400"/>
              <a:t>セールスマンが顧客をめぐるにあたり最短時間（コスト）となる経路を導く問題</a:t>
            </a:r>
          </a:p>
          <a:p>
            <a:r>
              <a:rPr lang="ja-JP" altLang="en-US" sz="2800"/>
              <a:t>「巡回東大生問題」</a:t>
            </a:r>
          </a:p>
          <a:p>
            <a:pPr lvl="1"/>
            <a:r>
              <a:rPr lang="ja-JP" altLang="en-US" sz="2400"/>
              <a:t>東大生が、キャンパス拠点図書館（３館）と部局図書館室（３４館室）をめぐり、最短時間（コスト）で資料を集める経路を導く問題</a:t>
            </a:r>
          </a:p>
          <a:p>
            <a:pPr lvl="1"/>
            <a:r>
              <a:rPr lang="ja-JP" altLang="en-US" sz="2400"/>
              <a:t>前田が（勝手に）命名</a:t>
            </a:r>
          </a:p>
        </p:txBody>
      </p:sp>
      <p:sp>
        <p:nvSpPr>
          <p:cNvPr id="603141" name="Rectangle 5"/>
          <p:cNvSpPr>
            <a:spLocks noChangeArrowheads="1"/>
          </p:cNvSpPr>
          <p:nvPr/>
        </p:nvSpPr>
        <p:spPr bwMode="auto">
          <a:xfrm>
            <a:off x="1116013" y="836613"/>
            <a:ext cx="2016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3200"/>
              <a:t>東　大　生</a:t>
            </a:r>
          </a:p>
        </p:txBody>
      </p:sp>
      <p:grpSp>
        <p:nvGrpSpPr>
          <p:cNvPr id="603145" name="Group 9"/>
          <p:cNvGrpSpPr>
            <a:grpSpLocks/>
          </p:cNvGrpSpPr>
          <p:nvPr/>
        </p:nvGrpSpPr>
        <p:grpSpPr bwMode="auto">
          <a:xfrm>
            <a:off x="1331913" y="692150"/>
            <a:ext cx="1871662" cy="144463"/>
            <a:chOff x="839" y="436"/>
            <a:chExt cx="1179" cy="91"/>
          </a:xfrm>
        </p:grpSpPr>
        <p:sp>
          <p:nvSpPr>
            <p:cNvPr id="603142" name="Line 6"/>
            <p:cNvSpPr>
              <a:spLocks noChangeShapeType="1"/>
            </p:cNvSpPr>
            <p:nvPr/>
          </p:nvSpPr>
          <p:spPr bwMode="auto">
            <a:xfrm>
              <a:off x="839" y="436"/>
              <a:ext cx="11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3143" name="Line 7"/>
            <p:cNvSpPr>
              <a:spLocks noChangeShapeType="1"/>
            </p:cNvSpPr>
            <p:nvPr/>
          </p:nvSpPr>
          <p:spPr bwMode="auto">
            <a:xfrm>
              <a:off x="839" y="527"/>
              <a:ext cx="11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03144" name="AutoShape 8"/>
          <p:cNvSpPr>
            <a:spLocks noChangeArrowheads="1"/>
          </p:cNvSpPr>
          <p:nvPr/>
        </p:nvSpPr>
        <p:spPr bwMode="auto">
          <a:xfrm>
            <a:off x="250825" y="5300663"/>
            <a:ext cx="6624638" cy="11525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/>
              <a:t>東京大学</a:t>
            </a:r>
            <a:r>
              <a:rPr lang="en-US" altLang="ja-JP" sz="2400"/>
              <a:t>OPAC</a:t>
            </a:r>
            <a:r>
              <a:rPr lang="ja-JP" altLang="en-US" sz="2400"/>
              <a:t>バスケットの発展形として、この</a:t>
            </a:r>
          </a:p>
          <a:p>
            <a:pPr algn="ctr"/>
            <a:r>
              <a:rPr lang="ja-JP" altLang="en-US" sz="2400"/>
              <a:t>「巡回東大生問題」を解決するというのがあります。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0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0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9" grpId="0" build="p"/>
      <p:bldP spid="603141" grpId="0"/>
      <p:bldP spid="603144" grpId="0" animBg="1"/>
    </p:bldLst>
  </p:timing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ＭＳ Ｐ明朝"/>
        <a:ea typeface="ＭＳ Ｐ明朝"/>
        <a:cs typeface=""/>
      </a:majorFont>
      <a:minorFont>
        <a:latin typeface="ＭＳ Ｐ明朝"/>
        <a:ea typeface="ＭＳ Ｐ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デザインの設定">
  <a:themeElements>
    <a:clrScheme name="3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デザインの設定">
      <a:majorFont>
        <a:latin typeface="HG丸ｺﾞｼｯｸM-PRO"/>
        <a:ea typeface="HG丸ｺﾞｼｯｸM-PRO"/>
        <a:cs typeface=""/>
      </a:majorFont>
      <a:minorFont>
        <a:latin typeface="HG丸ｺﾞｼｯｸM-PRO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Baran">
  <a:themeElements>
    <a:clrScheme name="Baran 1">
      <a:dk1>
        <a:srgbClr val="003366"/>
      </a:dk1>
      <a:lt1>
        <a:srgbClr val="FFFFFF"/>
      </a:lt1>
      <a:dk2>
        <a:srgbClr val="006699"/>
      </a:dk2>
      <a:lt2>
        <a:srgbClr val="FFFFCC"/>
      </a:lt2>
      <a:accent1>
        <a:srgbClr val="8ED493"/>
      </a:accent1>
      <a:accent2>
        <a:srgbClr val="E3BB7B"/>
      </a:accent2>
      <a:accent3>
        <a:srgbClr val="AAB8CA"/>
      </a:accent3>
      <a:accent4>
        <a:srgbClr val="DADADA"/>
      </a:accent4>
      <a:accent5>
        <a:srgbClr val="C6E6C8"/>
      </a:accent5>
      <a:accent6>
        <a:srgbClr val="CEA96F"/>
      </a:accent6>
      <a:hlink>
        <a:srgbClr val="CCCCFF"/>
      </a:hlink>
      <a:folHlink>
        <a:srgbClr val="0099CC"/>
      </a:folHlink>
    </a:clrScheme>
    <a:fontScheme name="Bara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aran 1">
        <a:dk1>
          <a:srgbClr val="003366"/>
        </a:dk1>
        <a:lt1>
          <a:srgbClr val="FFFFFF"/>
        </a:lt1>
        <a:dk2>
          <a:srgbClr val="006699"/>
        </a:dk2>
        <a:lt2>
          <a:srgbClr val="FFFFCC"/>
        </a:lt2>
        <a:accent1>
          <a:srgbClr val="8ED493"/>
        </a:accent1>
        <a:accent2>
          <a:srgbClr val="E3BB7B"/>
        </a:accent2>
        <a:accent3>
          <a:srgbClr val="AAB8CA"/>
        </a:accent3>
        <a:accent4>
          <a:srgbClr val="DADADA"/>
        </a:accent4>
        <a:accent5>
          <a:srgbClr val="C6E6C8"/>
        </a:accent5>
        <a:accent6>
          <a:srgbClr val="CEA96F"/>
        </a:accent6>
        <a:hlink>
          <a:srgbClr val="CCCC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an 2">
        <a:dk1>
          <a:srgbClr val="000000"/>
        </a:dk1>
        <a:lt1>
          <a:srgbClr val="27D188"/>
        </a:lt1>
        <a:dk2>
          <a:srgbClr val="FFFF99"/>
        </a:dk2>
        <a:lt2>
          <a:srgbClr val="1EA068"/>
        </a:lt2>
        <a:accent1>
          <a:srgbClr val="DFA5A1"/>
        </a:accent1>
        <a:accent2>
          <a:srgbClr val="E3BB7B"/>
        </a:accent2>
        <a:accent3>
          <a:srgbClr val="ACE5C3"/>
        </a:accent3>
        <a:accent4>
          <a:srgbClr val="000000"/>
        </a:accent4>
        <a:accent5>
          <a:srgbClr val="ECCFCD"/>
        </a:accent5>
        <a:accent6>
          <a:srgbClr val="CEA96F"/>
        </a:accent6>
        <a:hlink>
          <a:srgbClr val="CCCCFF"/>
        </a:hlink>
        <a:folHlink>
          <a:srgbClr val="6EE0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a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an 4">
        <a:dk1>
          <a:srgbClr val="000000"/>
        </a:dk1>
        <a:lt1>
          <a:srgbClr val="E09760"/>
        </a:lt1>
        <a:dk2>
          <a:srgbClr val="FFFF99"/>
        </a:dk2>
        <a:lt2>
          <a:srgbClr val="AC6734"/>
        </a:lt2>
        <a:accent1>
          <a:srgbClr val="DFA5A1"/>
        </a:accent1>
        <a:accent2>
          <a:srgbClr val="E3BB7B"/>
        </a:accent2>
        <a:accent3>
          <a:srgbClr val="EDC9B6"/>
        </a:accent3>
        <a:accent4>
          <a:srgbClr val="000000"/>
        </a:accent4>
        <a:accent5>
          <a:srgbClr val="ECCFCD"/>
        </a:accent5>
        <a:accent6>
          <a:srgbClr val="CEA96F"/>
        </a:accent6>
        <a:hlink>
          <a:srgbClr val="CCCCFF"/>
        </a:hlink>
        <a:folHlink>
          <a:srgbClr val="EEC7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an 5">
        <a:dk1>
          <a:srgbClr val="000000"/>
        </a:dk1>
        <a:lt1>
          <a:srgbClr val="72CEE4"/>
        </a:lt1>
        <a:dk2>
          <a:srgbClr val="FFFF99"/>
        </a:dk2>
        <a:lt2>
          <a:srgbClr val="1F879F"/>
        </a:lt2>
        <a:accent1>
          <a:srgbClr val="B0E0C0"/>
        </a:accent1>
        <a:accent2>
          <a:srgbClr val="E3BB7B"/>
        </a:accent2>
        <a:accent3>
          <a:srgbClr val="BCE3EF"/>
        </a:accent3>
        <a:accent4>
          <a:srgbClr val="000000"/>
        </a:accent4>
        <a:accent5>
          <a:srgbClr val="D4EDDC"/>
        </a:accent5>
        <a:accent6>
          <a:srgbClr val="CEA96F"/>
        </a:accent6>
        <a:hlink>
          <a:srgbClr val="CCCCFF"/>
        </a:hlink>
        <a:folHlink>
          <a:srgbClr val="F1EE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an 6">
        <a:dk1>
          <a:srgbClr val="000000"/>
        </a:dk1>
        <a:lt1>
          <a:srgbClr val="DB8E7F"/>
        </a:lt1>
        <a:dk2>
          <a:srgbClr val="FFFFFF"/>
        </a:dk2>
        <a:lt2>
          <a:srgbClr val="E09760"/>
        </a:lt2>
        <a:accent1>
          <a:srgbClr val="DFA5A1"/>
        </a:accent1>
        <a:accent2>
          <a:srgbClr val="E3BB7B"/>
        </a:accent2>
        <a:accent3>
          <a:srgbClr val="EAC6C0"/>
        </a:accent3>
        <a:accent4>
          <a:srgbClr val="000000"/>
        </a:accent4>
        <a:accent5>
          <a:srgbClr val="ECCFCD"/>
        </a:accent5>
        <a:accent6>
          <a:srgbClr val="CEA96F"/>
        </a:accent6>
        <a:hlink>
          <a:srgbClr val="CCCCFF"/>
        </a:hlink>
        <a:folHlink>
          <a:srgbClr val="F0E8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ＭＳ Ｐ明朝"/>
        <a:ea typeface="ＭＳ Ｐ明朝"/>
        <a:cs typeface=""/>
      </a:majorFont>
      <a:minorFont>
        <a:latin typeface="ＭＳ Ｐ明朝"/>
        <a:ea typeface="ＭＳ Ｐ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デザインの設定">
  <a:themeElements>
    <a:clrScheme name="2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デザインの設定">
      <a:majorFont>
        <a:latin typeface="ＭＳ Ｐ明朝"/>
        <a:ea typeface="ＭＳ Ｐ明朝"/>
        <a:cs typeface=""/>
      </a:majorFont>
      <a:minorFont>
        <a:latin typeface="ＭＳ Ｐ明朝"/>
        <a:ea typeface="ＭＳ Ｐ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和風織り目模様のデザイン テンプレート">
  <a:themeElements>
    <a:clrScheme name="和風織り目模様のデザイン テンプレー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和風織り目模様のデザイン テンプレート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和風織り目模様のデザイン テンプレー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り目模様のデザイン テンプレー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り目模様のデザイン テンプレー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り目模様のデザイン テンプレー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り目模様のデザイン テンプレー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り目模様のデザイン テンプレー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和風織り目模様のデザイン テンプレート [3]">
  <a:themeElements>
    <a:clrScheme name="和風織り目模様のデザイン テンプレート [3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和風織り目模様のデザイン テンプレート [3]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和風織り目模様のデザイン テンプレート [3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り目模様のデザイン テンプレート [3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り目模様のデザイン テンプレート [3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り目模様のデザイン テンプレート [3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り目模様のデザイン テンプレート [3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り目模様のデザイン テンプレート [3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[3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[3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[3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[3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[3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[3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和風織り目模様のデザイン テンプレート">
  <a:themeElements>
    <a:clrScheme name="1_和風織り目模様のデザイン テンプレー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和風織り目模様のデザイン テンプレート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和風織り目模様のデザイン テンプレー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和風織り目模様のデザイン テンプレー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和風織り目模様のデザイン テンプレー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和風織り目模様のデザイン テンプレー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和風織り目模様のデザイン テンプレー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和風織り目模様のデザイン テンプレー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和風織り目模様のデザイン テンプレー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和風織り目模様のデザイン テンプレー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和風織り目模様のデザイン テンプレー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和風織り目模様のデザイン テンプレー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和風織り目模様のデザイン テンプレー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和風織り目模様のデザイン テンプレー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和風織り目模様のデザイン テンプレート">
  <a:themeElements>
    <a:clrScheme name="2_和風織り目模様のデザイン テンプレー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和風織り目模様のデザイン テンプレート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和風織り目模様のデザイン テンプレー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和風織り目模様のデザイン テンプレー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和風織り目模様のデザイン テンプレー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和風織り目模様のデザイン テンプレー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和風織り目模様のデザイン テンプレー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和風織り目模様のデザイン テンプレー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和風織り目模様のデザイン テンプレー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和風織り目模様のデザイン テンプレー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和風織り目模様のデザイン テンプレー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和風織り目模様のデザイン テンプレー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和風織り目模様のデザイン テンプレー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和風織り目模様のデザイン テンプレー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和風織り目模様のデザイン テンプレート">
  <a:themeElements>
    <a:clrScheme name="3_和風織り目模様のデザイン テンプレー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和風織り目模様のデザイン テンプレート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和風織り目模様のデザイン テンプレー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和風織り目模様のデザイン テンプレー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和風織り目模様のデザイン テンプレー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和風織り目模様のデザイン テンプレー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和風織り目模様のデザイン テンプレー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和風織り目模様のデザイン テンプレー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和風織り目模様のデザイン テンプレー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和風織り目模様のデザイン テンプレー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和風織り目模様のデザイン テンプレー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和風織り目模様のデザイン テンプレー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和風織り目模様のデザイン テンプレー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和風織り目模様のデザイン テンプレー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デザインの設定">
  <a:themeElements>
    <a:clrScheme name="4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デザインの設定">
      <a:majorFont>
        <a:latin typeface="ＭＳ Ｐ明朝"/>
        <a:ea typeface="ＭＳ Ｐ明朝"/>
        <a:cs typeface=""/>
      </a:majorFont>
      <a:minorFont>
        <a:latin typeface="ＭＳ Ｐ明朝"/>
        <a:ea typeface="ＭＳ Ｐ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市松障子越しの鶴</Template>
  <TotalTime>112</TotalTime>
  <Words>720</Words>
  <Application>Microsoft Office PowerPoint</Application>
  <PresentationFormat>画面に合わせる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11</vt:i4>
      </vt:variant>
      <vt:variant>
        <vt:lpstr>スライド タイトル</vt:lpstr>
      </vt:variant>
      <vt:variant>
        <vt:i4>11</vt:i4>
      </vt:variant>
    </vt:vector>
  </HeadingPairs>
  <TitlesOfParts>
    <vt:vector size="30" baseType="lpstr">
      <vt:lpstr>Century</vt:lpstr>
      <vt:lpstr>ＭＳ ゴシック</vt:lpstr>
      <vt:lpstr>ＭＳ Ｐ明朝</vt:lpstr>
      <vt:lpstr>Arial</vt:lpstr>
      <vt:lpstr>ＭＳ Ｐゴシック</vt:lpstr>
      <vt:lpstr>HG丸ｺﾞｼｯｸM-PRO</vt:lpstr>
      <vt:lpstr>Times New Roman</vt:lpstr>
      <vt:lpstr>HGP創英角ﾎﾟｯﾌﾟ体</vt:lpstr>
      <vt:lpstr>デザインの設定</vt:lpstr>
      <vt:lpstr>1_デザインの設定</vt:lpstr>
      <vt:lpstr>2_デザインの設定</vt:lpstr>
      <vt:lpstr>和風織り目模様のデザイン テンプレート</vt:lpstr>
      <vt:lpstr>和風織り目模様のデザイン テンプレート [3]</vt:lpstr>
      <vt:lpstr>1_和風織り目模様のデザイン テンプレート</vt:lpstr>
      <vt:lpstr>2_和風織り目模様のデザイン テンプレート</vt:lpstr>
      <vt:lpstr>3_和風織り目模様のデザイン テンプレート</vt:lpstr>
      <vt:lpstr>4_デザインの設定</vt:lpstr>
      <vt:lpstr>3_デザインの設定</vt:lpstr>
      <vt:lpstr>Baran</vt:lpstr>
      <vt:lpstr>「OPACに買い物カゴを」 ～東京大学OPACバスケット～</vt:lpstr>
      <vt:lpstr>東京大学OPACバスケットとは</vt:lpstr>
      <vt:lpstr>「東京大学OPACバスケット」 インストール後のOPAC画面例</vt:lpstr>
      <vt:lpstr>使い方</vt:lpstr>
      <vt:lpstr>パラメータ設定画面</vt:lpstr>
      <vt:lpstr>結果表示</vt:lpstr>
      <vt:lpstr>なぜバスケット機能なのか？</vt:lpstr>
      <vt:lpstr>実装</vt:lpstr>
      <vt:lpstr>巡回セールスマン問題</vt:lpstr>
      <vt:lpstr>巡回セールスマン問題</vt:lpstr>
      <vt:lpstr>今後の手当て</vt:lpstr>
    </vt:vector>
  </TitlesOfParts>
  <Manager/>
  <Company>東京大学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subject/>
  <dc:creator>社研図書室</dc:creator>
  <cp:keywords/>
  <dc:description/>
  <cp:lastModifiedBy>前田　朗</cp:lastModifiedBy>
  <cp:revision>77</cp:revision>
  <dcterms:created xsi:type="dcterms:W3CDTF">2008-11-06T06:39:08Z</dcterms:created>
  <dcterms:modified xsi:type="dcterms:W3CDTF">2021-10-11T04:46:36Z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TC011182331041</vt:lpwstr>
  </property>
</Properties>
</file>