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69" r:id="rId13"/>
  </p:sldIdLst>
  <p:sldSz cx="9144000" cy="6858000" type="screen4x3"/>
  <p:notesSz cx="7102475" cy="10231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stellar" panose="020A0402060406010301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stellar" panose="020A0402060406010301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stellar" panose="020A0402060406010301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stellar" panose="020A0402060406010301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stellar" panose="020A0402060406010301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stellar" panose="020A0402060406010301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stellar" panose="020A0402060406010301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stellar" panose="020A0402060406010301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stellar" panose="020A0402060406010301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FF"/>
    <a:srgbClr val="FF5050"/>
    <a:srgbClr val="66FF66"/>
    <a:srgbClr val="BBE0E3"/>
    <a:srgbClr val="FF6600"/>
    <a:srgbClr val="FF7C80"/>
    <a:srgbClr val="CEC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Castellar" pitchFamily="18" charset="0"/>
                <a:ea typeface="ＭＳ ゴシック" pitchFamily="49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Castellar" pitchFamily="18" charset="0"/>
                <a:ea typeface="ＭＳ ゴシック" pitchFamily="49" charset="-128"/>
              </a:defRPr>
            </a:lvl1pPr>
          </a:lstStyle>
          <a:p>
            <a:pPr>
              <a:defRPr/>
            </a:pPr>
            <a:fld id="{B2EE4EF6-4ABE-468D-930C-6ECBDE5ABCCC}" type="datetimeFigureOut">
              <a:rPr lang="ja-JP" altLang="en-US"/>
              <a:pPr>
                <a:defRPr/>
              </a:pPr>
              <a:t>2021/10/11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83250" cy="460533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Castellar" pitchFamily="18" charset="0"/>
                <a:ea typeface="ＭＳ ゴシック" pitchFamily="49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ゴシック" panose="020B0609070205080204" pitchFamily="49" charset="-128"/>
              </a:defRPr>
            </a:lvl1pPr>
          </a:lstStyle>
          <a:p>
            <a:fld id="{F6FBB95A-7124-4338-97E6-9537E04A9D6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66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C082A35-84D3-4FFE-84E9-863FCF58C341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1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58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7466E49-855D-4FA3-99C9-0121D3CDEFDD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10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68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96FE889-0B1C-40B2-BDC0-14E85D591AFB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11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462666D-E0F9-4650-AFB8-B67A956304C8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12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350187A-2FD0-48FF-8C71-FEFF6CFBE731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2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86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74F03A0-9709-4718-B76F-5BD19E2E96B3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3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97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CC38F14-720A-43C4-9AB1-B6C77BBF79C7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4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F963444-649F-4703-8BFB-5AC433527A27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5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D7EB2CF-9BDB-4B3A-BBDF-99BDA4DA42EF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6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CCE0D98-02DB-49CF-A1C2-FE0E361BE4EA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7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37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E198F3-1706-4615-8109-B7244CCEF6CA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8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stellar" panose="020A0402060406010301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A229E9F-C1F8-4516-B60E-22773AE828FB}" type="slidenum">
              <a:rPr lang="ja-JP" altLang="en-US" sz="1300">
                <a:ea typeface="ＭＳ ゴシック" panose="020B0609070205080204" pitchFamily="49" charset="-128"/>
              </a:rPr>
              <a:pPr eaLnBrk="1" hangingPunct="1"/>
              <a:t>9</a:t>
            </a:fld>
            <a:endParaRPr lang="en-US" altLang="ja-JP" sz="130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00113" y="1600200"/>
            <a:ext cx="74882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895600"/>
            <a:ext cx="748823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096000"/>
            <a:ext cx="1752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40088" y="6096000"/>
            <a:ext cx="2663825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77000" y="6096000"/>
            <a:ext cx="1752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a typeface="ＭＳ ゴシック" panose="020B0609070205080204" pitchFamily="49" charset="-128"/>
              </a:defRPr>
            </a:lvl1pPr>
          </a:lstStyle>
          <a:p>
            <a:fld id="{7ADE26CF-4D0E-45C8-A0E4-F6D5A71538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452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786F39A-359B-4A62-8434-97B67FC0BA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663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0EC2F461-C1B3-4CF7-8B6D-A04CD3E93C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22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9F9145E0-6DE6-4518-988A-4423EF2F7D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468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04D8BD48-34C9-4FE8-ADD1-9390D2DB9F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221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37C7BE66-CFFC-4A80-96D2-BAA2AEF8F3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402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93C534A3-3DFE-4141-A284-D185E307FF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580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CA5A9ACA-2995-4D29-910E-BBA3D98A2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718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16E540F8-5598-4F89-9D93-0E8AC008DF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919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25BB1EAA-9465-4BCF-B789-7F86FCC2B0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94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B414B5C3-5C66-4070-B322-3A505E5019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980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C2C2C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C2C2C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C2C2C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C2C2C"/>
                </a:solidFill>
                <a:latin typeface="Arial" panose="020B0604020202020204" pitchFamily="34" charset="0"/>
              </a:defRPr>
            </a:lvl1pPr>
          </a:lstStyle>
          <a:p>
            <a:fld id="{1A10B793-C95C-4CD5-9522-CF9E76C397AB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3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5926138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charset="0"/>
          <a:ea typeface="ＭＳ ゴシック" pitchFamily="4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charset="0"/>
          <a:ea typeface="ＭＳ ゴシック" pitchFamily="4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charset="0"/>
          <a:ea typeface="ＭＳ ゴシック" pitchFamily="4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charset="0"/>
          <a:ea typeface="ＭＳ ゴシック" pitchFamily="4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charset="0"/>
          <a:ea typeface="ＭＳ ゴシック" pitchFamily="49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charset="0"/>
          <a:ea typeface="ＭＳ ゴシック" pitchFamily="49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charset="0"/>
          <a:ea typeface="ＭＳ ゴシック" pitchFamily="49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charset="0"/>
          <a:ea typeface="ＭＳ ゴシック" pitchFamily="4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27277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27277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27277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27277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27277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2727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2727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2727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272776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国会図書館件名標目連想検索</a:t>
            </a:r>
            <a:endParaRPr lang="ja-JP" altLang="ja-JP" smtClean="0"/>
          </a:p>
        </p:txBody>
      </p:sp>
      <p:sp>
        <p:nvSpPr>
          <p:cNvPr id="13315" name="Rectangle 1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平成２２年６月１５日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図書系職員のための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アプリケーション開発講習会</a:t>
            </a:r>
            <a:endParaRPr lang="en-US" altLang="ja-JP" smtClean="0"/>
          </a:p>
          <a:p>
            <a:pPr eaLnBrk="1" hangingPunct="1"/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791845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国会図書館件名標目の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特色を生かす</a:t>
            </a:r>
            <a:r>
              <a:rPr lang="en-US" altLang="ja-JP" smtClean="0"/>
              <a:t>(1)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392488"/>
          </a:xfrm>
        </p:spPr>
        <p:txBody>
          <a:bodyPr/>
          <a:lstStyle/>
          <a:p>
            <a:pPr eaLnBrk="1" hangingPunct="1"/>
            <a:r>
              <a:rPr lang="ja-JP" altLang="en-US" smtClean="0"/>
              <a:t>比較すべき対象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Wikipedia</a:t>
            </a:r>
            <a:r>
              <a:rPr lang="ja-JP" altLang="en-US" smtClean="0"/>
              <a:t>（専門用語もありかなり有力）</a:t>
            </a:r>
            <a:r>
              <a:rPr lang="en-US" altLang="ja-JP" smtClean="0"/>
              <a:t> </a:t>
            </a:r>
          </a:p>
          <a:p>
            <a:pPr lvl="2" eaLnBrk="1" hangingPunct="1"/>
            <a:r>
              <a:rPr lang="ja-JP" altLang="en-US" smtClean="0"/>
              <a:t>もともと用語と解説文が結びつけれている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「想</a:t>
            </a:r>
            <a:r>
              <a:rPr lang="en-US" altLang="ja-JP" smtClean="0"/>
              <a:t>-Imagine</a:t>
            </a:r>
            <a:r>
              <a:rPr lang="ja-JP" altLang="en-US" smtClean="0"/>
              <a:t>」等にて実現すみ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日本語</a:t>
            </a:r>
            <a:r>
              <a:rPr lang="en-US" altLang="ja-JP" smtClean="0"/>
              <a:t>WordNet</a:t>
            </a:r>
          </a:p>
          <a:p>
            <a:pPr lvl="2" eaLnBrk="1" hangingPunct="1"/>
            <a:r>
              <a:rPr lang="ja-JP" altLang="en-US" smtClean="0"/>
              <a:t>国会図書館件名標目連想検索と同様の仕組みを作成できるが</a:t>
            </a:r>
            <a:r>
              <a:rPr lang="en-US" altLang="ja-JP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791845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国会図書館件名標目の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特色を生かす</a:t>
            </a:r>
            <a:r>
              <a:rPr lang="en-US" altLang="ja-JP" smtClean="0"/>
              <a:t>(2)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392488"/>
          </a:xfrm>
        </p:spPr>
        <p:txBody>
          <a:bodyPr/>
          <a:lstStyle/>
          <a:p>
            <a:pPr eaLnBrk="1" hangingPunct="1"/>
            <a:r>
              <a:rPr lang="ja-JP" altLang="en-US" smtClean="0"/>
              <a:t>国会図書館職員の件名選択の特色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上位語と下位語などの関連を生かす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国会図書館の分類記号を使う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国会図書館十進分類がついている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PORTA</a:t>
            </a:r>
            <a:r>
              <a:rPr lang="ja-JP" altLang="en-US" smtClean="0"/>
              <a:t>の件名検索と連携させる</a:t>
            </a:r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  <p:sp>
        <p:nvSpPr>
          <p:cNvPr id="4" name="角丸四角形 3"/>
          <p:cNvSpPr/>
          <p:nvPr/>
        </p:nvSpPr>
        <p:spPr>
          <a:xfrm>
            <a:off x="684213" y="5229225"/>
            <a:ext cx="777557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rgbClr val="0066FF"/>
                </a:solidFill>
              </a:rPr>
              <a:t>手間がかかるので、とりあえず保留中！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試行公開</a:t>
            </a:r>
          </a:p>
        </p:txBody>
      </p:sp>
      <p:sp>
        <p:nvSpPr>
          <p:cNvPr id="24579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11400"/>
          </a:xfrm>
        </p:spPr>
        <p:txBody>
          <a:bodyPr/>
          <a:lstStyle/>
          <a:p>
            <a:pPr eaLnBrk="1" hangingPunct="1"/>
            <a:r>
              <a:rPr lang="ja-JP" altLang="en-US" smtClean="0"/>
              <a:t>東京大学情報基盤センター図書館電子化部門主催「図書系職員のためのアプリケーション開発講習会」のサイトで試行公開中</a:t>
            </a:r>
            <a:endParaRPr lang="en-US" altLang="ja-JP" smtClean="0"/>
          </a:p>
        </p:txBody>
      </p:sp>
      <p:sp>
        <p:nvSpPr>
          <p:cNvPr id="4" name="角丸四角形 3"/>
          <p:cNvSpPr/>
          <p:nvPr/>
        </p:nvSpPr>
        <p:spPr>
          <a:xfrm>
            <a:off x="179388" y="4581525"/>
            <a:ext cx="8713787" cy="719138"/>
          </a:xfrm>
          <a:prstGeom prst="round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err="1">
                <a:solidFill>
                  <a:srgbClr val="0066FF"/>
                </a:solidFill>
              </a:rPr>
              <a:t>https://</a:t>
            </a:r>
            <a:r>
              <a:rPr lang="en-US" altLang="ja-JP" sz="3200" dirty="0" err="1">
                <a:solidFill>
                  <a:srgbClr val="0066FF"/>
                </a:solidFill>
              </a:rPr>
              <a:t>mbc.dl.itc.u-tokyo.ac.jp/NDLSH_assoc</a:t>
            </a:r>
            <a:r>
              <a:rPr lang="en-US" altLang="ja-JP" sz="3200" dirty="0" err="1">
                <a:solidFill>
                  <a:srgbClr val="0066FF"/>
                </a:solidFill>
              </a:rPr>
              <a:t>/</a:t>
            </a:r>
            <a:r>
              <a:rPr lang="en-US" altLang="ja-JP" dirty="0" err="1"/>
              <a:t>/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コンテンツ プレースホルダ 3" descr="NDLSH連想検索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58750"/>
            <a:ext cx="7148512" cy="6699250"/>
          </a:xfrm>
        </p:spPr>
      </p:pic>
      <p:sp>
        <p:nvSpPr>
          <p:cNvPr id="5" name="正方形/長方形 4"/>
          <p:cNvSpPr/>
          <p:nvPr/>
        </p:nvSpPr>
        <p:spPr>
          <a:xfrm>
            <a:off x="971550" y="2520950"/>
            <a:ext cx="3600450" cy="792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5724525" y="1801813"/>
            <a:ext cx="1943100" cy="1295400"/>
          </a:xfrm>
          <a:prstGeom prst="wedgeRoundRectCallout">
            <a:avLst>
              <a:gd name="adj1" fmla="val -110356"/>
              <a:gd name="adj2" fmla="val 36667"/>
              <a:gd name="adj3" fmla="val 16667"/>
            </a:avLst>
          </a:prstGeom>
          <a:solidFill>
            <a:srgbClr val="CECEEF">
              <a:alpha val="4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rgbClr val="0070C0"/>
                </a:solidFill>
              </a:rPr>
              <a:t>文章か</a:t>
            </a:r>
            <a:endParaRPr lang="en-US" altLang="ja-JP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0070C0"/>
                </a:solidFill>
              </a:rPr>
              <a:t>キーワード入力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042988" y="3644900"/>
            <a:ext cx="6769100" cy="2952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横巻き 11"/>
          <p:cNvSpPr/>
          <p:nvPr/>
        </p:nvSpPr>
        <p:spPr>
          <a:xfrm>
            <a:off x="5148263" y="5949950"/>
            <a:ext cx="3311525" cy="692150"/>
          </a:xfrm>
          <a:prstGeom prst="horizontalScroll">
            <a:avLst/>
          </a:prstGeom>
          <a:solidFill>
            <a:srgbClr val="FF7C8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rgbClr val="7030A0"/>
                </a:solidFill>
              </a:rPr>
              <a:t>画面イメージ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コンテンツ プレースホルダ 3" descr="NDLSH連想検索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58750"/>
            <a:ext cx="7148512" cy="6699250"/>
          </a:xfrm>
        </p:spPr>
      </p:pic>
      <p:sp>
        <p:nvSpPr>
          <p:cNvPr id="5" name="正方形/長方形 4"/>
          <p:cNvSpPr/>
          <p:nvPr/>
        </p:nvSpPr>
        <p:spPr>
          <a:xfrm>
            <a:off x="971550" y="2520950"/>
            <a:ext cx="3600450" cy="792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971550" y="3673475"/>
            <a:ext cx="2376488" cy="24479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5724525" y="1801813"/>
            <a:ext cx="1943100" cy="1295400"/>
          </a:xfrm>
          <a:prstGeom prst="wedgeRoundRectCallout">
            <a:avLst>
              <a:gd name="adj1" fmla="val -110356"/>
              <a:gd name="adj2" fmla="val 36667"/>
              <a:gd name="adj3" fmla="val 16667"/>
            </a:avLst>
          </a:prstGeom>
          <a:solidFill>
            <a:srgbClr val="CECEEF">
              <a:alpha val="4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rgbClr val="0070C0"/>
                </a:solidFill>
              </a:rPr>
              <a:t>文章か</a:t>
            </a:r>
            <a:endParaRPr lang="en-US" altLang="ja-JP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0070C0"/>
                </a:solidFill>
              </a:rPr>
              <a:t>キーワード入力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4067175" y="4105275"/>
            <a:ext cx="3600450" cy="1655763"/>
          </a:xfrm>
          <a:prstGeom prst="wedgeRoundRectCallout">
            <a:avLst>
              <a:gd name="adj1" fmla="val -70574"/>
              <a:gd name="adj2" fmla="val 20337"/>
              <a:gd name="adj3" fmla="val 16667"/>
            </a:avLst>
          </a:prstGeom>
          <a:solidFill>
            <a:srgbClr val="CECEEF">
              <a:alpha val="4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rgbClr val="0070C0"/>
                </a:solidFill>
              </a:rPr>
              <a:t>入力から</a:t>
            </a:r>
            <a:r>
              <a:rPr lang="ja-JP" altLang="en-US" dirty="0">
                <a:solidFill>
                  <a:srgbClr val="00B050"/>
                </a:solidFill>
              </a:rPr>
              <a:t>「連想」</a:t>
            </a:r>
            <a:r>
              <a:rPr lang="ja-JP" altLang="en-US" dirty="0">
                <a:solidFill>
                  <a:srgbClr val="0070C0"/>
                </a:solidFill>
              </a:rPr>
              <a:t>する国会図書館件名標目とそのスコアを表示</a:t>
            </a:r>
            <a:endParaRPr lang="en-US" altLang="ja-JP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0070C0"/>
                </a:solidFill>
              </a:rPr>
              <a:t>（</a:t>
            </a:r>
            <a:r>
              <a:rPr lang="en-US" altLang="ja-JP" dirty="0">
                <a:solidFill>
                  <a:srgbClr val="0070C0"/>
                </a:solidFill>
              </a:rPr>
              <a:t>Ajax</a:t>
            </a:r>
            <a:r>
              <a:rPr lang="ja-JP" altLang="en-US" dirty="0">
                <a:solidFill>
                  <a:srgbClr val="0070C0"/>
                </a:solidFill>
              </a:rPr>
              <a:t>使用）</a:t>
            </a:r>
          </a:p>
        </p:txBody>
      </p:sp>
      <p:sp>
        <p:nvSpPr>
          <p:cNvPr id="9" name="横巻き 8"/>
          <p:cNvSpPr/>
          <p:nvPr/>
        </p:nvSpPr>
        <p:spPr>
          <a:xfrm>
            <a:off x="5148263" y="5949950"/>
            <a:ext cx="3311525" cy="692150"/>
          </a:xfrm>
          <a:prstGeom prst="horizontalScroll">
            <a:avLst/>
          </a:prstGeom>
          <a:solidFill>
            <a:srgbClr val="FF7C8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rgbClr val="7030A0"/>
                </a:solidFill>
              </a:rPr>
              <a:t>画面イメージ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国会図書館件名標目</a:t>
            </a:r>
            <a:r>
              <a:rPr lang="en-US" altLang="ja-JP" smtClean="0"/>
              <a:t>2008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国会図書館のサイト（以下）から非営利目的なら入手可能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http://www.ndl.go.jp/jp/library/data/ndlsh_download.html</a:t>
            </a:r>
          </a:p>
          <a:p>
            <a:pPr eaLnBrk="1" hangingPunct="1"/>
            <a:r>
              <a:rPr lang="ja-JP" altLang="en-US" smtClean="0"/>
              <a:t>拙作の</a:t>
            </a:r>
            <a:r>
              <a:rPr lang="en-US" altLang="ja-JP" smtClean="0"/>
              <a:t>Perl</a:t>
            </a:r>
            <a:r>
              <a:rPr lang="ja-JP" altLang="en-US" smtClean="0"/>
              <a:t>モジュール</a:t>
            </a:r>
            <a:r>
              <a:rPr lang="en-US" altLang="ja-JP" smtClean="0"/>
              <a:t>”MARC::NDLSH”</a:t>
            </a:r>
            <a:r>
              <a:rPr lang="ja-JP" altLang="en-US" smtClean="0"/>
              <a:t>も提供中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https://mbc.dl.itc.u-tokyo.ac.jp/MARC-NDLSH/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自然文から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国会図書館件名標目を検索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900113" y="1989138"/>
            <a:ext cx="7056437" cy="1079500"/>
          </a:xfrm>
          <a:prstGeom prst="roundRect">
            <a:avLst/>
          </a:prstGeom>
          <a:solidFill>
            <a:srgbClr val="66FF66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200" dirty="0">
                <a:solidFill>
                  <a:schemeClr val="accent2">
                    <a:lumMod val="75000"/>
                  </a:schemeClr>
                </a:solidFill>
              </a:rPr>
              <a:t>国会図書館件名標目には、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ja-JP" altLang="en-US" sz="3200" dirty="0">
                <a:solidFill>
                  <a:schemeClr val="accent2">
                    <a:lumMod val="75000"/>
                  </a:schemeClr>
                </a:solidFill>
              </a:rPr>
              <a:t>それに結びついた文章がない</a:t>
            </a:r>
            <a:r>
              <a:rPr lang="en-US" altLang="ja-JP" sz="3200" dirty="0">
                <a:solidFill>
                  <a:schemeClr val="accent2">
                    <a:lumMod val="75000"/>
                  </a:schemeClr>
                </a:solidFill>
              </a:rPr>
              <a:t>….</a:t>
            </a:r>
            <a:endParaRPr lang="ja-JP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" name="グループ化 16"/>
          <p:cNvGrpSpPr>
            <a:grpSpLocks/>
          </p:cNvGrpSpPr>
          <p:nvPr/>
        </p:nvGrpSpPr>
        <p:grpSpPr bwMode="auto">
          <a:xfrm>
            <a:off x="827088" y="3141663"/>
            <a:ext cx="5905500" cy="1511300"/>
            <a:chOff x="827584" y="3140968"/>
            <a:chExt cx="5904656" cy="1512168"/>
          </a:xfrm>
        </p:grpSpPr>
        <p:sp>
          <p:nvSpPr>
            <p:cNvPr id="7" name="角丸四角形 6"/>
            <p:cNvSpPr/>
            <p:nvPr/>
          </p:nvSpPr>
          <p:spPr>
            <a:xfrm>
              <a:off x="827584" y="3573016"/>
              <a:ext cx="5904656" cy="1080120"/>
            </a:xfrm>
            <a:prstGeom prst="roundRect">
              <a:avLst/>
            </a:prstGeom>
            <a:solidFill>
              <a:srgbClr val="FF6600">
                <a:alpha val="2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3200" dirty="0">
                  <a:solidFill>
                    <a:schemeClr val="accent2">
                      <a:lumMod val="75000"/>
                    </a:schemeClr>
                  </a:solidFill>
                </a:rPr>
                <a:t>だから、テキストマイニングができない？</a:t>
              </a:r>
            </a:p>
          </p:txBody>
        </p:sp>
        <p:sp>
          <p:nvSpPr>
            <p:cNvPr id="9" name="下矢印 8"/>
            <p:cNvSpPr/>
            <p:nvPr/>
          </p:nvSpPr>
          <p:spPr>
            <a:xfrm>
              <a:off x="2556124" y="3140968"/>
              <a:ext cx="863477" cy="4320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3" name="グループ化 18"/>
          <p:cNvGrpSpPr>
            <a:grpSpLocks/>
          </p:cNvGrpSpPr>
          <p:nvPr/>
        </p:nvGrpSpPr>
        <p:grpSpPr bwMode="auto">
          <a:xfrm>
            <a:off x="827088" y="3357563"/>
            <a:ext cx="7058025" cy="2951162"/>
            <a:chOff x="827584" y="3356992"/>
            <a:chExt cx="7056784" cy="2952328"/>
          </a:xfrm>
        </p:grpSpPr>
        <p:sp>
          <p:nvSpPr>
            <p:cNvPr id="8" name="角丸四角形 7"/>
            <p:cNvSpPr/>
            <p:nvPr/>
          </p:nvSpPr>
          <p:spPr>
            <a:xfrm>
              <a:off x="827584" y="5229393"/>
              <a:ext cx="7056784" cy="1079927"/>
            </a:xfrm>
            <a:prstGeom prst="roundRect">
              <a:avLst/>
            </a:prstGeom>
            <a:solidFill>
              <a:srgbClr val="0066FF">
                <a:alpha val="2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3200" dirty="0">
                  <a:solidFill>
                    <a:schemeClr val="accent2">
                      <a:lumMod val="75000"/>
                    </a:schemeClr>
                  </a:solidFill>
                </a:rPr>
                <a:t>文章がなければ、自分で文章を用意すればいいのに</a:t>
              </a:r>
            </a:p>
          </p:txBody>
        </p:sp>
        <p:sp>
          <p:nvSpPr>
            <p:cNvPr id="11" name="下矢印 10"/>
            <p:cNvSpPr/>
            <p:nvPr/>
          </p:nvSpPr>
          <p:spPr>
            <a:xfrm>
              <a:off x="7020920" y="3356992"/>
              <a:ext cx="863448" cy="165641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5" name="グループ化 17"/>
          <p:cNvGrpSpPr>
            <a:grpSpLocks/>
          </p:cNvGrpSpPr>
          <p:nvPr/>
        </p:nvGrpSpPr>
        <p:grpSpPr bwMode="auto">
          <a:xfrm>
            <a:off x="684213" y="3429000"/>
            <a:ext cx="6119812" cy="1439863"/>
            <a:chOff x="683568" y="3429000"/>
            <a:chExt cx="6120680" cy="1440160"/>
          </a:xfrm>
        </p:grpSpPr>
        <p:cxnSp>
          <p:nvCxnSpPr>
            <p:cNvPr id="13" name="直線コネクタ 12"/>
            <p:cNvCxnSpPr/>
            <p:nvPr/>
          </p:nvCxnSpPr>
          <p:spPr>
            <a:xfrm>
              <a:off x="828050" y="3429000"/>
              <a:ext cx="5976198" cy="144016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V="1">
              <a:off x="683568" y="3573493"/>
              <a:ext cx="5976198" cy="129566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国会図書館件名標目と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国内学術</a:t>
            </a:r>
            <a:r>
              <a:rPr lang="en-US" altLang="ja-JP" smtClean="0"/>
              <a:t>Web</a:t>
            </a:r>
            <a:r>
              <a:rPr lang="ja-JP" altLang="en-US" smtClean="0"/>
              <a:t>サイト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国会図書館件名標目に文章を結びつけ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Yahoo! </a:t>
            </a:r>
            <a:r>
              <a:rPr lang="ja-JP" altLang="en-US" smtClean="0"/>
              <a:t>の</a:t>
            </a:r>
            <a:r>
              <a:rPr lang="en-US" altLang="ja-JP" smtClean="0"/>
              <a:t>Web</a:t>
            </a:r>
            <a:r>
              <a:rPr lang="ja-JP" altLang="en-US" smtClean="0"/>
              <a:t>検索を使う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日本語の個々の件名（標目形）について、国内学術</a:t>
            </a:r>
            <a:r>
              <a:rPr lang="en-US" altLang="ja-JP" smtClean="0"/>
              <a:t>Web</a:t>
            </a:r>
            <a:r>
              <a:rPr lang="ja-JP" altLang="en-US" smtClean="0"/>
              <a:t>サイト</a:t>
            </a:r>
            <a:r>
              <a:rPr lang="en-US" altLang="ja-JP" smtClean="0"/>
              <a:t>(</a:t>
            </a:r>
            <a:r>
              <a:rPr lang="ja-JP" altLang="en-US" smtClean="0"/>
              <a:t>ドメイン</a:t>
            </a:r>
            <a:r>
              <a:rPr lang="en-US" altLang="ja-JP" smtClean="0"/>
              <a:t>ac.jp</a:t>
            </a:r>
            <a:r>
              <a:rPr lang="ja-JP" altLang="en-US" smtClean="0"/>
              <a:t>のサイト</a:t>
            </a:r>
            <a:r>
              <a:rPr lang="en-US" altLang="ja-JP" smtClean="0"/>
              <a:t>)</a:t>
            </a:r>
            <a:r>
              <a:rPr lang="ja-JP" altLang="en-US" smtClean="0"/>
              <a:t>を検索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トップ</a:t>
            </a:r>
            <a:r>
              <a:rPr lang="en-US" altLang="ja-JP" smtClean="0"/>
              <a:t>100</a:t>
            </a:r>
            <a:r>
              <a:rPr lang="ja-JP" altLang="en-US" smtClean="0"/>
              <a:t>件、スニペット（抜粋）のみ使用</a:t>
            </a:r>
            <a:endParaRPr lang="en-US" altLang="ja-JP" smtClean="0"/>
          </a:p>
        </p:txBody>
      </p:sp>
      <p:sp>
        <p:nvSpPr>
          <p:cNvPr id="4" name="角丸四角形 3"/>
          <p:cNvSpPr/>
          <p:nvPr/>
        </p:nvSpPr>
        <p:spPr>
          <a:xfrm>
            <a:off x="1619250" y="5805488"/>
            <a:ext cx="5689600" cy="863600"/>
          </a:xfrm>
          <a:prstGeom prst="roundRect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件名を付与された書籍タイトルや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その目次情報を使うことも考えられる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当初はニューラルネットを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4213" y="1700213"/>
            <a:ext cx="7772400" cy="4038600"/>
          </a:xfrm>
        </p:spPr>
        <p:txBody>
          <a:bodyPr/>
          <a:lstStyle/>
          <a:p>
            <a:pPr eaLnBrk="1" hangingPunct="1"/>
            <a:r>
              <a:rPr lang="ja-JP" altLang="en-US" smtClean="0"/>
              <a:t>当初はニューラルネットワークを使い、用語から「国会図書館件名標目」を推薦する仕組みを考えていた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面倒そうなので途中でとりやめ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R</a:t>
            </a:r>
            <a:r>
              <a:rPr lang="ja-JP" altLang="en-US" smtClean="0"/>
              <a:t>言語のニューラルネットワーク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Perl</a:t>
            </a:r>
            <a:r>
              <a:rPr lang="ja-JP" altLang="en-US" smtClean="0"/>
              <a:t>のニューラルネットモジュールの利用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Python</a:t>
            </a:r>
            <a:r>
              <a:rPr lang="ja-JP" altLang="en-US" smtClean="0"/>
              <a:t>（「集合知プログラミング」のサンプルコード）</a:t>
            </a:r>
          </a:p>
        </p:txBody>
      </p:sp>
      <p:sp>
        <p:nvSpPr>
          <p:cNvPr id="4" name="1 つの角を丸めた四角形 3"/>
          <p:cNvSpPr/>
          <p:nvPr/>
        </p:nvSpPr>
        <p:spPr>
          <a:xfrm>
            <a:off x="900113" y="5949950"/>
            <a:ext cx="7200900" cy="574675"/>
          </a:xfrm>
          <a:prstGeom prst="snipRoundRect">
            <a:avLst/>
          </a:prstGeom>
          <a:solidFill>
            <a:srgbClr val="FF5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err="1">
                <a:solidFill>
                  <a:schemeClr val="accent6">
                    <a:lumMod val="50000"/>
                  </a:schemeClr>
                </a:solidFill>
              </a:rPr>
              <a:t>GETAssoc</a:t>
            </a:r>
            <a:r>
              <a:rPr lang="ja-JP" altLang="en-US" sz="3200" dirty="0">
                <a:solidFill>
                  <a:schemeClr val="accent6">
                    <a:lumMod val="50000"/>
                  </a:schemeClr>
                </a:solidFill>
              </a:rPr>
              <a:t>を使って</a:t>
            </a:r>
            <a:r>
              <a:rPr lang="ja-JP" altLang="en-US" sz="3200" dirty="0" err="1">
                <a:solidFill>
                  <a:schemeClr val="accent6">
                    <a:lumMod val="50000"/>
                  </a:schemeClr>
                </a:solidFill>
                <a:latin typeface="HG創英角ﾎﾟｯﾌﾟ体" pitchFamily="49" charset="-128"/>
                <a:ea typeface="HG創英角ﾎﾟｯﾌﾟ体" pitchFamily="49" charset="-128"/>
              </a:rPr>
              <a:t>楽する</a:t>
            </a:r>
            <a:r>
              <a:rPr lang="ja-JP" altLang="en-US" sz="3200" dirty="0">
                <a:solidFill>
                  <a:schemeClr val="accent6">
                    <a:lumMod val="50000"/>
                  </a:schemeClr>
                </a:solidFill>
              </a:rPr>
              <a:t>ことに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単語・文書行列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55650" y="1773238"/>
            <a:ext cx="7989888" cy="2671762"/>
          </a:xfrm>
        </p:spPr>
        <p:txBody>
          <a:bodyPr/>
          <a:lstStyle/>
          <a:p>
            <a:pPr eaLnBrk="1" hangingPunct="1"/>
            <a:r>
              <a:rPr lang="ja-JP" altLang="en-US" smtClean="0"/>
              <a:t>単語の関連を調べるには「単語の共起」</a:t>
            </a:r>
            <a:r>
              <a:rPr lang="en-US" altLang="ja-JP" smtClean="0"/>
              <a:t>(</a:t>
            </a:r>
            <a:r>
              <a:rPr lang="ja-JP" altLang="en-US" smtClean="0"/>
              <a:t>同コンテンツで同時に出現する）を求めるのがセオリー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単語・文書行列（ベクトル空間法）を使うのがよくある手法だが</a:t>
            </a:r>
            <a:r>
              <a:rPr lang="en-US" altLang="ja-JP" smtClean="0"/>
              <a:t>…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16013" y="4652963"/>
          <a:ext cx="7129462" cy="180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056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文書</a:t>
                      </a:r>
                      <a:r>
                        <a:rPr kumimoji="1" lang="en-US" altLang="ja-JP" sz="1800" dirty="0" smtClean="0"/>
                        <a:t>A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文書</a:t>
                      </a: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文書</a:t>
                      </a:r>
                      <a:r>
                        <a:rPr kumimoji="1" lang="en-US" altLang="ja-JP" sz="1800" dirty="0" smtClean="0"/>
                        <a:t>C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単語</a:t>
                      </a:r>
                      <a:r>
                        <a:rPr kumimoji="1" lang="en-US" altLang="ja-JP" sz="1800" dirty="0" smtClean="0"/>
                        <a:t>A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単語</a:t>
                      </a: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単語</a:t>
                      </a:r>
                      <a:r>
                        <a:rPr kumimoji="1" lang="en-US" altLang="ja-JP" sz="1800" dirty="0" smtClean="0"/>
                        <a:t>C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>
          <a:xfrm>
            <a:off x="395288" y="609600"/>
            <a:ext cx="8748712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件名標目・単語行列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ちょっと邪道（？）だが、「件名標目・単語行列」を作成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特に工夫せず、形態素解析器</a:t>
            </a:r>
            <a:r>
              <a:rPr lang="en-US" altLang="ja-JP" smtClean="0"/>
              <a:t>”</a:t>
            </a:r>
            <a:r>
              <a:rPr lang="ja-JP" altLang="en-US" smtClean="0"/>
              <a:t>和布蕪</a:t>
            </a:r>
            <a:r>
              <a:rPr lang="en-US" altLang="ja-JP" smtClean="0"/>
              <a:t>”</a:t>
            </a:r>
            <a:r>
              <a:rPr lang="ja-JP" altLang="en-US" smtClean="0"/>
              <a:t>により抽出した単語（形態素）と、</a:t>
            </a:r>
            <a:r>
              <a:rPr lang="en-US" altLang="ja-JP" smtClean="0"/>
              <a:t>TF*IDF</a:t>
            </a:r>
            <a:r>
              <a:rPr lang="ja-JP" altLang="en-US" smtClean="0"/>
              <a:t>を使用</a:t>
            </a:r>
            <a:endParaRPr lang="en-US" altLang="ja-JP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16013" y="4652963"/>
          <a:ext cx="7129462" cy="180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056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件名</a:t>
                      </a:r>
                      <a:r>
                        <a:rPr kumimoji="1" lang="en-US" altLang="ja-JP" sz="1800" dirty="0" smtClean="0"/>
                        <a:t>A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件名</a:t>
                      </a: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件名</a:t>
                      </a:r>
                      <a:r>
                        <a:rPr kumimoji="1" lang="en-US" altLang="ja-JP" sz="1800" dirty="0" smtClean="0"/>
                        <a:t>C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単語</a:t>
                      </a:r>
                      <a:r>
                        <a:rPr kumimoji="1" lang="en-US" altLang="ja-JP" sz="1800" dirty="0" smtClean="0"/>
                        <a:t>A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単語</a:t>
                      </a: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単語</a:t>
                      </a:r>
                      <a:r>
                        <a:rPr kumimoji="1" lang="en-US" altLang="ja-JP" sz="1800" dirty="0" smtClean="0"/>
                        <a:t>C</a:t>
                      </a:r>
                      <a:endParaRPr kumimoji="1" lang="ja-JP" altLang="en-US" sz="1800" dirty="0"/>
                    </a:p>
                  </a:txBody>
                  <a:tcPr marL="91449" marR="91449" marT="45721" marB="4572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91449" marR="91449"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緋鯉と水面のデザイン テンプレート">
  <a:themeElements>
    <a:clrScheme name="wafu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afu3">
      <a:majorFont>
        <a:latin typeface="Arial"/>
        <a:ea typeface="ＭＳ ゴシック"/>
        <a:cs typeface=""/>
      </a:majorFont>
      <a:minorFont>
        <a:latin typeface="Arial"/>
        <a:ea typeface="ＭＳ 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fu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fu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fu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fu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fu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fu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fu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fu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fu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fu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fu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fu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緋鯉と水面のデザイン テンプレート</Template>
  <TotalTime>102</TotalTime>
  <Words>548</Words>
  <Application>Microsoft Office PowerPoint</Application>
  <PresentationFormat>画面に合わせる (4:3)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Castellar</vt:lpstr>
      <vt:lpstr>ＭＳ Ｐゴシック</vt:lpstr>
      <vt:lpstr>Arial</vt:lpstr>
      <vt:lpstr>ＭＳ ゴシック</vt:lpstr>
      <vt:lpstr>Calibri</vt:lpstr>
      <vt:lpstr>HGP創英角ﾎﾟｯﾌﾟ体</vt:lpstr>
      <vt:lpstr>HG創英角ﾎﾟｯﾌﾟ体</vt:lpstr>
      <vt:lpstr>緋鯉と水面のデザイン テンプレート</vt:lpstr>
      <vt:lpstr>国会図書館件名標目連想検索</vt:lpstr>
      <vt:lpstr>PowerPoint プレゼンテーション</vt:lpstr>
      <vt:lpstr>PowerPoint プレゼンテーション</vt:lpstr>
      <vt:lpstr>国会図書館件名標目2008</vt:lpstr>
      <vt:lpstr>自然文から 国会図書館件名標目を検索</vt:lpstr>
      <vt:lpstr>国会図書館件名標目と 国内学術Webサイト</vt:lpstr>
      <vt:lpstr>当初はニューラルネットを</vt:lpstr>
      <vt:lpstr>単語・文書行列</vt:lpstr>
      <vt:lpstr>件名標目・単語行列</vt:lpstr>
      <vt:lpstr>国会図書館件名標目の 特色を生かす(1)</vt:lpstr>
      <vt:lpstr>国会図書館件名標目の 特色を生かす(2)</vt:lpstr>
      <vt:lpstr>試行公開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国会図書館件名標目連想検索</dc:title>
  <dc:creator>Akira</dc:creator>
  <cp:lastModifiedBy>前田　朗</cp:lastModifiedBy>
  <cp:revision>86</cp:revision>
  <dcterms:created xsi:type="dcterms:W3CDTF">2010-06-11T21:27:30Z</dcterms:created>
  <dcterms:modified xsi:type="dcterms:W3CDTF">2021-10-11T04:42:22Z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TC011182381041</vt:lpwstr>
  </property>
</Properties>
</file>