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11963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3A4"/>
    <a:srgbClr val="B8B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81BB25-738D-479A-8CDB-C68C801ECEDE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96663-8B21-4AFB-9685-C0BF93C276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94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1ECE2-789E-461C-81C4-8EBFD7B49E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025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F86272-A210-4F6B-B79C-C308FC0EE7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177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F53F18-A12B-458E-8390-2D6A31D5A1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8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40AA0-B203-49C7-A212-4DC59BC275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07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B0119-D419-4F8F-9EDF-0DF2517C8F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718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4E8E8-BE40-4429-8E9E-6B05CEA52C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96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4BC49-5D7E-4D18-8374-4CFE9A96B7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13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9EE4-35E3-477F-9A76-FBFF508C86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170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8E38-3CB5-472B-8F7D-52FCB72C8F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33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8040-B855-4EBD-A6C6-CB36154516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26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4080E-BA04-4042-A945-3B32B6713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7DCD134E-33B8-4141-B756-8F2A7566AB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81075"/>
            <a:ext cx="6400800" cy="2519363"/>
          </a:xfrm>
          <a:ln/>
        </p:spPr>
        <p:txBody>
          <a:bodyPr/>
          <a:lstStyle/>
          <a:p>
            <a:r>
              <a:rPr lang="en-US" altLang="ja-JP" sz="6600"/>
              <a:t>Bootable</a:t>
            </a:r>
            <a:r>
              <a:rPr lang="ja-JP" altLang="en-US" sz="6600"/>
              <a:t>学習帳</a:t>
            </a:r>
            <a:r>
              <a:rPr lang="ja-JP" altLang="en-US" sz="6000"/>
              <a:t/>
            </a:r>
            <a:br>
              <a:rPr lang="ja-JP" altLang="en-US" sz="6000"/>
            </a:br>
            <a:r>
              <a:rPr lang="ja-JP" altLang="en-US" sz="2800"/>
              <a:t>～日々の</a:t>
            </a:r>
            <a:r>
              <a:rPr lang="en-US" altLang="ja-JP" sz="2800"/>
              <a:t>Perl</a:t>
            </a:r>
            <a:r>
              <a:rPr lang="ja-JP" altLang="en-US" sz="2800"/>
              <a:t>ドリル～</a:t>
            </a:r>
            <a:r>
              <a:rPr lang="ja-JP" altLang="en-US"/>
              <a:t/>
            </a:r>
            <a:br>
              <a:rPr lang="ja-JP" altLang="en-US"/>
            </a:br>
            <a:endParaRPr lang="ja-JP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487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平成</a:t>
            </a:r>
            <a:r>
              <a:rPr lang="en-US" altLang="ja-JP" sz="2800"/>
              <a:t>19</a:t>
            </a:r>
            <a:r>
              <a:rPr lang="ja-JP" altLang="en-US" sz="2800"/>
              <a:t>年</a:t>
            </a:r>
            <a:r>
              <a:rPr lang="en-US" altLang="ja-JP" sz="2800"/>
              <a:t>9</a:t>
            </a:r>
            <a:r>
              <a:rPr lang="ja-JP" altLang="en-US" sz="2800"/>
              <a:t>月</a:t>
            </a:r>
            <a:r>
              <a:rPr lang="en-US" altLang="ja-JP" sz="2800"/>
              <a:t>30</a:t>
            </a:r>
            <a:r>
              <a:rPr lang="ja-JP" altLang="en-US" sz="2800"/>
              <a:t>日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図書系職員のためのアプリケーション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開発講習会</a:t>
            </a:r>
          </a:p>
        </p:txBody>
      </p:sp>
      <p:pic>
        <p:nvPicPr>
          <p:cNvPr id="40964" name="Picture 4" descr="MCj029359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953125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問題４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32138" y="620713"/>
            <a:ext cx="5111750" cy="1152525"/>
          </a:xfrm>
        </p:spPr>
        <p:txBody>
          <a:bodyPr/>
          <a:lstStyle/>
          <a:p>
            <a:r>
              <a:rPr lang="ja-JP" altLang="en-US" sz="2400"/>
              <a:t>問題</a:t>
            </a:r>
            <a:r>
              <a:rPr lang="en-US" altLang="ja-JP" sz="2400"/>
              <a:t>3</a:t>
            </a:r>
            <a:r>
              <a:rPr lang="ja-JP" altLang="en-US" sz="2400"/>
              <a:t>の“備品番号</a:t>
            </a:r>
            <a:r>
              <a:rPr lang="en-US" altLang="ja-JP" sz="2400"/>
              <a:t>.xls</a:t>
            </a:r>
            <a:r>
              <a:rPr lang="en-US" altLang="ja-JP" sz="2400">
                <a:latin typeface="Arial" panose="020B0604020202020204" pitchFamily="34" charset="0"/>
              </a:rPr>
              <a:t>”</a:t>
            </a:r>
            <a:r>
              <a:rPr lang="ja-JP" altLang="en-US" sz="2400"/>
              <a:t>に、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ja-JP" altLang="en-US" sz="2400"/>
              <a:t>資産額</a:t>
            </a:r>
            <a:r>
              <a:rPr lang="en-US" altLang="ja-JP" sz="2400"/>
              <a:t>..</a:t>
            </a:r>
            <a:r>
              <a:rPr lang="ja-JP" altLang="en-US" sz="2400"/>
              <a:t>Ｘｌｓ“の資産価格を加えてください</a:t>
            </a:r>
          </a:p>
        </p:txBody>
      </p:sp>
      <p:graphicFrame>
        <p:nvGraphicFramePr>
          <p:cNvPr id="51366" name="Group 166"/>
          <p:cNvGraphicFramePr>
            <a:graphicFrameLocks noGrp="1"/>
          </p:cNvGraphicFramePr>
          <p:nvPr>
            <p:ph sz="quarter" idx="2"/>
          </p:nvPr>
        </p:nvGraphicFramePr>
        <p:xfrm>
          <a:off x="1692275" y="1773238"/>
          <a:ext cx="2663825" cy="1906587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359362407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187731639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資料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登記番号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68566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9900000135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828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219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9910000117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9910000117</a:t>
                      </a: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0116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031371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9900000663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712293"/>
                  </a:ext>
                </a:extLst>
              </a:tr>
            </a:tbl>
          </a:graphicData>
        </a:graphic>
      </p:graphicFrame>
      <p:graphicFrame>
        <p:nvGraphicFramePr>
          <p:cNvPr id="51371" name="Group 171"/>
          <p:cNvGraphicFramePr>
            <a:graphicFrameLocks noGrp="1"/>
          </p:cNvGraphicFramePr>
          <p:nvPr>
            <p:ph sz="quarter" idx="3"/>
          </p:nvPr>
        </p:nvGraphicFramePr>
        <p:xfrm>
          <a:off x="5003800" y="1773238"/>
          <a:ext cx="2736850" cy="1220787"/>
        </p:xfrm>
        <a:graphic>
          <a:graphicData uri="http://schemas.openxmlformats.org/drawingml/2006/table">
            <a:tbl>
              <a:tblPr/>
              <a:tblGrid>
                <a:gridCol w="1293813">
                  <a:extLst>
                    <a:ext uri="{9D8B030D-6E8A-4147-A177-3AD203B41FA5}">
                      <a16:colId xmlns:a16="http://schemas.microsoft.com/office/drawing/2014/main" val="1046418897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3128028104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資料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資産価格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89997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942582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9900000135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661382"/>
                  </a:ext>
                </a:extLst>
              </a:tr>
            </a:tbl>
          </a:graphicData>
        </a:graphic>
      </p:graphicFrame>
      <p:graphicFrame>
        <p:nvGraphicFramePr>
          <p:cNvPr id="51380" name="Group 180"/>
          <p:cNvGraphicFramePr>
            <a:graphicFrameLocks noGrp="1"/>
          </p:cNvGraphicFramePr>
          <p:nvPr/>
        </p:nvGraphicFramePr>
        <p:xfrm>
          <a:off x="2627313" y="4508500"/>
          <a:ext cx="4608512" cy="1862138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39880695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117506507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3759139554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資料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登記番号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資産価格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55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9900000135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828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456302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9910000117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271524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9910000943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99728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9900000663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053117"/>
                  </a:ext>
                </a:extLst>
              </a:tr>
            </a:tbl>
          </a:graphicData>
        </a:graphic>
      </p:graphicFrame>
      <p:sp>
        <p:nvSpPr>
          <p:cNvPr id="51310" name="Rectangle 110"/>
          <p:cNvSpPr>
            <a:spLocks noChangeArrowheads="1"/>
          </p:cNvSpPr>
          <p:nvPr/>
        </p:nvSpPr>
        <p:spPr bwMode="auto">
          <a:xfrm>
            <a:off x="1403350" y="1628775"/>
            <a:ext cx="6697663" cy="216058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18" name="AutoShape 118"/>
          <p:cNvSpPr>
            <a:spLocks noChangeArrowheads="1"/>
          </p:cNvSpPr>
          <p:nvPr/>
        </p:nvSpPr>
        <p:spPr bwMode="auto">
          <a:xfrm rot="5400000">
            <a:off x="4535488" y="3681413"/>
            <a:ext cx="647700" cy="863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1319" name="Picture 119" descr="MCj04270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157788"/>
            <a:ext cx="887412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問題５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484313"/>
            <a:ext cx="3384550" cy="1171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所蔵データを書誌</a:t>
            </a:r>
            <a:r>
              <a:rPr lang="en-US" altLang="ja-JP" sz="2400"/>
              <a:t>ID</a:t>
            </a:r>
            <a:r>
              <a:rPr lang="ja-JP" altLang="en-US" sz="2400"/>
              <a:t>ごとに１行にまとめてみましょう。</a:t>
            </a:r>
          </a:p>
        </p:txBody>
      </p:sp>
      <p:sp>
        <p:nvSpPr>
          <p:cNvPr id="52288" name="AutoShape 64"/>
          <p:cNvSpPr>
            <a:spLocks noChangeArrowheads="1"/>
          </p:cNvSpPr>
          <p:nvPr/>
        </p:nvSpPr>
        <p:spPr bwMode="auto">
          <a:xfrm>
            <a:off x="1547813" y="4724400"/>
            <a:ext cx="6911975" cy="1441450"/>
          </a:xfrm>
          <a:prstGeom prst="flowChartAlternateProcess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ja-JP"/>
              <a:t>20000010	A</a:t>
            </a:r>
            <a:r>
              <a:rPr lang="ja-JP" altLang="en-US"/>
              <a:t>図書室	</a:t>
            </a:r>
            <a:r>
              <a:rPr lang="en-US" altLang="ja-JP"/>
              <a:t>B</a:t>
            </a:r>
            <a:r>
              <a:rPr lang="ja-JP" altLang="en-US"/>
              <a:t>図書室</a:t>
            </a:r>
          </a:p>
          <a:p>
            <a:pPr>
              <a:spcBef>
                <a:spcPct val="20000"/>
              </a:spcBef>
            </a:pPr>
            <a:r>
              <a:rPr lang="en-US" altLang="ja-JP"/>
              <a:t>20000017	A</a:t>
            </a:r>
            <a:r>
              <a:rPr lang="ja-JP" altLang="en-US"/>
              <a:t>図書室	</a:t>
            </a:r>
            <a:r>
              <a:rPr lang="en-US" altLang="ja-JP"/>
              <a:t>B</a:t>
            </a:r>
            <a:r>
              <a:rPr lang="ja-JP" altLang="en-US"/>
              <a:t>図書室	</a:t>
            </a:r>
            <a:r>
              <a:rPr lang="en-US" altLang="ja-JP"/>
              <a:t>C</a:t>
            </a:r>
            <a:r>
              <a:rPr lang="ja-JP" altLang="en-US"/>
              <a:t>図書室</a:t>
            </a:r>
          </a:p>
          <a:p>
            <a:r>
              <a:rPr lang="en-US" altLang="ja-JP"/>
              <a:t>20000042	E</a:t>
            </a:r>
            <a:r>
              <a:rPr lang="ja-JP" altLang="en-US"/>
              <a:t>図書室</a:t>
            </a:r>
          </a:p>
          <a:p>
            <a:r>
              <a:rPr lang="en-US" altLang="ja-JP"/>
              <a:t>20025589	A</a:t>
            </a:r>
            <a:r>
              <a:rPr lang="ja-JP" altLang="en-US"/>
              <a:t>図書室	</a:t>
            </a:r>
            <a:r>
              <a:rPr lang="en-US" altLang="ja-JP"/>
              <a:t>C</a:t>
            </a:r>
            <a:r>
              <a:rPr lang="ja-JP" altLang="en-US"/>
              <a:t>図書室	</a:t>
            </a:r>
            <a:r>
              <a:rPr lang="en-US" altLang="ja-JP"/>
              <a:t>D</a:t>
            </a:r>
            <a:r>
              <a:rPr lang="ja-JP" altLang="en-US"/>
              <a:t>図書室</a:t>
            </a:r>
          </a:p>
          <a:p>
            <a:r>
              <a:rPr lang="en-US" altLang="ja-JP"/>
              <a:t>20073280	D</a:t>
            </a:r>
            <a:r>
              <a:rPr lang="ja-JP" altLang="en-US"/>
              <a:t>図書室</a:t>
            </a:r>
          </a:p>
        </p:txBody>
      </p:sp>
      <p:graphicFrame>
        <p:nvGraphicFramePr>
          <p:cNvPr id="52360" name="Group 136"/>
          <p:cNvGraphicFramePr>
            <a:graphicFrameLocks noGrp="1"/>
          </p:cNvGraphicFramePr>
          <p:nvPr>
            <p:ph sz="half" idx="2"/>
          </p:nvPr>
        </p:nvGraphicFramePr>
        <p:xfrm>
          <a:off x="4572000" y="1484313"/>
          <a:ext cx="3810000" cy="305435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46179427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199503437"/>
                    </a:ext>
                  </a:extLst>
                </a:gridCol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書誌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所蔵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00709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図書室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332311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図書室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629727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20000017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図書室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480858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20000017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図書室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297623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20000017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図書室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048791"/>
                  </a:ext>
                </a:extLst>
              </a:tr>
              <a:tr h="4318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（以下、略）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13271"/>
                  </a:ext>
                </a:extLst>
              </a:tr>
            </a:tbl>
          </a:graphicData>
        </a:graphic>
      </p:graphicFrame>
      <p:sp>
        <p:nvSpPr>
          <p:cNvPr id="52340" name="AutoShape 116"/>
          <p:cNvSpPr>
            <a:spLocks noChangeArrowheads="1"/>
          </p:cNvSpPr>
          <p:nvPr/>
        </p:nvSpPr>
        <p:spPr bwMode="auto">
          <a:xfrm rot="7797565" flipV="1">
            <a:off x="2880518" y="3104357"/>
            <a:ext cx="1871663" cy="10795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2341" name="Picture 117" descr="MCj042706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44575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/>
              <a:t>基本編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ここでは、</a:t>
            </a:r>
            <a:r>
              <a:rPr lang="en-US" altLang="ja-JP"/>
              <a:t>Perl</a:t>
            </a:r>
            <a:r>
              <a:rPr lang="ja-JP" altLang="en-US"/>
              <a:t>の次の基本機能についてマスターしているかどうかを確認します。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print</a:t>
            </a:r>
            <a:r>
              <a:rPr lang="ja-JP" altLang="en-US"/>
              <a:t>文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ファイル入出力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パターンマッチ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置換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配列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ハッシュ</a:t>
            </a:r>
          </a:p>
        </p:txBody>
      </p:sp>
      <p:pic>
        <p:nvPicPr>
          <p:cNvPr id="44036" name="Picture 4" descr="j04110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132388"/>
            <a:ext cx="1216025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まずは肩慣らし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2400" cy="4824413"/>
          </a:xfrm>
        </p:spPr>
        <p:txBody>
          <a:bodyPr/>
          <a:lstStyle/>
          <a:p>
            <a:r>
              <a:rPr lang="ja-JP" altLang="en-US"/>
              <a:t>問題１</a:t>
            </a:r>
          </a:p>
          <a:p>
            <a:pPr lvl="1"/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Perl</a:t>
            </a:r>
            <a:r>
              <a:rPr lang="ja-JP" altLang="en-US"/>
              <a:t>はパターンマッチとハッシュが便利です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ja-JP" altLang="en-US"/>
              <a:t> とのメッセージを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mbc1.txt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に書き出しましょう</a:t>
            </a:r>
          </a:p>
          <a:p>
            <a:r>
              <a:rPr lang="ja-JP" altLang="en-US"/>
              <a:t>問題２</a:t>
            </a:r>
          </a:p>
          <a:p>
            <a:pPr lvl="1"/>
            <a:r>
              <a:rPr lang="ja-JP" altLang="en-US"/>
              <a:t>配布したテキストファイル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mbc2.txt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mbc3.txt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にコピーしましょう。もちろん</a:t>
            </a:r>
            <a:r>
              <a:rPr lang="en-US" altLang="ja-JP"/>
              <a:t>Perl</a:t>
            </a:r>
            <a:r>
              <a:rPr lang="ja-JP" altLang="en-US"/>
              <a:t>で</a:t>
            </a:r>
          </a:p>
          <a:p>
            <a:r>
              <a:rPr lang="ja-JP" altLang="en-US"/>
              <a:t>問題３</a:t>
            </a:r>
          </a:p>
          <a:p>
            <a:pPr lvl="1"/>
            <a:r>
              <a:rPr lang="en-US" altLang="ja-JP"/>
              <a:t>1 </a:t>
            </a:r>
            <a:r>
              <a:rPr lang="ja-JP" altLang="en-US"/>
              <a:t>～ </a:t>
            </a:r>
            <a:r>
              <a:rPr lang="en-US" altLang="ja-JP"/>
              <a:t>100 </a:t>
            </a:r>
            <a:r>
              <a:rPr lang="ja-JP" altLang="en-US"/>
              <a:t>までの数字を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mbc4.txt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に書き出しましょう。ただし、</a:t>
            </a:r>
            <a:r>
              <a:rPr lang="en-US" altLang="ja-JP"/>
              <a:t>10</a:t>
            </a:r>
            <a:r>
              <a:rPr lang="ja-JP" altLang="en-US"/>
              <a:t>行以内で書いてください。</a:t>
            </a:r>
          </a:p>
          <a:p>
            <a:pPr lvl="1"/>
            <a:endParaRPr lang="en-US" altLang="ja-JP"/>
          </a:p>
        </p:txBody>
      </p:sp>
      <p:pic>
        <p:nvPicPr>
          <p:cNvPr id="43013" name="Picture 5" descr="an0235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791200"/>
            <a:ext cx="10445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ひとつレベルを上げます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問題４</a:t>
            </a:r>
          </a:p>
          <a:p>
            <a:pPr lvl="1"/>
            <a:r>
              <a:rPr lang="ja-JP" altLang="en-US"/>
              <a:t>ファイル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mbc1.txt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の「図書勘」を含む行をすべて、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mbc5.txt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に書き出します</a:t>
            </a:r>
          </a:p>
          <a:p>
            <a:r>
              <a:rPr lang="ja-JP" altLang="en-US"/>
              <a:t>問題５</a:t>
            </a:r>
          </a:p>
          <a:p>
            <a:pPr lvl="1"/>
            <a:r>
              <a:rPr lang="ja-JP" altLang="en-US"/>
              <a:t>ファイル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mbc1.txt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に含まれる。「図書勘」をすべて「図書館」に直して、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mbc6.txt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に書き出します。</a:t>
            </a:r>
          </a:p>
        </p:txBody>
      </p:sp>
      <p:pic>
        <p:nvPicPr>
          <p:cNvPr id="41988" name="Picture 4" descr="j02838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516563"/>
            <a:ext cx="1150938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ついでにもうひとつレベルアップ！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問題６</a:t>
            </a:r>
          </a:p>
          <a:p>
            <a:pPr lvl="1"/>
            <a:r>
              <a:rPr lang="ja-JP" altLang="en-US"/>
              <a:t>タブ区切りテキスト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mbc7.txt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から、資料</a:t>
            </a:r>
            <a:r>
              <a:rPr lang="en-US" altLang="ja-JP"/>
              <a:t>ID</a:t>
            </a:r>
            <a:r>
              <a:rPr lang="ja-JP" altLang="en-US"/>
              <a:t>のフィールドだけ取り出します。</a:t>
            </a:r>
          </a:p>
          <a:p>
            <a:r>
              <a:rPr lang="ja-JP" altLang="en-US"/>
              <a:t>問題７</a:t>
            </a:r>
          </a:p>
          <a:p>
            <a:pPr lvl="1"/>
            <a:r>
              <a:rPr lang="ja-JP" altLang="en-US"/>
              <a:t>タブ区切りテキスト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mbc7.txt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と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mbc8.txt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を資料</a:t>
            </a:r>
            <a:r>
              <a:rPr lang="en-US" altLang="ja-JP"/>
              <a:t>ID</a:t>
            </a:r>
            <a:r>
              <a:rPr lang="ja-JP" altLang="en-US"/>
              <a:t>でマッチングします。マッチした</a:t>
            </a:r>
            <a:r>
              <a:rPr lang="en-US" altLang="ja-JP"/>
              <a:t>ID</a:t>
            </a:r>
            <a:r>
              <a:rPr lang="ja-JP" altLang="en-US"/>
              <a:t>だけとりだしてください。</a:t>
            </a:r>
          </a:p>
          <a:p>
            <a:pPr lvl="1"/>
            <a:endParaRPr lang="en-US" altLang="ja-JP"/>
          </a:p>
        </p:txBody>
      </p:sp>
      <p:pic>
        <p:nvPicPr>
          <p:cNvPr id="46084" name="Picture 4" descr="MCj042704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960938"/>
            <a:ext cx="16129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000"/>
              <a:t>日常生活編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ここでは、講師が実際に遭遇した問題に、みなさまもチャレンジしていただきます</a:t>
            </a:r>
          </a:p>
          <a:p>
            <a:r>
              <a:rPr lang="ja-JP" altLang="en-US"/>
              <a:t>数千件のレコードを手作業で処理するのに仮に</a:t>
            </a:r>
            <a:r>
              <a:rPr lang="en-US" altLang="ja-JP"/>
              <a:t>2</a:t>
            </a:r>
            <a:r>
              <a:rPr lang="ja-JP" altLang="en-US"/>
              <a:t>時間かかるとしましょう。もし、５分で</a:t>
            </a:r>
            <a:r>
              <a:rPr lang="en-US" altLang="ja-JP"/>
              <a:t>Perl</a:t>
            </a:r>
            <a:r>
              <a:rPr lang="ja-JP" altLang="en-US"/>
              <a:t>スクリプトを組めれば、</a:t>
            </a:r>
            <a:r>
              <a:rPr lang="en-US" altLang="ja-JP"/>
              <a:t>10</a:t>
            </a:r>
            <a:r>
              <a:rPr lang="ja-JP" altLang="en-US"/>
              <a:t>人力の力持ちです！</a:t>
            </a:r>
          </a:p>
        </p:txBody>
      </p:sp>
      <p:pic>
        <p:nvPicPr>
          <p:cNvPr id="47108" name="Picture 4" descr="MCj041744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930775"/>
            <a:ext cx="1754188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問題１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412875"/>
            <a:ext cx="7129463" cy="1100138"/>
          </a:xfrm>
        </p:spPr>
        <p:txBody>
          <a:bodyPr/>
          <a:lstStyle/>
          <a:p>
            <a:r>
              <a:rPr lang="en-US" altLang="ja-JP" sz="2800">
                <a:latin typeface="Arial" panose="020B0604020202020204" pitchFamily="34" charset="0"/>
              </a:rPr>
              <a:t>”</a:t>
            </a:r>
            <a:r>
              <a:rPr lang="ja-JP" altLang="en-US" sz="2800"/>
              <a:t>雑誌調査</a:t>
            </a:r>
            <a:r>
              <a:rPr lang="en-US" altLang="ja-JP" sz="2800"/>
              <a:t>.xls</a:t>
            </a:r>
            <a:r>
              <a:rPr lang="en-US" altLang="ja-JP" sz="2800">
                <a:latin typeface="Arial" panose="020B0604020202020204" pitchFamily="34" charset="0"/>
              </a:rPr>
              <a:t>”</a:t>
            </a:r>
            <a:r>
              <a:rPr lang="ja-JP" altLang="en-US" sz="2800"/>
              <a:t>の貸出中冊数欄に数値があれば、「○○冊」という型式にしてください</a:t>
            </a:r>
          </a:p>
        </p:txBody>
      </p:sp>
      <p:graphicFrame>
        <p:nvGraphicFramePr>
          <p:cNvPr id="48317" name="Group 189"/>
          <p:cNvGraphicFramePr>
            <a:graphicFrameLocks noGrp="1"/>
          </p:cNvGraphicFramePr>
          <p:nvPr>
            <p:ph sz="quarter" idx="2"/>
          </p:nvPr>
        </p:nvGraphicFramePr>
        <p:xfrm>
          <a:off x="5508625" y="2852738"/>
          <a:ext cx="2951163" cy="3001962"/>
        </p:xfrm>
        <a:graphic>
          <a:graphicData uri="http://schemas.openxmlformats.org/drawingml/2006/table">
            <a:tbl>
              <a:tblPr/>
              <a:tblGrid>
                <a:gridCol w="1327150">
                  <a:extLst>
                    <a:ext uri="{9D8B030D-6E8A-4147-A177-3AD203B41FA5}">
                      <a16:colId xmlns:a16="http://schemas.microsoft.com/office/drawing/2014/main" val="1733330125"/>
                    </a:ext>
                  </a:extLst>
                </a:gridCol>
                <a:gridCol w="1624013">
                  <a:extLst>
                    <a:ext uri="{9D8B030D-6E8A-4147-A177-3AD203B41FA5}">
                      <a16:colId xmlns:a16="http://schemas.microsoft.com/office/drawing/2014/main" val="2783915410"/>
                    </a:ext>
                  </a:extLst>
                </a:gridCol>
              </a:tblGrid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請求番号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貸出中冊数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207785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057556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707051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08283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558388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20:06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909921"/>
                  </a:ext>
                </a:extLst>
              </a:tr>
            </a:tbl>
          </a:graphicData>
        </a:graphic>
      </p:graphicFrame>
      <p:graphicFrame>
        <p:nvGraphicFramePr>
          <p:cNvPr id="48308" name="Group 180"/>
          <p:cNvGraphicFramePr>
            <a:graphicFrameLocks noGrp="1"/>
          </p:cNvGraphicFramePr>
          <p:nvPr>
            <p:ph sz="quarter" idx="3"/>
          </p:nvPr>
        </p:nvGraphicFramePr>
        <p:xfrm>
          <a:off x="1258888" y="2852738"/>
          <a:ext cx="3025775" cy="2982912"/>
        </p:xfrm>
        <a:graphic>
          <a:graphicData uri="http://schemas.openxmlformats.org/drawingml/2006/table">
            <a:tbl>
              <a:tblPr/>
              <a:tblGrid>
                <a:gridCol w="1277937">
                  <a:extLst>
                    <a:ext uri="{9D8B030D-6E8A-4147-A177-3AD203B41FA5}">
                      <a16:colId xmlns:a16="http://schemas.microsoft.com/office/drawing/2014/main" val="3245230232"/>
                    </a:ext>
                  </a:extLst>
                </a:gridCol>
                <a:gridCol w="1747838">
                  <a:extLst>
                    <a:ext uri="{9D8B030D-6E8A-4147-A177-3AD203B41FA5}">
                      <a16:colId xmlns:a16="http://schemas.microsoft.com/office/drawing/2014/main" val="507883757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請求番号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貸出中冊数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56387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24178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893381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58449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028900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20:06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218829"/>
                  </a:ext>
                </a:extLst>
              </a:tr>
            </a:tbl>
          </a:graphicData>
        </a:graphic>
      </p:graphicFrame>
      <p:sp>
        <p:nvSpPr>
          <p:cNvPr id="48265" name="AutoShape 137"/>
          <p:cNvSpPr>
            <a:spLocks noChangeArrowheads="1"/>
          </p:cNvSpPr>
          <p:nvPr/>
        </p:nvSpPr>
        <p:spPr bwMode="auto">
          <a:xfrm>
            <a:off x="4500563" y="3933825"/>
            <a:ext cx="720725" cy="647700"/>
          </a:xfrm>
          <a:prstGeom prst="notchedRightArrow">
            <a:avLst>
              <a:gd name="adj1" fmla="val 50000"/>
              <a:gd name="adj2" fmla="val 27819"/>
            </a:avLst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8274" name="Picture 146" descr="MCj04187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52413"/>
            <a:ext cx="15875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問題２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700213"/>
            <a:ext cx="6985000" cy="1584325"/>
          </a:xfrm>
        </p:spPr>
        <p:txBody>
          <a:bodyPr/>
          <a:lstStyle/>
          <a:p>
            <a:r>
              <a:rPr lang="en-US" altLang="ja-JP" sz="2800">
                <a:latin typeface="Arial" panose="020B0604020202020204" pitchFamily="34" charset="0"/>
              </a:rPr>
              <a:t>“</a:t>
            </a:r>
            <a:r>
              <a:rPr lang="ja-JP" altLang="en-US" sz="2800"/>
              <a:t>雑誌調査</a:t>
            </a:r>
            <a:r>
              <a:rPr lang="en-US" altLang="ja-JP" sz="2800"/>
              <a:t>.xls</a:t>
            </a:r>
            <a:r>
              <a:rPr lang="en-US" altLang="ja-JP" sz="2800">
                <a:latin typeface="Arial" panose="020B0604020202020204" pitchFamily="34" charset="0"/>
              </a:rPr>
              <a:t>”</a:t>
            </a:r>
            <a:r>
              <a:rPr lang="ja-JP" altLang="en-US" sz="2800"/>
              <a:t>の各列に番号を振ります。ただし、備考欄に「不要」とあるものは、番号を飛ばしてください</a:t>
            </a:r>
          </a:p>
        </p:txBody>
      </p:sp>
      <p:graphicFrame>
        <p:nvGraphicFramePr>
          <p:cNvPr id="50270" name="Group 94"/>
          <p:cNvGraphicFramePr>
            <a:graphicFrameLocks noGrp="1"/>
          </p:cNvGraphicFramePr>
          <p:nvPr>
            <p:ph sz="quarter" idx="2"/>
          </p:nvPr>
        </p:nvGraphicFramePr>
        <p:xfrm>
          <a:off x="1116013" y="3429000"/>
          <a:ext cx="3168650" cy="1976438"/>
        </p:xfrm>
        <a:graphic>
          <a:graphicData uri="http://schemas.openxmlformats.org/drawingml/2006/table">
            <a:tbl>
              <a:tblPr/>
              <a:tblGrid>
                <a:gridCol w="2138362">
                  <a:extLst>
                    <a:ext uri="{9D8B030D-6E8A-4147-A177-3AD203B41FA5}">
                      <a16:colId xmlns:a16="http://schemas.microsoft.com/office/drawing/2014/main" val="386651398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975974751"/>
                    </a:ext>
                  </a:extLst>
                </a:gridCol>
              </a:tblGrid>
              <a:tr h="247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請求番号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4591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15:30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812073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16:20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不要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541436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18:05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275746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20:06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475639"/>
                  </a:ext>
                </a:extLst>
              </a:tr>
            </a:tbl>
          </a:graphicData>
        </a:graphic>
      </p:graphicFrame>
      <p:graphicFrame>
        <p:nvGraphicFramePr>
          <p:cNvPr id="50269" name="Group 93"/>
          <p:cNvGraphicFramePr>
            <a:graphicFrameLocks noGrp="1"/>
          </p:cNvGraphicFramePr>
          <p:nvPr>
            <p:ph sz="quarter" idx="3"/>
          </p:nvPr>
        </p:nvGraphicFramePr>
        <p:xfrm>
          <a:off x="5076825" y="3429000"/>
          <a:ext cx="3455988" cy="1976438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3172636506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661989819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284657056"/>
                    </a:ext>
                  </a:extLst>
                </a:gridCol>
              </a:tblGrid>
              <a:tr h="247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請求番号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948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15:30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775040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16:20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不要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19238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18:05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21863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20:06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8323"/>
                  </a:ext>
                </a:extLst>
              </a:tr>
            </a:tbl>
          </a:graphicData>
        </a:graphic>
      </p:graphicFrame>
      <p:sp>
        <p:nvSpPr>
          <p:cNvPr id="50257" name="AutoShape 81"/>
          <p:cNvSpPr>
            <a:spLocks noChangeArrowheads="1"/>
          </p:cNvSpPr>
          <p:nvPr/>
        </p:nvSpPr>
        <p:spPr bwMode="auto">
          <a:xfrm>
            <a:off x="4427538" y="4292600"/>
            <a:ext cx="504825" cy="7207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0258" name="Picture 82" descr="MCj04174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33375"/>
            <a:ext cx="1004888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問題</a:t>
            </a:r>
            <a:r>
              <a:rPr lang="en-US" altLang="ja-JP"/>
              <a:t>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1008062"/>
          </a:xfrm>
        </p:spPr>
        <p:txBody>
          <a:bodyPr/>
          <a:lstStyle/>
          <a:p>
            <a:r>
              <a:rPr lang="en-US" altLang="ja-JP" sz="2800">
                <a:latin typeface="Arial" panose="020B0604020202020204" pitchFamily="34" charset="0"/>
              </a:rPr>
              <a:t>“</a:t>
            </a:r>
            <a:r>
              <a:rPr lang="ja-JP" altLang="en-US" sz="2800"/>
              <a:t>備品番号</a:t>
            </a:r>
            <a:r>
              <a:rPr lang="en-US" altLang="ja-JP" sz="2800"/>
              <a:t>.xls</a:t>
            </a:r>
            <a:r>
              <a:rPr lang="en-US" altLang="ja-JP" sz="2800">
                <a:latin typeface="Arial" panose="020B0604020202020204" pitchFamily="34" charset="0"/>
              </a:rPr>
              <a:t>”</a:t>
            </a:r>
            <a:r>
              <a:rPr lang="ja-JP" altLang="en-US" sz="2800"/>
              <a:t>の資料</a:t>
            </a:r>
            <a:r>
              <a:rPr lang="en-US" altLang="ja-JP" sz="2800"/>
              <a:t>ID</a:t>
            </a:r>
            <a:r>
              <a:rPr lang="ja-JP" altLang="en-US" sz="2800"/>
              <a:t>欄と登記番号（旧式）から、登記番号欄と遡及</a:t>
            </a:r>
            <a:r>
              <a:rPr lang="en-US" altLang="ja-JP" sz="2800"/>
              <a:t>ID</a:t>
            </a:r>
            <a:r>
              <a:rPr lang="ja-JP" altLang="en-US" sz="2800"/>
              <a:t>欄を作成してください</a:t>
            </a:r>
          </a:p>
        </p:txBody>
      </p:sp>
      <p:graphicFrame>
        <p:nvGraphicFramePr>
          <p:cNvPr id="49369" name="Group 217"/>
          <p:cNvGraphicFramePr>
            <a:graphicFrameLocks noGrp="1"/>
          </p:cNvGraphicFramePr>
          <p:nvPr>
            <p:ph sz="quarter" idx="2"/>
          </p:nvPr>
        </p:nvGraphicFramePr>
        <p:xfrm>
          <a:off x="4643438" y="3284538"/>
          <a:ext cx="4103687" cy="1954212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2372412324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132306036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2112758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資料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登記番号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遡及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98429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9900001380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1942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9900001380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230401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9910001644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2495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887112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9900002552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9900002552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242554"/>
                  </a:ext>
                </a:extLst>
              </a:tr>
            </a:tbl>
          </a:graphicData>
        </a:graphic>
      </p:graphicFrame>
      <p:graphicFrame>
        <p:nvGraphicFramePr>
          <p:cNvPr id="49363" name="Group 211"/>
          <p:cNvGraphicFramePr>
            <a:graphicFrameLocks noGrp="1"/>
          </p:cNvGraphicFramePr>
          <p:nvPr>
            <p:ph sz="quarter" idx="3"/>
          </p:nvPr>
        </p:nvGraphicFramePr>
        <p:xfrm>
          <a:off x="1116013" y="3284538"/>
          <a:ext cx="2665412" cy="1995487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2045182296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347333015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資料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登記番号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5767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9900001380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1942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75339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9910001644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043289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9910001990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277108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9900002552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3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665011"/>
                  </a:ext>
                </a:extLst>
              </a:tr>
            </a:tbl>
          </a:graphicData>
        </a:graphic>
      </p:graphicFrame>
      <p:sp>
        <p:nvSpPr>
          <p:cNvPr id="49316" name="AutoShape 164"/>
          <p:cNvSpPr>
            <a:spLocks noChangeArrowheads="1"/>
          </p:cNvSpPr>
          <p:nvPr/>
        </p:nvSpPr>
        <p:spPr bwMode="auto">
          <a:xfrm>
            <a:off x="3851275" y="4003675"/>
            <a:ext cx="720725" cy="865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CC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9317" name="Picture 165" descr="MCj04270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33375"/>
            <a:ext cx="1012825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探検のデザイン テンプレート">
  <a:themeElements>
    <a:clrScheme name="探検のデザイン テンプレート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探検のデザイン テンプレート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探検のデザイン テンプレート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探検のデザイン テンプレート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探検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探検のデザイン テンプレート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探検のデザイン テンプレート</Template>
  <TotalTime>281</TotalTime>
  <Words>579</Words>
  <Application>Microsoft Office PowerPoint</Application>
  <PresentationFormat>画面に合わせる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Times New Roman</vt:lpstr>
      <vt:lpstr>ＭＳ Ｐゴシック</vt:lpstr>
      <vt:lpstr>Arial</vt:lpstr>
      <vt:lpstr>ＭＳ Ｐ明朝</vt:lpstr>
      <vt:lpstr>探検のデザイン テンプレート</vt:lpstr>
      <vt:lpstr>Bootable学習帳 ～日々のPerlドリル～ </vt:lpstr>
      <vt:lpstr>基本編</vt:lpstr>
      <vt:lpstr>まずは肩慣らし</vt:lpstr>
      <vt:lpstr>ひとつレベルを上げます</vt:lpstr>
      <vt:lpstr>ついでにもうひとつレベルアップ！</vt:lpstr>
      <vt:lpstr>日常生活編</vt:lpstr>
      <vt:lpstr>問題１</vt:lpstr>
      <vt:lpstr>問題２</vt:lpstr>
      <vt:lpstr>問題3</vt:lpstr>
      <vt:lpstr>問題４</vt:lpstr>
      <vt:lpstr>問題５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社研図書室</dc:creator>
  <cp:keywords/>
  <dc:description/>
  <cp:lastModifiedBy>前田　朗</cp:lastModifiedBy>
  <cp:revision>151</cp:revision>
  <cp:lastPrinted>1601-01-01T00:00:00Z</cp:lastPrinted>
  <dcterms:created xsi:type="dcterms:W3CDTF">2008-09-22T00:14:55Z</dcterms:created>
  <dcterms:modified xsi:type="dcterms:W3CDTF">2021-10-11T04:34:24Z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TC010690171041</vt:lpwstr>
  </property>
</Properties>
</file>